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sldIdLst>
    <p:sldId id="3155" r:id="rId2"/>
    <p:sldId id="3218" r:id="rId3"/>
    <p:sldId id="3225" r:id="rId4"/>
    <p:sldId id="3241" r:id="rId5"/>
    <p:sldId id="3240" r:id="rId6"/>
    <p:sldId id="3285" r:id="rId7"/>
    <p:sldId id="3268" r:id="rId8"/>
    <p:sldId id="3271" r:id="rId9"/>
    <p:sldId id="3171" r:id="rId10"/>
    <p:sldId id="3182" r:id="rId11"/>
    <p:sldId id="3184" r:id="rId12"/>
    <p:sldId id="3185" r:id="rId13"/>
    <p:sldId id="3280" r:id="rId14"/>
    <p:sldId id="3279" r:id="rId15"/>
    <p:sldId id="3275" r:id="rId16"/>
    <p:sldId id="3277" r:id="rId17"/>
    <p:sldId id="3276" r:id="rId18"/>
    <p:sldId id="3278" r:id="rId19"/>
    <p:sldId id="3281" r:id="rId20"/>
    <p:sldId id="3254" r:id="rId21"/>
    <p:sldId id="3234" r:id="rId22"/>
    <p:sldId id="3235" r:id="rId23"/>
    <p:sldId id="3236" r:id="rId24"/>
    <p:sldId id="3256" r:id="rId25"/>
    <p:sldId id="3269" r:id="rId26"/>
    <p:sldId id="3284" r:id="rId27"/>
    <p:sldId id="3267" r:id="rId28"/>
    <p:sldId id="3266" r:id="rId29"/>
    <p:sldId id="3253" r:id="rId30"/>
    <p:sldId id="322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5A868"/>
    <a:srgbClr val="FFC8CA"/>
    <a:srgbClr val="4170C0"/>
    <a:srgbClr val="4371C2"/>
    <a:srgbClr val="54A968"/>
    <a:srgbClr val="FFFFFF"/>
    <a:srgbClr val="43A1C9"/>
    <a:srgbClr val="E34A34"/>
    <a:srgbClr val="FFF2CC"/>
    <a:srgbClr val="C000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46"/>
    <p:restoredTop sz="75238"/>
  </p:normalViewPr>
  <p:slideViewPr>
    <p:cSldViewPr snapToGrid="0" snapToObjects="1">
      <p:cViewPr varScale="1">
        <p:scale>
          <a:sx n="95" d="100"/>
          <a:sy n="95" d="100"/>
        </p:scale>
        <p:origin x="2064" y="168"/>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Volumes/GoogleDrive/My%20Drive/Research%20(shared)/2019%20Checkmate/diagrams/model_parameter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48686182365232"/>
          <c:y val="4.6326187489702846E-2"/>
          <c:w val="0.60286168329993017"/>
          <c:h val="0.73296316854383192"/>
        </c:manualLayout>
      </c:layout>
      <c:lineChart>
        <c:grouping val="standard"/>
        <c:varyColors val="0"/>
        <c:ser>
          <c:idx val="0"/>
          <c:order val="0"/>
          <c:tx>
            <c:strRef>
              <c:f>Sheet1!$B$1</c:f>
              <c:strCache>
                <c:ptCount val="1"/>
                <c:pt idx="0">
                  <c:v>Parameter counts</c:v>
                </c:pt>
              </c:strCache>
            </c:strRef>
          </c:tx>
          <c:spPr>
            <a:ln w="69850" cap="rnd">
              <a:solidFill>
                <a:schemeClr val="accent1">
                  <a:lumMod val="75000"/>
                </a:schemeClr>
              </a:solidFill>
              <a:round/>
            </a:ln>
            <a:effectLst/>
          </c:spPr>
          <c:marker>
            <c:symbol val="none"/>
          </c:marker>
          <c:cat>
            <c:strRef>
              <c:f>Sheet1!$A$2:$A$7</c:f>
              <c:strCache>
                <c:ptCount val="6"/>
                <c:pt idx="0">
                  <c:v>ResNet50</c:v>
                </c:pt>
                <c:pt idx="1">
                  <c:v>R-FCN</c:v>
                </c:pt>
                <c:pt idx="2">
                  <c:v>DeepLabV2</c:v>
                </c:pt>
                <c:pt idx="3">
                  <c:v>BERTLarge</c:v>
                </c:pt>
                <c:pt idx="4">
                  <c:v>GPT-2</c:v>
                </c:pt>
                <c:pt idx="5">
                  <c:v>Megatron-LM</c:v>
                </c:pt>
              </c:strCache>
            </c:strRef>
          </c:cat>
          <c:val>
            <c:numRef>
              <c:f>Sheet1!$B$2:$B$7</c:f>
              <c:numCache>
                <c:formatCode>0</c:formatCode>
                <c:ptCount val="6"/>
                <c:pt idx="0">
                  <c:v>24.5</c:v>
                </c:pt>
                <c:pt idx="1">
                  <c:v>30.5</c:v>
                </c:pt>
                <c:pt idx="2">
                  <c:v>126.25</c:v>
                </c:pt>
                <c:pt idx="3">
                  <c:v>340</c:v>
                </c:pt>
                <c:pt idx="4">
                  <c:v>1536</c:v>
                </c:pt>
                <c:pt idx="5">
                  <c:v>8499.2000000000007</c:v>
                </c:pt>
              </c:numCache>
            </c:numRef>
          </c:val>
          <c:smooth val="0"/>
          <c:extLst>
            <c:ext xmlns:c16="http://schemas.microsoft.com/office/drawing/2014/chart" uri="{C3380CC4-5D6E-409C-BE32-E72D297353CC}">
              <c16:uniqueId val="{00000000-87B2-BA4E-867B-B20724741FA7}"/>
            </c:ext>
          </c:extLst>
        </c:ser>
        <c:dLbls>
          <c:showLegendKey val="0"/>
          <c:showVal val="0"/>
          <c:showCatName val="0"/>
          <c:showSerName val="0"/>
          <c:showPercent val="0"/>
          <c:showBubbleSize val="0"/>
        </c:dLbls>
        <c:smooth val="0"/>
        <c:axId val="529961439"/>
        <c:axId val="530031071"/>
      </c:lineChart>
      <c:catAx>
        <c:axId val="529961439"/>
        <c:scaling>
          <c:orientation val="minMax"/>
        </c:scaling>
        <c:delete val="0"/>
        <c:axPos val="b"/>
        <c:numFmt formatCode="General" sourceLinked="1"/>
        <c:majorTickMark val="none"/>
        <c:minorTickMark val="none"/>
        <c:tickLblPos val="low"/>
        <c:spPr>
          <a:noFill/>
          <a:ln w="31750" cap="flat" cmpd="sng" algn="ctr">
            <a:solidFill>
              <a:schemeClr val="tx1"/>
            </a:solidFill>
            <a:round/>
          </a:ln>
          <a:effectLst/>
        </c:spPr>
        <c:txPr>
          <a:bodyPr rot="1200000" spcFirstLastPara="1" vertOverflow="ellipsis" wrap="square" anchor="ctr" anchorCtr="1"/>
          <a:lstStyle/>
          <a:p>
            <a:pPr>
              <a:defRPr sz="2000" b="1" i="0" u="none" strike="noStrike" kern="1200" baseline="0">
                <a:solidFill>
                  <a:schemeClr val="tx1">
                    <a:lumMod val="65000"/>
                    <a:lumOff val="35000"/>
                  </a:schemeClr>
                </a:solidFill>
                <a:latin typeface="Helvetica" pitchFamily="2" charset="0"/>
                <a:ea typeface="Helvetica Neue" panose="02000503000000020004" pitchFamily="2" charset="0"/>
                <a:cs typeface="Helvetica Neue" panose="02000503000000020004" pitchFamily="2" charset="0"/>
              </a:defRPr>
            </a:pPr>
            <a:endParaRPr lang="en-US"/>
          </a:p>
        </c:txPr>
        <c:crossAx val="530031071"/>
        <c:crosses val="autoZero"/>
        <c:auto val="1"/>
        <c:lblAlgn val="ctr"/>
        <c:lblOffset val="100"/>
        <c:noMultiLvlLbl val="0"/>
      </c:catAx>
      <c:valAx>
        <c:axId val="530031071"/>
        <c:scaling>
          <c:orientation val="minMax"/>
        </c:scaling>
        <c:delete val="0"/>
        <c:axPos val="l"/>
        <c:numFmt formatCode="General" sourceLinked="0"/>
        <c:majorTickMark val="none"/>
        <c:minorTickMark val="none"/>
        <c:tickLblPos val="nextTo"/>
        <c:spPr>
          <a:noFill/>
          <a:ln w="31750">
            <a:solidFill>
              <a:schemeClr val="tx1"/>
            </a:solid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defRPr>
            </a:pPr>
            <a:endParaRPr lang="en-US"/>
          </a:p>
        </c:txPr>
        <c:crossAx val="529961439"/>
        <c:crossesAt val="1"/>
        <c:crossBetween val="between"/>
        <c:majorUnit val="2000"/>
        <c:dispUnits>
          <c:builtInUnit val="thousand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8100">
      <a:noFill/>
    </a:ln>
    <a:effectLst/>
  </c:spPr>
  <c:txPr>
    <a:bodyPr/>
    <a:lstStyle/>
    <a:p>
      <a:pPr>
        <a:defRPr sz="1600">
          <a:latin typeface="Helvetica Neue" panose="02000503000000020004" pitchFamily="2" charset="0"/>
          <a:ea typeface="Helvetica Neue" panose="02000503000000020004" pitchFamily="2" charset="0"/>
          <a:cs typeface="Helvetica Neue" panose="02000503000000020004" pitchFamily="2"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2534699495821"/>
          <c:y val="8.3615014943766289E-2"/>
          <c:w val="0.70671304297954618"/>
          <c:h val="0.79477961761377258"/>
        </c:manualLayout>
      </c:layout>
      <c:scatterChart>
        <c:scatterStyle val="lineMarker"/>
        <c:varyColors val="0"/>
        <c:ser>
          <c:idx val="0"/>
          <c:order val="0"/>
          <c:tx>
            <c:v>Date vs TOPS</c:v>
          </c:tx>
          <c:spPr>
            <a:ln w="19050" cap="rnd">
              <a:noFill/>
              <a:round/>
            </a:ln>
            <a:effectLst/>
          </c:spPr>
          <c:marker>
            <c:symbol val="x"/>
            <c:size val="15"/>
            <c:spPr>
              <a:noFill/>
              <a:ln w="73025">
                <a:solidFill>
                  <a:schemeClr val="accent1">
                    <a:lumMod val="75000"/>
                  </a:schemeClr>
                </a:solidFill>
              </a:ln>
              <a:effectLst/>
            </c:spPr>
          </c:marker>
          <c:xVal>
            <c:numRef>
              <c:f>Sheet1!$A$2:$A$12</c:f>
              <c:numCache>
                <c:formatCode>yyyy</c:formatCode>
                <c:ptCount val="11"/>
                <c:pt idx="0">
                  <c:v>41960</c:v>
                </c:pt>
                <c:pt idx="1">
                  <c:v>42080</c:v>
                </c:pt>
                <c:pt idx="2">
                  <c:v>42508</c:v>
                </c:pt>
                <c:pt idx="3">
                  <c:v>42517</c:v>
                </c:pt>
                <c:pt idx="4">
                  <c:v>42541</c:v>
                </c:pt>
                <c:pt idx="5">
                  <c:v>42831</c:v>
                </c:pt>
                <c:pt idx="6">
                  <c:v>42856</c:v>
                </c:pt>
                <c:pt idx="7">
                  <c:v>42907</c:v>
                </c:pt>
                <c:pt idx="8">
                  <c:v>43076</c:v>
                </c:pt>
                <c:pt idx="9">
                  <c:v>43435</c:v>
                </c:pt>
                <c:pt idx="10">
                  <c:v>43452</c:v>
                </c:pt>
              </c:numCache>
            </c:numRef>
          </c:xVal>
          <c:yVal>
            <c:numRef>
              <c:f>Sheet1!$B$2:$B$12</c:f>
              <c:numCache>
                <c:formatCode>General</c:formatCode>
                <c:ptCount val="11"/>
                <c:pt idx="0">
                  <c:v>4.1130000000000004</c:v>
                </c:pt>
                <c:pt idx="1">
                  <c:v>6.6909999999999998</c:v>
                </c:pt>
                <c:pt idx="2">
                  <c:v>95</c:v>
                </c:pt>
                <c:pt idx="3">
                  <c:v>8.8729999999999993</c:v>
                </c:pt>
                <c:pt idx="4">
                  <c:v>19.05</c:v>
                </c:pt>
                <c:pt idx="5">
                  <c:v>12.15</c:v>
                </c:pt>
                <c:pt idx="6">
                  <c:v>180</c:v>
                </c:pt>
                <c:pt idx="7">
                  <c:v>120</c:v>
                </c:pt>
                <c:pt idx="8">
                  <c:v>110</c:v>
                </c:pt>
                <c:pt idx="9">
                  <c:v>250</c:v>
                </c:pt>
                <c:pt idx="10">
                  <c:v>130</c:v>
                </c:pt>
              </c:numCache>
            </c:numRef>
          </c:yVal>
          <c:smooth val="0"/>
          <c:extLst>
            <c:ext xmlns:c16="http://schemas.microsoft.com/office/drawing/2014/chart" uri="{C3380CC4-5D6E-409C-BE32-E72D297353CC}">
              <c16:uniqueId val="{00000000-C5C3-D04D-BC93-9A5137C90FC6}"/>
            </c:ext>
          </c:extLst>
        </c:ser>
        <c:dLbls>
          <c:showLegendKey val="0"/>
          <c:showVal val="0"/>
          <c:showCatName val="0"/>
          <c:showSerName val="0"/>
          <c:showPercent val="0"/>
          <c:showBubbleSize val="0"/>
        </c:dLbls>
        <c:axId val="25979936"/>
        <c:axId val="27145888"/>
      </c:scatterChart>
      <c:valAx>
        <c:axId val="25979936"/>
        <c:scaling>
          <c:orientation val="minMax"/>
          <c:min val="41800"/>
        </c:scaling>
        <c:delete val="0"/>
        <c:axPos val="b"/>
        <c:numFmt formatCode="yyyy" sourceLinked="1"/>
        <c:majorTickMark val="none"/>
        <c:minorTickMark val="none"/>
        <c:tickLblPos val="nextTo"/>
        <c:spPr>
          <a:noFill/>
          <a:ln w="38100" cap="flat" cmpd="sng" algn="ctr">
            <a:solidFill>
              <a:schemeClr val="bg2">
                <a:lumMod val="25000"/>
              </a:schemeClr>
            </a:solidFill>
            <a:round/>
          </a:ln>
          <a:effectLst/>
        </c:spPr>
        <c:txPr>
          <a:bodyPr rot="-60000000" spcFirstLastPara="1" vertOverflow="ellipsis" vert="horz" wrap="square" anchor="ctr" anchorCtr="1"/>
          <a:lstStyle/>
          <a:p>
            <a:pPr>
              <a:defRPr sz="2800" b="0" i="0" u="none" strike="noStrike" kern="1200" baseline="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pPr>
            <a:endParaRPr lang="en-US"/>
          </a:p>
        </c:txPr>
        <c:crossAx val="27145888"/>
        <c:crosses val="autoZero"/>
        <c:crossBetween val="midCat"/>
        <c:majorUnit val="500"/>
      </c:valAx>
      <c:valAx>
        <c:axId val="27145888"/>
        <c:scaling>
          <c:logBase val="10"/>
          <c:orientation val="minMax"/>
        </c:scaling>
        <c:delete val="0"/>
        <c:axPos val="l"/>
        <c:numFmt formatCode="General" sourceLinked="1"/>
        <c:majorTickMark val="none"/>
        <c:minorTickMark val="none"/>
        <c:tickLblPos val="nextTo"/>
        <c:spPr>
          <a:noFill/>
          <a:ln w="38100" cap="flat" cmpd="sng" algn="ctr">
            <a:solidFill>
              <a:schemeClr val="bg2">
                <a:lumMod val="25000"/>
              </a:schemeClr>
            </a:solidFill>
            <a:round/>
          </a:ln>
          <a:effectLst/>
        </c:spPr>
        <c:txPr>
          <a:bodyPr rot="-60000000" spcFirstLastPara="1" vertOverflow="ellipsis" vert="horz" wrap="square" anchor="ctr" anchorCtr="1"/>
          <a:lstStyle/>
          <a:p>
            <a:pPr>
              <a:defRPr sz="2400" b="0" i="0" u="none" strike="noStrike" kern="1200" baseline="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pPr>
            <a:endParaRPr lang="en-US"/>
          </a:p>
        </c:txPr>
        <c:crossAx val="2597993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Helvetica Neue" panose="02000503000000020004" pitchFamily="2" charset="0"/>
          <a:ea typeface="Helvetica Neue" panose="02000503000000020004" pitchFamily="2" charset="0"/>
          <a:cs typeface="Helvetica Neue" panose="02000503000000020004"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0.00871</cdr:x>
      <cdr:y>0.0094</cdr:y>
    </cdr:from>
    <cdr:to>
      <cdr:x>0.28687</cdr:x>
      <cdr:y>0.17846</cdr:y>
    </cdr:to>
    <cdr:sp macro="" textlink="">
      <cdr:nvSpPr>
        <cdr:cNvPr id="2" name="TextBox 1">
          <a:extLst xmlns:a="http://schemas.openxmlformats.org/drawingml/2006/main">
            <a:ext uri="{FF2B5EF4-FFF2-40B4-BE49-F238E27FC236}">
              <a16:creationId xmlns:a16="http://schemas.microsoft.com/office/drawing/2014/main" id="{916B2596-F87E-3142-BBC1-35E3BFE8E129}"/>
            </a:ext>
          </a:extLst>
        </cdr:cNvPr>
        <cdr:cNvSpPr txBox="1"/>
      </cdr:nvSpPr>
      <cdr:spPr>
        <a:xfrm xmlns:a="http://schemas.openxmlformats.org/drawingml/2006/main">
          <a:off x="49695" y="42040"/>
          <a:ext cx="1587702" cy="756267"/>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noFill/>
              <a:latin typeface="Helvetica Neue" panose="02000503000000020004" pitchFamily="2" charset="0"/>
              <a:ea typeface="Helvetica Neue" panose="02000503000000020004" pitchFamily="2" charset="0"/>
              <a:cs typeface="Helvetica Neue" panose="02000503000000020004" pitchFamily="2" charset="0"/>
            </a:rPr>
            <a:t>Parameter</a:t>
          </a:r>
        </a:p>
        <a:p xmlns:a="http://schemas.openxmlformats.org/drawingml/2006/main">
          <a:pPr algn="ctr"/>
          <a:r>
            <a:rPr lang="en-US" sz="1600" b="1" dirty="0">
              <a:noFill/>
              <a:latin typeface="Helvetica Neue" panose="02000503000000020004" pitchFamily="2" charset="0"/>
              <a:ea typeface="Helvetica Neue" panose="02000503000000020004" pitchFamily="2" charset="0"/>
              <a:cs typeface="Helvetica Neue" panose="02000503000000020004" pitchFamily="2" charset="0"/>
            </a:rPr>
            <a:t>count (x10</a:t>
          </a:r>
          <a:r>
            <a:rPr lang="en-US" sz="1600" b="1" baseline="30000" dirty="0">
              <a:noFill/>
              <a:latin typeface="Helvetica Neue" panose="02000503000000020004" pitchFamily="2" charset="0"/>
              <a:ea typeface="Helvetica Neue" panose="02000503000000020004" pitchFamily="2" charset="0"/>
              <a:cs typeface="Helvetica Neue" panose="02000503000000020004" pitchFamily="2" charset="0"/>
            </a:rPr>
            <a:t>9</a:t>
          </a:r>
          <a:r>
            <a:rPr lang="en-US" sz="1600" b="1" dirty="0">
              <a:noFill/>
              <a:latin typeface="Helvetica Neue" panose="02000503000000020004" pitchFamily="2" charset="0"/>
              <a:ea typeface="Helvetica Neue" panose="02000503000000020004" pitchFamily="2" charset="0"/>
              <a:cs typeface="Helvetica Neue" panose="02000503000000020004" pitchFamily="2" charset="0"/>
            </a:rPr>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F363D8-3CAF-E848-ADA8-FE004F5C5463}" type="datetimeFigureOut">
              <a:rPr lang="en-US" smtClean="0"/>
              <a:t>1/25/20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B8BB4C-F22B-2C41-8763-8A51D17FCA3C}" type="slidenum">
              <a:rPr lang="en-US" smtClean="0"/>
              <a:t>‹#›</a:t>
            </a:fld>
            <a:endParaRPr lang="en-US"/>
          </a:p>
        </p:txBody>
      </p:sp>
    </p:spTree>
    <p:extLst>
      <p:ext uri="{BB962C8B-B14F-4D97-AF65-F5344CB8AC3E}">
        <p14:creationId xmlns:p14="http://schemas.microsoft.com/office/powerpoint/2010/main" val="4073031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I’m Paras. Today, I will be presenting Checkmate, a system for training large deep neural networks with up to 5x less memory than current approaches. This work will appear at the Conference on Machine Learning and Systems in March.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88142-AA5B-5C44-99AE-FF929D1B68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3858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Finally, during the backward pass, we can free unused activations, but the peak memory usage is quite high.</a:t>
            </a:r>
            <a:endParaRPr lang="en-US" dirty="0"/>
          </a:p>
          <a:p>
            <a:endParaRPr lang="en-US" dirty="0"/>
          </a:p>
        </p:txBody>
      </p:sp>
      <p:sp>
        <p:nvSpPr>
          <p:cNvPr id="4" name="Slide Number Placeholder 3"/>
          <p:cNvSpPr>
            <a:spLocks noGrp="1"/>
          </p:cNvSpPr>
          <p:nvPr>
            <p:ph type="sldNum" sz="quarter" idx="5"/>
          </p:nvPr>
        </p:nvSpPr>
        <p:spPr/>
        <p:txBody>
          <a:bodyPr/>
          <a:lstStyle/>
          <a:p>
            <a:fld id="{1986DF27-AD16-B741-919E-EA3A35DE951A}" type="slidenum">
              <a:rPr lang="en-US" smtClean="0"/>
              <a:t>10</a:t>
            </a:fld>
            <a:endParaRPr lang="en-US"/>
          </a:p>
        </p:txBody>
      </p:sp>
    </p:spTree>
    <p:extLst>
      <p:ext uri="{BB962C8B-B14F-4D97-AF65-F5344CB8AC3E}">
        <p14:creationId xmlns:p14="http://schemas.microsoft.com/office/powerpoint/2010/main" val="3072870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Finally, during the backward pass, we can free unused activations, but the peak memory usage is quite high.</a:t>
            </a:r>
            <a:endParaRPr lang="en-US" dirty="0"/>
          </a:p>
          <a:p>
            <a:endParaRPr lang="en-US" dirty="0"/>
          </a:p>
        </p:txBody>
      </p:sp>
      <p:sp>
        <p:nvSpPr>
          <p:cNvPr id="4" name="Slide Number Placeholder 3"/>
          <p:cNvSpPr>
            <a:spLocks noGrp="1"/>
          </p:cNvSpPr>
          <p:nvPr>
            <p:ph type="sldNum" sz="quarter" idx="5"/>
          </p:nvPr>
        </p:nvSpPr>
        <p:spPr/>
        <p:txBody>
          <a:bodyPr/>
          <a:lstStyle/>
          <a:p>
            <a:fld id="{1986DF27-AD16-B741-919E-EA3A35DE951A}" type="slidenum">
              <a:rPr lang="en-US" smtClean="0"/>
              <a:t>11</a:t>
            </a:fld>
            <a:endParaRPr lang="en-US"/>
          </a:p>
        </p:txBody>
      </p:sp>
    </p:spTree>
    <p:extLst>
      <p:ext uri="{BB962C8B-B14F-4D97-AF65-F5344CB8AC3E}">
        <p14:creationId xmlns:p14="http://schemas.microsoft.com/office/powerpoint/2010/main" val="2605697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Finally, during the backward pass, we can free unused activations, but the peak memory usage is quite high.</a:t>
            </a:r>
            <a:endParaRPr lang="en-US" dirty="0"/>
          </a:p>
          <a:p>
            <a:endParaRPr lang="en-US" dirty="0"/>
          </a:p>
        </p:txBody>
      </p:sp>
      <p:sp>
        <p:nvSpPr>
          <p:cNvPr id="4" name="Slide Number Placeholder 3"/>
          <p:cNvSpPr>
            <a:spLocks noGrp="1"/>
          </p:cNvSpPr>
          <p:nvPr>
            <p:ph type="sldNum" sz="quarter" idx="5"/>
          </p:nvPr>
        </p:nvSpPr>
        <p:spPr/>
        <p:txBody>
          <a:bodyPr/>
          <a:lstStyle/>
          <a:p>
            <a:fld id="{1986DF27-AD16-B741-919E-EA3A35DE951A}" type="slidenum">
              <a:rPr lang="en-US" smtClean="0"/>
              <a:t>12</a:t>
            </a:fld>
            <a:endParaRPr lang="en-US"/>
          </a:p>
        </p:txBody>
      </p:sp>
    </p:spTree>
    <p:extLst>
      <p:ext uri="{BB962C8B-B14F-4D97-AF65-F5344CB8AC3E}">
        <p14:creationId xmlns:p14="http://schemas.microsoft.com/office/powerpoint/2010/main" val="2331457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other end of this design spectrum we explore design point where we store as little data as possible in on-chip memory.</a:t>
            </a:r>
          </a:p>
        </p:txBody>
      </p:sp>
      <p:sp>
        <p:nvSpPr>
          <p:cNvPr id="4" name="Slide Number Placeholder 3"/>
          <p:cNvSpPr>
            <a:spLocks noGrp="1"/>
          </p:cNvSpPr>
          <p:nvPr>
            <p:ph type="sldNum" sz="quarter" idx="5"/>
          </p:nvPr>
        </p:nvSpPr>
        <p:spPr/>
        <p:txBody>
          <a:bodyPr/>
          <a:lstStyle/>
          <a:p>
            <a:fld id="{91B8BB4C-F22B-2C41-8763-8A51D17FCA3C}" type="slidenum">
              <a:rPr lang="en-US" smtClean="0"/>
              <a:t>13</a:t>
            </a:fld>
            <a:endParaRPr lang="en-US"/>
          </a:p>
        </p:txBody>
      </p:sp>
    </p:spTree>
    <p:extLst>
      <p:ext uri="{BB962C8B-B14F-4D97-AF65-F5344CB8AC3E}">
        <p14:creationId xmlns:p14="http://schemas.microsoft.com/office/powerpoint/2010/main" val="1737255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So returning to our prior example, because we have begun to train and we realized we are going to run out of memory on the accelerator. How can we use less memory. One key insight is to free some nodes early. And then re compute some layers during the backwards pass.</a:t>
            </a:r>
          </a:p>
        </p:txBody>
      </p:sp>
      <p:sp>
        <p:nvSpPr>
          <p:cNvPr id="4" name="Slide Number Placeholder 3"/>
          <p:cNvSpPr>
            <a:spLocks noGrp="1"/>
          </p:cNvSpPr>
          <p:nvPr>
            <p:ph type="sldNum" sz="quarter" idx="5"/>
          </p:nvPr>
        </p:nvSpPr>
        <p:spPr/>
        <p:txBody>
          <a:bodyPr/>
          <a:lstStyle/>
          <a:p>
            <a:fld id="{1986DF27-AD16-B741-919E-EA3A35DE951A}" type="slidenum">
              <a:rPr lang="en-US" smtClean="0"/>
              <a:t>14</a:t>
            </a:fld>
            <a:endParaRPr lang="en-US"/>
          </a:p>
        </p:txBody>
      </p:sp>
    </p:spTree>
    <p:extLst>
      <p:ext uri="{BB962C8B-B14F-4D97-AF65-F5344CB8AC3E}">
        <p14:creationId xmlns:p14="http://schemas.microsoft.com/office/powerpoint/2010/main" val="2384804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We free A, B, C.</a:t>
            </a:r>
          </a:p>
        </p:txBody>
      </p:sp>
      <p:sp>
        <p:nvSpPr>
          <p:cNvPr id="4" name="Slide Number Placeholder 3"/>
          <p:cNvSpPr>
            <a:spLocks noGrp="1"/>
          </p:cNvSpPr>
          <p:nvPr>
            <p:ph type="sldNum" sz="quarter" idx="5"/>
          </p:nvPr>
        </p:nvSpPr>
        <p:spPr/>
        <p:txBody>
          <a:bodyPr/>
          <a:lstStyle/>
          <a:p>
            <a:fld id="{1986DF27-AD16-B741-919E-EA3A35DE951A}" type="slidenum">
              <a:rPr lang="en-US" smtClean="0"/>
              <a:t>15</a:t>
            </a:fld>
            <a:endParaRPr lang="en-US"/>
          </a:p>
        </p:txBody>
      </p:sp>
    </p:spTree>
    <p:extLst>
      <p:ext uri="{BB962C8B-B14F-4D97-AF65-F5344CB8AC3E}">
        <p14:creationId xmlns:p14="http://schemas.microsoft.com/office/powerpoint/2010/main" val="1531968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However, we cannot compute the gradient for C. We must recompute A, B and C during the backward pass.</a:t>
            </a:r>
          </a:p>
        </p:txBody>
      </p:sp>
      <p:sp>
        <p:nvSpPr>
          <p:cNvPr id="4" name="Slide Number Placeholder 3"/>
          <p:cNvSpPr>
            <a:spLocks noGrp="1"/>
          </p:cNvSpPr>
          <p:nvPr>
            <p:ph type="sldNum" sz="quarter" idx="5"/>
          </p:nvPr>
        </p:nvSpPr>
        <p:spPr/>
        <p:txBody>
          <a:bodyPr/>
          <a:lstStyle/>
          <a:p>
            <a:fld id="{1986DF27-AD16-B741-919E-EA3A35DE951A}" type="slidenum">
              <a:rPr lang="en-US" smtClean="0"/>
              <a:t>16</a:t>
            </a:fld>
            <a:endParaRPr lang="en-US"/>
          </a:p>
        </p:txBody>
      </p:sp>
    </p:spTree>
    <p:extLst>
      <p:ext uri="{BB962C8B-B14F-4D97-AF65-F5344CB8AC3E}">
        <p14:creationId xmlns:p14="http://schemas.microsoft.com/office/powerpoint/2010/main" val="3833790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However, we cannot compute the gradient for C. We must recompute A, B and C during the backward pass.</a:t>
            </a:r>
          </a:p>
        </p:txBody>
      </p:sp>
      <p:sp>
        <p:nvSpPr>
          <p:cNvPr id="4" name="Slide Number Placeholder 3"/>
          <p:cNvSpPr>
            <a:spLocks noGrp="1"/>
          </p:cNvSpPr>
          <p:nvPr>
            <p:ph type="sldNum" sz="quarter" idx="5"/>
          </p:nvPr>
        </p:nvSpPr>
        <p:spPr/>
        <p:txBody>
          <a:bodyPr/>
          <a:lstStyle/>
          <a:p>
            <a:fld id="{1986DF27-AD16-B741-919E-EA3A35DE951A}" type="slidenum">
              <a:rPr lang="en-US" smtClean="0"/>
              <a:t>17</a:t>
            </a:fld>
            <a:endParaRPr lang="en-US"/>
          </a:p>
        </p:txBody>
      </p:sp>
    </p:spTree>
    <p:extLst>
      <p:ext uri="{BB962C8B-B14F-4D97-AF65-F5344CB8AC3E}">
        <p14:creationId xmlns:p14="http://schemas.microsoft.com/office/powerpoint/2010/main" val="1126950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This substantially reduces memory consumption, but at a great increase in runtime.</a:t>
            </a:r>
          </a:p>
        </p:txBody>
      </p:sp>
      <p:sp>
        <p:nvSpPr>
          <p:cNvPr id="4" name="Slide Number Placeholder 3"/>
          <p:cNvSpPr>
            <a:spLocks noGrp="1"/>
          </p:cNvSpPr>
          <p:nvPr>
            <p:ph type="sldNum" sz="quarter" idx="5"/>
          </p:nvPr>
        </p:nvSpPr>
        <p:spPr/>
        <p:txBody>
          <a:bodyPr/>
          <a:lstStyle/>
          <a:p>
            <a:fld id="{1986DF27-AD16-B741-919E-EA3A35DE951A}" type="slidenum">
              <a:rPr lang="en-US" smtClean="0"/>
              <a:t>18</a:t>
            </a:fld>
            <a:endParaRPr lang="en-US"/>
          </a:p>
        </p:txBody>
      </p:sp>
    </p:spTree>
    <p:extLst>
      <p:ext uri="{BB962C8B-B14F-4D97-AF65-F5344CB8AC3E}">
        <p14:creationId xmlns:p14="http://schemas.microsoft.com/office/powerpoint/2010/main" val="3200508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has been some prior work that has explored intermediate design points in this space time trade off, most notably Chen et </a:t>
            </a:r>
            <a:r>
              <a:rPr lang="en-US" dirty="0" err="1"/>
              <a:t>al’s</a:t>
            </a:r>
            <a:r>
              <a:rPr lang="en-US" dirty="0"/>
              <a:t> work in 2016 where they propose a simple heuristic of checkpointing every square root </a:t>
            </a:r>
            <a:r>
              <a:rPr lang="en-US" dirty="0" err="1"/>
              <a:t>n’th</a:t>
            </a:r>
            <a:r>
              <a:rPr lang="en-US" dirty="0"/>
              <a:t> node.</a:t>
            </a:r>
          </a:p>
        </p:txBody>
      </p:sp>
      <p:sp>
        <p:nvSpPr>
          <p:cNvPr id="4" name="Slide Number Placeholder 3"/>
          <p:cNvSpPr>
            <a:spLocks noGrp="1"/>
          </p:cNvSpPr>
          <p:nvPr>
            <p:ph type="sldNum" sz="quarter" idx="5"/>
          </p:nvPr>
        </p:nvSpPr>
        <p:spPr/>
        <p:txBody>
          <a:bodyPr/>
          <a:lstStyle/>
          <a:p>
            <a:fld id="{91B8BB4C-F22B-2C41-8763-8A51D17FCA3C}" type="slidenum">
              <a:rPr lang="en-US" smtClean="0"/>
              <a:t>19</a:t>
            </a:fld>
            <a:endParaRPr lang="en-US"/>
          </a:p>
        </p:txBody>
      </p:sp>
    </p:spTree>
    <p:extLst>
      <p:ext uri="{BB962C8B-B14F-4D97-AF65-F5344CB8AC3E}">
        <p14:creationId xmlns:p14="http://schemas.microsoft.com/office/powerpoint/2010/main" val="1341002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Deep learning continues to adapt to increasingly complex applications and domains. From humble beginnings in handwriting recognition, the field has rapidly advanced to addressing problems like image classification, reinforcement learning and most recently high-fidelity image generation.</a:t>
            </a:r>
          </a:p>
        </p:txBody>
      </p:sp>
      <p:sp>
        <p:nvSpPr>
          <p:cNvPr id="4" name="Slide Number Placeholder 3"/>
          <p:cNvSpPr>
            <a:spLocks noGrp="1"/>
          </p:cNvSpPr>
          <p:nvPr>
            <p:ph type="sldNum" sz="quarter" idx="5"/>
          </p:nvPr>
        </p:nvSpPr>
        <p:spPr/>
        <p:txBody>
          <a:bodyPr/>
          <a:lstStyle/>
          <a:p>
            <a:fld id="{91B8BB4C-F22B-2C41-8763-8A51D17FCA3C}" type="slidenum">
              <a:rPr lang="en-US" smtClean="0"/>
              <a:t>2</a:t>
            </a:fld>
            <a:endParaRPr lang="en-US"/>
          </a:p>
        </p:txBody>
      </p:sp>
    </p:spTree>
    <p:extLst>
      <p:ext uri="{BB962C8B-B14F-4D97-AF65-F5344CB8AC3E}">
        <p14:creationId xmlns:p14="http://schemas.microsoft.com/office/powerpoint/2010/main" val="950853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work, we want to answer the question of how to optimally trade off memory for compute during deep learning training. We design our solution to address three practical issues that have limited adoption of </a:t>
            </a:r>
            <a:r>
              <a:rPr lang="en-US" dirty="0" err="1"/>
              <a:t>recomputation</a:t>
            </a:r>
            <a:r>
              <a:rPr lang="en-US" dirty="0"/>
              <a:t> with real architectures.</a:t>
            </a:r>
          </a:p>
        </p:txBody>
      </p:sp>
      <p:sp>
        <p:nvSpPr>
          <p:cNvPr id="4" name="Slide Number Placeholder 3"/>
          <p:cNvSpPr>
            <a:spLocks noGrp="1"/>
          </p:cNvSpPr>
          <p:nvPr>
            <p:ph type="sldNum" sz="quarter" idx="5"/>
          </p:nvPr>
        </p:nvSpPr>
        <p:spPr/>
        <p:txBody>
          <a:bodyPr/>
          <a:lstStyle/>
          <a:p>
            <a:fld id="{91B8BB4C-F22B-2C41-8763-8A51D17FCA3C}" type="slidenum">
              <a:rPr lang="en-US" smtClean="0"/>
              <a:t>20</a:t>
            </a:fld>
            <a:endParaRPr lang="en-US"/>
          </a:p>
        </p:txBody>
      </p:sp>
    </p:spTree>
    <p:extLst>
      <p:ext uri="{BB962C8B-B14F-4D97-AF65-F5344CB8AC3E}">
        <p14:creationId xmlns:p14="http://schemas.microsoft.com/office/powerpoint/2010/main" val="333670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B8BB4C-F22B-2C41-8763-8A51D17FCA3C}" type="slidenum">
              <a:rPr lang="en-US" smtClean="0"/>
              <a:t>21</a:t>
            </a:fld>
            <a:endParaRPr lang="en-US"/>
          </a:p>
        </p:txBody>
      </p:sp>
    </p:spTree>
    <p:extLst>
      <p:ext uri="{BB962C8B-B14F-4D97-AF65-F5344CB8AC3E}">
        <p14:creationId xmlns:p14="http://schemas.microsoft.com/office/powerpoint/2010/main" val="2948377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B8BB4C-F22B-2C41-8763-8A51D17FCA3C}" type="slidenum">
              <a:rPr lang="en-US" smtClean="0"/>
              <a:t>22</a:t>
            </a:fld>
            <a:endParaRPr lang="en-US"/>
          </a:p>
        </p:txBody>
      </p:sp>
    </p:spTree>
    <p:extLst>
      <p:ext uri="{BB962C8B-B14F-4D97-AF65-F5344CB8AC3E}">
        <p14:creationId xmlns:p14="http://schemas.microsoft.com/office/powerpoint/2010/main" val="1520412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B8BB4C-F22B-2C41-8763-8A51D17FCA3C}" type="slidenum">
              <a:rPr lang="en-US" smtClean="0"/>
              <a:t>23</a:t>
            </a:fld>
            <a:endParaRPr lang="en-US"/>
          </a:p>
        </p:txBody>
      </p:sp>
    </p:spTree>
    <p:extLst>
      <p:ext uri="{BB962C8B-B14F-4D97-AF65-F5344CB8AC3E}">
        <p14:creationId xmlns:p14="http://schemas.microsoft.com/office/powerpoint/2010/main" val="2753437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r>
              <a:rPr lang="en-US" sz="2400" dirty="0">
                <a:latin typeface="Helvetica Neue" panose="02000503000000020004" pitchFamily="2" charset="0"/>
                <a:ea typeface="Helvetica Neue" panose="02000503000000020004" pitchFamily="2" charset="0"/>
                <a:cs typeface="Helvetica Neue" panose="02000503000000020004" pitchFamily="2" charset="0"/>
              </a:rPr>
              <a:t>In light of these challenges, we propose Checkmate, a system for optimal tensor </a:t>
            </a:r>
            <a:r>
              <a:rPr lang="en-US" sz="2400" dirty="0" err="1">
                <a:latin typeface="Helvetica Neue" panose="02000503000000020004" pitchFamily="2" charset="0"/>
                <a:ea typeface="Helvetica Neue" panose="02000503000000020004" pitchFamily="2" charset="0"/>
                <a:cs typeface="Helvetica Neue" panose="02000503000000020004" pitchFamily="2" charset="0"/>
              </a:rPr>
              <a:t>rematerialization</a:t>
            </a:r>
            <a:r>
              <a:rPr lang="en-US" sz="2400" dirty="0">
                <a:latin typeface="Helvetica Neue" panose="02000503000000020004" pitchFamily="2" charset="0"/>
                <a:ea typeface="Helvetica Neue" panose="02000503000000020004" pitchFamily="2" charset="0"/>
                <a:cs typeface="Helvetica Neue" panose="02000503000000020004" pitchFamily="2" charset="0"/>
              </a:rPr>
              <a:t>. Checkmate optimizes a graph statically once. This optimization is then amortized across many iterative training iterations over the span of weeks. Checkmate consists of three main parts:. We will focus on the second optimization phase in today’s talk. Please come to our poster tonight for more details.</a:t>
            </a:r>
          </a:p>
        </p:txBody>
      </p:sp>
      <p:sp>
        <p:nvSpPr>
          <p:cNvPr id="4" name="Slide Number Placeholder 3"/>
          <p:cNvSpPr>
            <a:spLocks noGrp="1"/>
          </p:cNvSpPr>
          <p:nvPr>
            <p:ph type="sldNum" sz="quarter" idx="5"/>
          </p:nvPr>
        </p:nvSpPr>
        <p:spPr/>
        <p:txBody>
          <a:bodyPr/>
          <a:lstStyle/>
          <a:p>
            <a:fld id="{91B8BB4C-F22B-2C41-8763-8A51D17FCA3C}" type="slidenum">
              <a:rPr lang="en-US" smtClean="0"/>
              <a:t>24</a:t>
            </a:fld>
            <a:endParaRPr lang="en-US"/>
          </a:p>
        </p:txBody>
      </p:sp>
    </p:spTree>
    <p:extLst>
      <p:ext uri="{BB962C8B-B14F-4D97-AF65-F5344CB8AC3E}">
        <p14:creationId xmlns:p14="http://schemas.microsoft.com/office/powerpoint/2010/main" val="3956779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investigate the VGG classification architecture. The current practice checkpoints all nodes in the graph. The net result of this is that the maximum batch size feasible on a V100 is just 167. We represent two sets of decision variables; (1) what is in memory and (2) what is computed. We unroll these two vectors over several timesteps which enables time-varying checkpoint allocations. When checkpointing all nodes, the forward pass nodes in the left half of the right matrix are retained for the duration of the training iteration.</a:t>
            </a:r>
          </a:p>
        </p:txBody>
      </p:sp>
      <p:sp>
        <p:nvSpPr>
          <p:cNvPr id="4" name="Slide Number Placeholder 3"/>
          <p:cNvSpPr>
            <a:spLocks noGrp="1"/>
          </p:cNvSpPr>
          <p:nvPr>
            <p:ph type="sldNum" sz="quarter" idx="5"/>
          </p:nvPr>
        </p:nvSpPr>
        <p:spPr/>
        <p:txBody>
          <a:bodyPr/>
          <a:lstStyle/>
          <a:p>
            <a:fld id="{91B8BB4C-F22B-2C41-8763-8A51D17FCA3C}" type="slidenum">
              <a:rPr lang="en-US" smtClean="0"/>
              <a:t>25</a:t>
            </a:fld>
            <a:endParaRPr lang="en-US"/>
          </a:p>
        </p:txBody>
      </p:sp>
    </p:spTree>
    <p:extLst>
      <p:ext uri="{BB962C8B-B14F-4D97-AF65-F5344CB8AC3E}">
        <p14:creationId xmlns:p14="http://schemas.microsoft.com/office/powerpoint/2010/main" val="823464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look at the common heuristic, that is the square root and heuristic of Chen at all. and here we can see that it takes regular checkpoints at square root and intervals. And the net result of this is that it has to recompute server nodes. During the backwards pass as shown in the left hand side matrix. The result of general solution is that it improves the batch size to 197, that is an 18% improvement over tensor flows default policy.</a:t>
            </a:r>
          </a:p>
        </p:txBody>
      </p:sp>
      <p:sp>
        <p:nvSpPr>
          <p:cNvPr id="4" name="Slide Number Placeholder 3"/>
          <p:cNvSpPr>
            <a:spLocks noGrp="1"/>
          </p:cNvSpPr>
          <p:nvPr>
            <p:ph type="sldNum" sz="quarter" idx="5"/>
          </p:nvPr>
        </p:nvSpPr>
        <p:spPr/>
        <p:txBody>
          <a:bodyPr/>
          <a:lstStyle/>
          <a:p>
            <a:fld id="{91B8BB4C-F22B-2C41-8763-8A51D17FCA3C}" type="slidenum">
              <a:rPr lang="en-US" smtClean="0"/>
              <a:t>26</a:t>
            </a:fld>
            <a:endParaRPr lang="en-US"/>
          </a:p>
        </p:txBody>
      </p:sp>
    </p:spTree>
    <p:extLst>
      <p:ext uri="{BB962C8B-B14F-4D97-AF65-F5344CB8AC3E}">
        <p14:creationId xmlns:p14="http://schemas.microsoft.com/office/powerpoint/2010/main" val="25993791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 optimal policy can achieve a bad size of 289, and this represents a 73% improvement over the baseline. So this is a dramatic improvement over current solutions. And as we can see in the schedule, there is a high amount of dynamic variability between what is in memory between layers. Certain layers are memory-hungry yet expensive to recompute and therefore are always cached.</a:t>
            </a:r>
          </a:p>
        </p:txBody>
      </p:sp>
      <p:sp>
        <p:nvSpPr>
          <p:cNvPr id="4" name="Slide Number Placeholder 3"/>
          <p:cNvSpPr>
            <a:spLocks noGrp="1"/>
          </p:cNvSpPr>
          <p:nvPr>
            <p:ph type="sldNum" sz="quarter" idx="5"/>
          </p:nvPr>
        </p:nvSpPr>
        <p:spPr/>
        <p:txBody>
          <a:bodyPr/>
          <a:lstStyle/>
          <a:p>
            <a:fld id="{91B8BB4C-F22B-2C41-8763-8A51D17FCA3C}" type="slidenum">
              <a:rPr lang="en-US" smtClean="0"/>
              <a:t>27</a:t>
            </a:fld>
            <a:endParaRPr lang="en-US"/>
          </a:p>
        </p:txBody>
      </p:sp>
    </p:spTree>
    <p:extLst>
      <p:ext uri="{BB962C8B-B14F-4D97-AF65-F5344CB8AC3E}">
        <p14:creationId xmlns:p14="http://schemas.microsoft.com/office/powerpoint/2010/main" val="24664632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also evaluate checkmate on highly nonlinear models. Here, we investigate U-Net, a network with many skip connections across resolutions. We specifically evaluate the space-time tradeoff for the best baselines, as compared to checkmate. The best heuristic does achieve a tradeoff between compute overhead and memory usage, up to 30% computer overhead and available GPU memory. However, across all budgets checkmate finds dramatically lower overhead solutions. Also, checkmate find solutions that are feasible at smaller amounts of GPU memory than the baselines.</a:t>
            </a:r>
          </a:p>
        </p:txBody>
      </p:sp>
      <p:sp>
        <p:nvSpPr>
          <p:cNvPr id="4" name="Slide Number Placeholder 3"/>
          <p:cNvSpPr>
            <a:spLocks noGrp="1"/>
          </p:cNvSpPr>
          <p:nvPr>
            <p:ph type="sldNum" sz="quarter" idx="5"/>
          </p:nvPr>
        </p:nvSpPr>
        <p:spPr/>
        <p:txBody>
          <a:bodyPr/>
          <a:lstStyle/>
          <a:p>
            <a:fld id="{91B8BB4C-F22B-2C41-8763-8A51D17FCA3C}" type="slidenum">
              <a:rPr lang="en-US" smtClean="0"/>
              <a:t>28</a:t>
            </a:fld>
            <a:endParaRPr lang="en-US"/>
          </a:p>
        </p:txBody>
      </p:sp>
    </p:spTree>
    <p:extLst>
      <p:ext uri="{BB962C8B-B14F-4D97-AF65-F5344CB8AC3E}">
        <p14:creationId xmlns:p14="http://schemas.microsoft.com/office/powerpoint/2010/main" val="40385823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evaluate Checkmate on a variety of other models, including </a:t>
            </a:r>
            <a:r>
              <a:rPr lang="en-US" dirty="0" err="1"/>
              <a:t>MobileNet</a:t>
            </a:r>
            <a:r>
              <a:rPr lang="en-US" dirty="0"/>
              <a:t> a popular edge computing model for image classification. And again, we can see that checkmate accomplishes significantly more optimal solutions the best available heuristic. What this means in practice for machine learning researchers, is that they can, in effect, train their models with up to five times larger input sizes than currently </a:t>
            </a:r>
            <a:r>
              <a:rPr lang="en-US"/>
              <a:t>possible with deep </a:t>
            </a:r>
            <a:r>
              <a:rPr lang="en-US" dirty="0"/>
              <a:t>learning frameworks today.</a:t>
            </a:r>
          </a:p>
          <a:p>
            <a:r>
              <a:rPr lang="en-US" dirty="0"/>
              <a:t> </a:t>
            </a:r>
          </a:p>
          <a:p>
            <a:r>
              <a:rPr lang="en-US" dirty="0"/>
              <a:t>Rename budget as RAM available</a:t>
            </a:r>
          </a:p>
          <a:p>
            <a:r>
              <a:rPr lang="en-US" dirty="0"/>
              <a:t>Flip order of best heuristic and my solution</a:t>
            </a:r>
          </a:p>
          <a:p>
            <a:r>
              <a:rPr lang="en-US" dirty="0"/>
              <a:t>Remove shaded blue region</a:t>
            </a:r>
          </a:p>
          <a:p>
            <a:r>
              <a:rPr lang="en-US" dirty="0"/>
              <a:t>Paste in “Checkpoint all” and “Checkpoint none”</a:t>
            </a:r>
          </a:p>
          <a:p>
            <a:endParaRPr lang="en-US" dirty="0"/>
          </a:p>
          <a:p>
            <a:r>
              <a:rPr lang="en-US" dirty="0"/>
              <a:t>Align colors</a:t>
            </a:r>
          </a:p>
          <a:p>
            <a:r>
              <a:rPr lang="en-US" dirty="0"/>
              <a:t>Label legend boxes</a:t>
            </a:r>
          </a:p>
        </p:txBody>
      </p:sp>
      <p:sp>
        <p:nvSpPr>
          <p:cNvPr id="4" name="Slide Number Placeholder 3"/>
          <p:cNvSpPr>
            <a:spLocks noGrp="1"/>
          </p:cNvSpPr>
          <p:nvPr>
            <p:ph type="sldNum" sz="quarter" idx="5"/>
          </p:nvPr>
        </p:nvSpPr>
        <p:spPr/>
        <p:txBody>
          <a:bodyPr/>
          <a:lstStyle/>
          <a:p>
            <a:fld id="{91B8BB4C-F22B-2C41-8763-8A51D17FCA3C}" type="slidenum">
              <a:rPr lang="en-US" smtClean="0"/>
              <a:t>29</a:t>
            </a:fld>
            <a:endParaRPr lang="en-US"/>
          </a:p>
        </p:txBody>
      </p:sp>
    </p:spTree>
    <p:extLst>
      <p:ext uri="{BB962C8B-B14F-4D97-AF65-F5344CB8AC3E}">
        <p14:creationId xmlns:p14="http://schemas.microsoft.com/office/powerpoint/2010/main" val="287450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rapid progress in applications has led to a dramatic increase in model size. In just four years, state-of-the-art models have grown by 330x. </a:t>
            </a:r>
            <a:r>
              <a:rPr lang="en-US" b="1" dirty="0"/>
              <a:t>We believe this trend will only continue.</a:t>
            </a:r>
          </a:p>
        </p:txBody>
      </p:sp>
      <p:sp>
        <p:nvSpPr>
          <p:cNvPr id="4" name="Slide Number Placeholder 3"/>
          <p:cNvSpPr>
            <a:spLocks noGrp="1"/>
          </p:cNvSpPr>
          <p:nvPr>
            <p:ph type="sldNum" sz="quarter" idx="5"/>
          </p:nvPr>
        </p:nvSpPr>
        <p:spPr/>
        <p:txBody>
          <a:bodyPr/>
          <a:lstStyle/>
          <a:p>
            <a:fld id="{91B8BB4C-F22B-2C41-8763-8A51D17FCA3C}" type="slidenum">
              <a:rPr lang="en-US" smtClean="0"/>
              <a:t>3</a:t>
            </a:fld>
            <a:endParaRPr lang="en-US"/>
          </a:p>
        </p:txBody>
      </p:sp>
    </p:spTree>
    <p:extLst>
      <p:ext uri="{BB962C8B-B14F-4D97-AF65-F5344CB8AC3E}">
        <p14:creationId xmlns:p14="http://schemas.microsoft.com/office/powerpoint/2010/main" val="34199864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Checkmate breaks memory wall, enabling you to not worry about memory constraints. Build bigger models.</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Today, I presented Checkmate, a system that prevents out-of-memory errors when training large neural networks via optimal </a:t>
            </a:r>
            <a:r>
              <a:rPr lang="en-US" sz="1200" b="0" i="0" u="none" strike="noStrike" kern="1200" dirty="0" err="1">
                <a:solidFill>
                  <a:schemeClr val="tx1"/>
                </a:solidFill>
                <a:effectLst/>
                <a:latin typeface="+mn-lt"/>
                <a:ea typeface="+mn-ea"/>
                <a:cs typeface="+mn-cs"/>
              </a:rPr>
              <a:t>recomputation</a:t>
            </a:r>
            <a:r>
              <a:rPr lang="en-US" sz="1200" b="0" i="0" u="none" strike="noStrike" kern="1200" dirty="0">
                <a:solidFill>
                  <a:schemeClr val="tx1"/>
                </a:solidFill>
                <a:effectLst/>
                <a:latin typeface="+mn-lt"/>
                <a:ea typeface="+mn-ea"/>
                <a:cs typeface="+mn-cs"/>
              </a:rPr>
              <a:t>.</a:t>
            </a:r>
            <a:endParaRPr lang="en-US" dirty="0">
              <a:effectLst/>
            </a:endParaRPr>
          </a:p>
          <a:p>
            <a:pPr rtl="0"/>
            <a:br>
              <a:rPr lang="en-US" dirty="0"/>
            </a:br>
            <a:r>
              <a:rPr lang="en-US" sz="1200" b="0" i="0" u="none" strike="noStrike" kern="1200" dirty="0">
                <a:solidFill>
                  <a:schemeClr val="tx1"/>
                </a:solidFill>
                <a:effectLst/>
                <a:latin typeface="+mn-lt"/>
                <a:ea typeface="+mn-ea"/>
                <a:cs typeface="+mn-cs"/>
              </a:rPr>
              <a:t>If you have a memory-hungry deep learning workload, please email me! Our code is now online at </a:t>
            </a:r>
            <a:r>
              <a:rPr lang="en-US" sz="1200" b="0" i="0" u="none" strike="noStrike" kern="1200" dirty="0" err="1">
                <a:solidFill>
                  <a:schemeClr val="tx1"/>
                </a:solidFill>
                <a:effectLst/>
                <a:latin typeface="+mn-lt"/>
                <a:ea typeface="+mn-ea"/>
                <a:cs typeface="+mn-cs"/>
              </a:rPr>
              <a:t>Github</a:t>
            </a:r>
            <a:r>
              <a:rPr lang="en-US" sz="1200" b="0" i="0" u="none" strike="noStrike" kern="1200" dirty="0">
                <a:solidFill>
                  <a:schemeClr val="tx1"/>
                </a:solidFill>
                <a:effectLst/>
                <a:latin typeface="+mn-lt"/>
                <a:ea typeface="+mn-ea"/>
                <a:cs typeface="+mn-cs"/>
              </a:rPr>
              <a:t>.</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91B8BB4C-F22B-2C41-8763-8A51D17FCA3C}" type="slidenum">
              <a:rPr lang="en-US" smtClean="0"/>
              <a:t>30</a:t>
            </a:fld>
            <a:endParaRPr lang="en-US"/>
          </a:p>
        </p:txBody>
      </p:sp>
    </p:spTree>
    <p:extLst>
      <p:ext uri="{BB962C8B-B14F-4D97-AF65-F5344CB8AC3E}">
        <p14:creationId xmlns:p14="http://schemas.microsoft.com/office/powerpoint/2010/main" val="1129887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 growth has been enabled, in part, by improvements in deep learning accelerators. In just five years, accelerators have become 60x faster. However, memory is becoming relatively more important than compute during training.</a:t>
            </a:r>
          </a:p>
        </p:txBody>
      </p:sp>
      <p:sp>
        <p:nvSpPr>
          <p:cNvPr id="4" name="Slide Number Placeholder 3"/>
          <p:cNvSpPr>
            <a:spLocks noGrp="1"/>
          </p:cNvSpPr>
          <p:nvPr>
            <p:ph type="sldNum" sz="quarter" idx="5"/>
          </p:nvPr>
        </p:nvSpPr>
        <p:spPr/>
        <p:txBody>
          <a:bodyPr/>
          <a:lstStyle/>
          <a:p>
            <a:fld id="{91B8BB4C-F22B-2C41-8763-8A51D17FCA3C}" type="slidenum">
              <a:rPr lang="en-US" smtClean="0"/>
              <a:t>4</a:t>
            </a:fld>
            <a:endParaRPr lang="en-US"/>
          </a:p>
        </p:txBody>
      </p:sp>
    </p:spTree>
    <p:extLst>
      <p:ext uri="{BB962C8B-B14F-4D97-AF65-F5344CB8AC3E}">
        <p14:creationId xmlns:p14="http://schemas.microsoft.com/office/powerpoint/2010/main" val="3932523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zoom in on a single GPU, we see that memory is a key limiting factor. As models continue to grow, they are encroaching on the memory capacity limits of GPUs today. Worryingly, researchers cite limited memory as a reason for making architectural compromises. Limits in GPU memory are slowing progress in the state-of-the-art in model training.</a:t>
            </a:r>
          </a:p>
        </p:txBody>
      </p:sp>
      <p:sp>
        <p:nvSpPr>
          <p:cNvPr id="4" name="Slide Number Placeholder 3"/>
          <p:cNvSpPr>
            <a:spLocks noGrp="1"/>
          </p:cNvSpPr>
          <p:nvPr>
            <p:ph type="sldNum" sz="quarter" idx="5"/>
          </p:nvPr>
        </p:nvSpPr>
        <p:spPr/>
        <p:txBody>
          <a:bodyPr/>
          <a:lstStyle/>
          <a:p>
            <a:fld id="{91B8BB4C-F22B-2C41-8763-8A51D17FCA3C}" type="slidenum">
              <a:rPr lang="en-US" smtClean="0"/>
              <a:t>5</a:t>
            </a:fld>
            <a:endParaRPr lang="en-US"/>
          </a:p>
        </p:txBody>
      </p:sp>
    </p:spTree>
    <p:extLst>
      <p:ext uri="{BB962C8B-B14F-4D97-AF65-F5344CB8AC3E}">
        <p14:creationId xmlns:p14="http://schemas.microsoft.com/office/powerpoint/2010/main" val="4154973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zoom in on a single GPU, we see that memory is a key limiting factor. As models continue to grow, they are encroaching on the memory capacity limits of GPUs today. Worryingly, researchers cite limited memory as a reason for making architectural compromises. Limits in GPU memory are slowing progress in the state-of-the-art in model training.</a:t>
            </a:r>
          </a:p>
        </p:txBody>
      </p:sp>
      <p:sp>
        <p:nvSpPr>
          <p:cNvPr id="4" name="Slide Number Placeholder 3"/>
          <p:cNvSpPr>
            <a:spLocks noGrp="1"/>
          </p:cNvSpPr>
          <p:nvPr>
            <p:ph type="sldNum" sz="quarter" idx="5"/>
          </p:nvPr>
        </p:nvSpPr>
        <p:spPr/>
        <p:txBody>
          <a:bodyPr/>
          <a:lstStyle/>
          <a:p>
            <a:fld id="{91B8BB4C-F22B-2C41-8763-8A51D17FCA3C}" type="slidenum">
              <a:rPr lang="en-US" smtClean="0"/>
              <a:t>6</a:t>
            </a:fld>
            <a:endParaRPr lang="en-US"/>
          </a:p>
        </p:txBody>
      </p:sp>
    </p:spTree>
    <p:extLst>
      <p:ext uri="{BB962C8B-B14F-4D97-AF65-F5344CB8AC3E}">
        <p14:creationId xmlns:p14="http://schemas.microsoft.com/office/powerpoint/2010/main" val="1791286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concretely, this work explores a tradeoff between memory and compute during deep learning. We’ll explore a few endpoints of this tradeoff space. Ultimately, Checkmate explores the optimal tradeoff between memory and CPU. We will show how Checkmate enables training 5x larger models.</a:t>
            </a:r>
          </a:p>
        </p:txBody>
      </p:sp>
      <p:sp>
        <p:nvSpPr>
          <p:cNvPr id="4" name="Slide Number Placeholder 3"/>
          <p:cNvSpPr>
            <a:spLocks noGrp="1"/>
          </p:cNvSpPr>
          <p:nvPr>
            <p:ph type="sldNum" sz="quarter" idx="5"/>
          </p:nvPr>
        </p:nvSpPr>
        <p:spPr/>
        <p:txBody>
          <a:bodyPr/>
          <a:lstStyle/>
          <a:p>
            <a:fld id="{91B8BB4C-F22B-2C41-8763-8A51D17FCA3C}" type="slidenum">
              <a:rPr lang="en-US" smtClean="0"/>
              <a:t>7</a:t>
            </a:fld>
            <a:endParaRPr lang="en-US"/>
          </a:p>
        </p:txBody>
      </p:sp>
    </p:spTree>
    <p:extLst>
      <p:ext uri="{BB962C8B-B14F-4D97-AF65-F5344CB8AC3E}">
        <p14:creationId xmlns:p14="http://schemas.microsoft.com/office/powerpoint/2010/main" val="585701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examine the current practice at one end of this tradeoff. Frameworks such as </a:t>
            </a:r>
            <a:r>
              <a:rPr lang="en-US" dirty="0" err="1"/>
              <a:t>PyTorch</a:t>
            </a:r>
            <a:r>
              <a:rPr lang="en-US" dirty="0"/>
              <a:t> and TensorFlow retain all activations in memory today.</a:t>
            </a:r>
          </a:p>
        </p:txBody>
      </p:sp>
      <p:sp>
        <p:nvSpPr>
          <p:cNvPr id="4" name="Slide Number Placeholder 3"/>
          <p:cNvSpPr>
            <a:spLocks noGrp="1"/>
          </p:cNvSpPr>
          <p:nvPr>
            <p:ph type="sldNum" sz="quarter" idx="5"/>
          </p:nvPr>
        </p:nvSpPr>
        <p:spPr/>
        <p:txBody>
          <a:bodyPr/>
          <a:lstStyle/>
          <a:p>
            <a:fld id="{91B8BB4C-F22B-2C41-8763-8A51D17FCA3C}" type="slidenum">
              <a:rPr lang="en-US" smtClean="0"/>
              <a:t>8</a:t>
            </a:fld>
            <a:endParaRPr lang="en-US"/>
          </a:p>
        </p:txBody>
      </p:sp>
    </p:spTree>
    <p:extLst>
      <p:ext uri="{BB962C8B-B14F-4D97-AF65-F5344CB8AC3E}">
        <p14:creationId xmlns:p14="http://schemas.microsoft.com/office/powerpoint/2010/main" val="2538665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Deep learning is divided into two key phases, a forward pass and a backward pass. The backwards pass </a:t>
            </a:r>
            <a:r>
              <a:rPr lang="en-US" sz="1200" b="0" i="0" u="none" strike="noStrike" kern="1200" dirty="0" err="1">
                <a:solidFill>
                  <a:schemeClr val="tx1"/>
                </a:solidFill>
                <a:effectLst/>
                <a:latin typeface="+mn-lt"/>
                <a:ea typeface="+mn-ea"/>
                <a:cs typeface="+mn-cs"/>
              </a:rPr>
              <a:t>comptues</a:t>
            </a:r>
            <a:r>
              <a:rPr lang="en-US" sz="1200" b="0" i="0" u="none" strike="noStrike" kern="1200" dirty="0">
                <a:solidFill>
                  <a:schemeClr val="tx1"/>
                </a:solidFill>
                <a:effectLst/>
                <a:latin typeface="+mn-lt"/>
                <a:ea typeface="+mn-ea"/>
                <a:cs typeface="+mn-cs"/>
              </a:rPr>
              <a:t> gradients that iteratively optimize parameters. Let me demonstrate why the backwards pass is so memory intensive. Since we need to retain all activations, memory usage linearly increases during the forward pass.</a:t>
            </a:r>
            <a:endParaRPr lang="en-US" dirty="0"/>
          </a:p>
        </p:txBody>
      </p:sp>
      <p:sp>
        <p:nvSpPr>
          <p:cNvPr id="4" name="Slide Number Placeholder 3"/>
          <p:cNvSpPr>
            <a:spLocks noGrp="1"/>
          </p:cNvSpPr>
          <p:nvPr>
            <p:ph type="sldNum" sz="quarter" idx="5"/>
          </p:nvPr>
        </p:nvSpPr>
        <p:spPr/>
        <p:txBody>
          <a:bodyPr/>
          <a:lstStyle/>
          <a:p>
            <a:fld id="{1986DF27-AD16-B741-919E-EA3A35DE951A}" type="slidenum">
              <a:rPr lang="en-US" smtClean="0"/>
              <a:t>9</a:t>
            </a:fld>
            <a:endParaRPr lang="en-US"/>
          </a:p>
        </p:txBody>
      </p:sp>
    </p:spTree>
    <p:extLst>
      <p:ext uri="{BB962C8B-B14F-4D97-AF65-F5344CB8AC3E}">
        <p14:creationId xmlns:p14="http://schemas.microsoft.com/office/powerpoint/2010/main" val="989060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7E3E8-D9ED-0A4B-A3C8-B7CF33DAF4A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02F697-72B8-E54A-B448-203B18A2EA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B62872-3C65-5E47-A3ED-0D9D84A5C114}"/>
              </a:ext>
            </a:extLst>
          </p:cNvPr>
          <p:cNvSpPr>
            <a:spLocks noGrp="1"/>
          </p:cNvSpPr>
          <p:nvPr>
            <p:ph type="dt" sz="half" idx="10"/>
          </p:nvPr>
        </p:nvSpPr>
        <p:spPr/>
        <p:txBody>
          <a:bodyPr/>
          <a:lstStyle/>
          <a:p>
            <a:fld id="{20EDDD94-46C2-7243-BBB6-035D08E08EAD}" type="datetime1">
              <a:rPr lang="en-US" smtClean="0"/>
              <a:t>1/25/20</a:t>
            </a:fld>
            <a:endParaRPr lang="en-US"/>
          </a:p>
        </p:txBody>
      </p:sp>
      <p:sp>
        <p:nvSpPr>
          <p:cNvPr id="5" name="Footer Placeholder 4">
            <a:extLst>
              <a:ext uri="{FF2B5EF4-FFF2-40B4-BE49-F238E27FC236}">
                <a16:creationId xmlns:a16="http://schemas.microsoft.com/office/drawing/2014/main" id="{90B3F490-61BF-394F-873A-E3AD77B908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70B8D4-1850-6C40-9D95-E8B48EA13250}"/>
              </a:ext>
            </a:extLst>
          </p:cNvPr>
          <p:cNvSpPr>
            <a:spLocks noGrp="1"/>
          </p:cNvSpPr>
          <p:nvPr>
            <p:ph type="sldNum" sz="quarter" idx="12"/>
          </p:nvPr>
        </p:nvSpPr>
        <p:spPr>
          <a:xfrm>
            <a:off x="7297905" y="6503192"/>
            <a:ext cx="2743200" cy="365125"/>
          </a:xfrm>
          <a:prstGeom prst="rect">
            <a:avLst/>
          </a:prstGeom>
        </p:spPr>
        <p:txBody>
          <a:bodyPr/>
          <a:lstStyle/>
          <a:p>
            <a:fld id="{5C21FAA9-B8A2-DE42-8B6F-6CA326C19E94}" type="slidenum">
              <a:rPr lang="en-US" smtClean="0"/>
              <a:t>‹#›</a:t>
            </a:fld>
            <a:endParaRPr lang="en-US"/>
          </a:p>
        </p:txBody>
      </p:sp>
    </p:spTree>
    <p:extLst>
      <p:ext uri="{BB962C8B-B14F-4D97-AF65-F5344CB8AC3E}">
        <p14:creationId xmlns:p14="http://schemas.microsoft.com/office/powerpoint/2010/main" val="2465250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240B5-08FC-A343-B58B-CECB25D2B09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FFADEE-2E78-B74D-934F-208CA22700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345BB-A7B3-164E-B38C-D4E24988AE8F}"/>
              </a:ext>
            </a:extLst>
          </p:cNvPr>
          <p:cNvSpPr>
            <a:spLocks noGrp="1"/>
          </p:cNvSpPr>
          <p:nvPr>
            <p:ph type="dt" sz="half" idx="10"/>
          </p:nvPr>
        </p:nvSpPr>
        <p:spPr/>
        <p:txBody>
          <a:bodyPr/>
          <a:lstStyle/>
          <a:p>
            <a:fld id="{96E1AE49-D659-C341-8AC7-649B909D27C2}" type="datetime1">
              <a:rPr lang="en-US" smtClean="0"/>
              <a:t>1/25/20</a:t>
            </a:fld>
            <a:endParaRPr lang="en-US"/>
          </a:p>
        </p:txBody>
      </p:sp>
      <p:sp>
        <p:nvSpPr>
          <p:cNvPr id="5" name="Footer Placeholder 4">
            <a:extLst>
              <a:ext uri="{FF2B5EF4-FFF2-40B4-BE49-F238E27FC236}">
                <a16:creationId xmlns:a16="http://schemas.microsoft.com/office/drawing/2014/main" id="{2DCE7A08-E968-7F4A-9716-59C4F5C17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232E11-6227-6844-95D3-0660179736AD}"/>
              </a:ext>
            </a:extLst>
          </p:cNvPr>
          <p:cNvSpPr>
            <a:spLocks noGrp="1"/>
          </p:cNvSpPr>
          <p:nvPr>
            <p:ph type="sldNum" sz="quarter" idx="12"/>
          </p:nvPr>
        </p:nvSpPr>
        <p:spPr>
          <a:xfrm>
            <a:off x="7297905" y="6503192"/>
            <a:ext cx="2743200" cy="365125"/>
          </a:xfrm>
          <a:prstGeom prst="rect">
            <a:avLst/>
          </a:prstGeom>
        </p:spPr>
        <p:txBody>
          <a:bodyPr/>
          <a:lstStyle/>
          <a:p>
            <a:fld id="{5C21FAA9-B8A2-DE42-8B6F-6CA326C19E94}" type="slidenum">
              <a:rPr lang="en-US" smtClean="0"/>
              <a:t>‹#›</a:t>
            </a:fld>
            <a:endParaRPr lang="en-US"/>
          </a:p>
        </p:txBody>
      </p:sp>
    </p:spTree>
    <p:extLst>
      <p:ext uri="{BB962C8B-B14F-4D97-AF65-F5344CB8AC3E}">
        <p14:creationId xmlns:p14="http://schemas.microsoft.com/office/powerpoint/2010/main" val="3369713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B54854-00E4-D34F-8A19-116BD2229B5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C1CD8D-7D8B-C041-8FEC-4200721B1E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FB797C-0967-094C-84CA-4F468897052F}"/>
              </a:ext>
            </a:extLst>
          </p:cNvPr>
          <p:cNvSpPr>
            <a:spLocks noGrp="1"/>
          </p:cNvSpPr>
          <p:nvPr>
            <p:ph type="dt" sz="half" idx="10"/>
          </p:nvPr>
        </p:nvSpPr>
        <p:spPr/>
        <p:txBody>
          <a:bodyPr/>
          <a:lstStyle/>
          <a:p>
            <a:fld id="{6ED5C0AB-6A07-D845-8451-2F3D538E886B}" type="datetime1">
              <a:rPr lang="en-US" smtClean="0"/>
              <a:t>1/25/20</a:t>
            </a:fld>
            <a:endParaRPr lang="en-US"/>
          </a:p>
        </p:txBody>
      </p:sp>
      <p:sp>
        <p:nvSpPr>
          <p:cNvPr id="5" name="Footer Placeholder 4">
            <a:extLst>
              <a:ext uri="{FF2B5EF4-FFF2-40B4-BE49-F238E27FC236}">
                <a16:creationId xmlns:a16="http://schemas.microsoft.com/office/drawing/2014/main" id="{C768CD51-5F11-8248-AC3D-A4F7C766B5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F7A127-3592-0F41-A7F3-6B6525127FA1}"/>
              </a:ext>
            </a:extLst>
          </p:cNvPr>
          <p:cNvSpPr>
            <a:spLocks noGrp="1"/>
          </p:cNvSpPr>
          <p:nvPr>
            <p:ph type="sldNum" sz="quarter" idx="12"/>
          </p:nvPr>
        </p:nvSpPr>
        <p:spPr>
          <a:xfrm>
            <a:off x="7297905" y="6503192"/>
            <a:ext cx="2743200" cy="365125"/>
          </a:xfrm>
          <a:prstGeom prst="rect">
            <a:avLst/>
          </a:prstGeom>
        </p:spPr>
        <p:txBody>
          <a:bodyPr/>
          <a:lstStyle/>
          <a:p>
            <a:fld id="{5C21FAA9-B8A2-DE42-8B6F-6CA326C19E94}" type="slidenum">
              <a:rPr lang="en-US" smtClean="0"/>
              <a:t>‹#›</a:t>
            </a:fld>
            <a:endParaRPr lang="en-US"/>
          </a:p>
        </p:txBody>
      </p:sp>
    </p:spTree>
    <p:extLst>
      <p:ext uri="{BB962C8B-B14F-4D97-AF65-F5344CB8AC3E}">
        <p14:creationId xmlns:p14="http://schemas.microsoft.com/office/powerpoint/2010/main" val="3528156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4E9A4-D5CD-6142-9150-AC43821E695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3C682E8-F930-704F-98C5-C93E41F823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5ABAA2-21C3-0249-A1D2-55E58AB3EC4F}"/>
              </a:ext>
            </a:extLst>
          </p:cNvPr>
          <p:cNvSpPr>
            <a:spLocks noGrp="1"/>
          </p:cNvSpPr>
          <p:nvPr>
            <p:ph type="dt" sz="half" idx="10"/>
          </p:nvPr>
        </p:nvSpPr>
        <p:spPr/>
        <p:txBody>
          <a:bodyPr/>
          <a:lstStyle/>
          <a:p>
            <a:fld id="{36B45E19-F8DA-F043-83DD-7C40F4E009F6}" type="datetime1">
              <a:rPr lang="en-US" smtClean="0"/>
              <a:t>1/25/20</a:t>
            </a:fld>
            <a:endParaRPr lang="en-US"/>
          </a:p>
        </p:txBody>
      </p:sp>
      <p:sp>
        <p:nvSpPr>
          <p:cNvPr id="5" name="Footer Placeholder 4">
            <a:extLst>
              <a:ext uri="{FF2B5EF4-FFF2-40B4-BE49-F238E27FC236}">
                <a16:creationId xmlns:a16="http://schemas.microsoft.com/office/drawing/2014/main" id="{F46BE0CA-2110-0746-ADDD-77EE148733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638366-D6A3-874B-AD57-426AA672EF28}"/>
              </a:ext>
            </a:extLst>
          </p:cNvPr>
          <p:cNvSpPr>
            <a:spLocks noGrp="1"/>
          </p:cNvSpPr>
          <p:nvPr>
            <p:ph type="sldNum" sz="quarter" idx="12"/>
          </p:nvPr>
        </p:nvSpPr>
        <p:spPr>
          <a:xfrm>
            <a:off x="133202" y="6356350"/>
            <a:ext cx="704998" cy="365125"/>
          </a:xfrm>
          <a:prstGeom prst="rect">
            <a:avLst/>
          </a:prstGeom>
        </p:spPr>
        <p:txBody>
          <a:bodyPr/>
          <a:lstStyle>
            <a:lvl1pPr algn="l">
              <a:defRPr sz="2400" b="1">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C21FAA9-B8A2-DE42-8B6F-6CA326C19E94}" type="slidenum">
              <a:rPr lang="en-US" smtClean="0"/>
              <a:pPr/>
              <a:t>‹#›</a:t>
            </a:fld>
            <a:endParaRPr lang="en-US" dirty="0"/>
          </a:p>
        </p:txBody>
      </p:sp>
    </p:spTree>
    <p:extLst>
      <p:ext uri="{BB962C8B-B14F-4D97-AF65-F5344CB8AC3E}">
        <p14:creationId xmlns:p14="http://schemas.microsoft.com/office/powerpoint/2010/main" val="3236102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53CC7-142A-B54D-A53B-2A6F0C901B4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629530-6758-D640-85F8-DAC4BA915D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A7842B-9DCF-024F-A26F-D4D6CE8864FD}"/>
              </a:ext>
            </a:extLst>
          </p:cNvPr>
          <p:cNvSpPr>
            <a:spLocks noGrp="1"/>
          </p:cNvSpPr>
          <p:nvPr>
            <p:ph type="dt" sz="half" idx="10"/>
          </p:nvPr>
        </p:nvSpPr>
        <p:spPr/>
        <p:txBody>
          <a:bodyPr/>
          <a:lstStyle/>
          <a:p>
            <a:fld id="{CC5A12B5-C8FD-CD48-A2C2-19E269F672A2}" type="datetime1">
              <a:rPr lang="en-US" smtClean="0"/>
              <a:t>1/25/20</a:t>
            </a:fld>
            <a:endParaRPr lang="en-US"/>
          </a:p>
        </p:txBody>
      </p:sp>
      <p:sp>
        <p:nvSpPr>
          <p:cNvPr id="5" name="Footer Placeholder 4">
            <a:extLst>
              <a:ext uri="{FF2B5EF4-FFF2-40B4-BE49-F238E27FC236}">
                <a16:creationId xmlns:a16="http://schemas.microsoft.com/office/drawing/2014/main" id="{F8553BB7-088B-9849-97B9-2A35026679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612812-C6DA-C249-BD92-A7779C2D5BAE}"/>
              </a:ext>
            </a:extLst>
          </p:cNvPr>
          <p:cNvSpPr>
            <a:spLocks noGrp="1"/>
          </p:cNvSpPr>
          <p:nvPr>
            <p:ph type="sldNum" sz="quarter" idx="12"/>
          </p:nvPr>
        </p:nvSpPr>
        <p:spPr>
          <a:xfrm>
            <a:off x="7297905" y="6503192"/>
            <a:ext cx="2743200" cy="365125"/>
          </a:xfrm>
          <a:prstGeom prst="rect">
            <a:avLst/>
          </a:prstGeom>
        </p:spPr>
        <p:txBody>
          <a:bodyPr/>
          <a:lstStyle/>
          <a:p>
            <a:fld id="{5C21FAA9-B8A2-DE42-8B6F-6CA326C19E94}" type="slidenum">
              <a:rPr lang="en-US" smtClean="0"/>
              <a:t>‹#›</a:t>
            </a:fld>
            <a:endParaRPr lang="en-US"/>
          </a:p>
        </p:txBody>
      </p:sp>
    </p:spTree>
    <p:extLst>
      <p:ext uri="{BB962C8B-B14F-4D97-AF65-F5344CB8AC3E}">
        <p14:creationId xmlns:p14="http://schemas.microsoft.com/office/powerpoint/2010/main" val="1483013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5F980-4A5A-2644-9064-FD250EE84B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34EA793-392A-1B40-A24C-01FF28B1C4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97848E-7653-224A-8F7E-FF406AB543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582DDC-DF32-4B47-88E4-287FE10CFC5A}"/>
              </a:ext>
            </a:extLst>
          </p:cNvPr>
          <p:cNvSpPr>
            <a:spLocks noGrp="1"/>
          </p:cNvSpPr>
          <p:nvPr>
            <p:ph type="dt" sz="half" idx="10"/>
          </p:nvPr>
        </p:nvSpPr>
        <p:spPr/>
        <p:txBody>
          <a:bodyPr/>
          <a:lstStyle/>
          <a:p>
            <a:fld id="{575FC976-39D5-9741-80FB-3C5835534381}" type="datetime1">
              <a:rPr lang="en-US" smtClean="0"/>
              <a:t>1/25/20</a:t>
            </a:fld>
            <a:endParaRPr lang="en-US"/>
          </a:p>
        </p:txBody>
      </p:sp>
      <p:sp>
        <p:nvSpPr>
          <p:cNvPr id="6" name="Footer Placeholder 5">
            <a:extLst>
              <a:ext uri="{FF2B5EF4-FFF2-40B4-BE49-F238E27FC236}">
                <a16:creationId xmlns:a16="http://schemas.microsoft.com/office/drawing/2014/main" id="{ED307EE1-FAE7-5C4E-A82D-91E23620A9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D26D13-33CE-ED40-B875-08AABE4A28CE}"/>
              </a:ext>
            </a:extLst>
          </p:cNvPr>
          <p:cNvSpPr>
            <a:spLocks noGrp="1"/>
          </p:cNvSpPr>
          <p:nvPr>
            <p:ph type="sldNum" sz="quarter" idx="12"/>
          </p:nvPr>
        </p:nvSpPr>
        <p:spPr>
          <a:xfrm>
            <a:off x="7297905" y="6503192"/>
            <a:ext cx="2743200" cy="365125"/>
          </a:xfrm>
          <a:prstGeom prst="rect">
            <a:avLst/>
          </a:prstGeom>
        </p:spPr>
        <p:txBody>
          <a:bodyPr/>
          <a:lstStyle/>
          <a:p>
            <a:fld id="{5C21FAA9-B8A2-DE42-8B6F-6CA326C19E94}" type="slidenum">
              <a:rPr lang="en-US" smtClean="0"/>
              <a:t>‹#›</a:t>
            </a:fld>
            <a:endParaRPr lang="en-US"/>
          </a:p>
        </p:txBody>
      </p:sp>
    </p:spTree>
    <p:extLst>
      <p:ext uri="{BB962C8B-B14F-4D97-AF65-F5344CB8AC3E}">
        <p14:creationId xmlns:p14="http://schemas.microsoft.com/office/powerpoint/2010/main" val="917612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88C7F-C0D8-9247-8D23-6C053A60D59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DD0A662-D586-2A49-BAD2-732DD2E1C4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16CB21-1C28-2846-8A85-F2ECD864D7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307C90-A18A-C149-AF84-BA77E434AB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806F6A-51F7-C94F-80E6-AB7726BDAB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E1B751-8BD2-AE42-8E97-8E39A63AE5A7}"/>
              </a:ext>
            </a:extLst>
          </p:cNvPr>
          <p:cNvSpPr>
            <a:spLocks noGrp="1"/>
          </p:cNvSpPr>
          <p:nvPr>
            <p:ph type="dt" sz="half" idx="10"/>
          </p:nvPr>
        </p:nvSpPr>
        <p:spPr/>
        <p:txBody>
          <a:bodyPr/>
          <a:lstStyle/>
          <a:p>
            <a:fld id="{95846359-C631-004B-989A-8E91E1260960}" type="datetime1">
              <a:rPr lang="en-US" smtClean="0"/>
              <a:t>1/25/20</a:t>
            </a:fld>
            <a:endParaRPr lang="en-US"/>
          </a:p>
        </p:txBody>
      </p:sp>
      <p:sp>
        <p:nvSpPr>
          <p:cNvPr id="8" name="Footer Placeholder 7">
            <a:extLst>
              <a:ext uri="{FF2B5EF4-FFF2-40B4-BE49-F238E27FC236}">
                <a16:creationId xmlns:a16="http://schemas.microsoft.com/office/drawing/2014/main" id="{71C0D909-2B14-8F4A-8F50-A9AFF82455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4B38FF-1175-6641-8AA7-D6B39ABF34EE}"/>
              </a:ext>
            </a:extLst>
          </p:cNvPr>
          <p:cNvSpPr>
            <a:spLocks noGrp="1"/>
          </p:cNvSpPr>
          <p:nvPr>
            <p:ph type="sldNum" sz="quarter" idx="12"/>
          </p:nvPr>
        </p:nvSpPr>
        <p:spPr>
          <a:xfrm>
            <a:off x="7297905" y="6503192"/>
            <a:ext cx="2743200" cy="365125"/>
          </a:xfrm>
          <a:prstGeom prst="rect">
            <a:avLst/>
          </a:prstGeom>
        </p:spPr>
        <p:txBody>
          <a:bodyPr/>
          <a:lstStyle/>
          <a:p>
            <a:fld id="{5C21FAA9-B8A2-DE42-8B6F-6CA326C19E94}" type="slidenum">
              <a:rPr lang="en-US" smtClean="0"/>
              <a:t>‹#›</a:t>
            </a:fld>
            <a:endParaRPr lang="en-US"/>
          </a:p>
        </p:txBody>
      </p:sp>
    </p:spTree>
    <p:extLst>
      <p:ext uri="{BB962C8B-B14F-4D97-AF65-F5344CB8AC3E}">
        <p14:creationId xmlns:p14="http://schemas.microsoft.com/office/powerpoint/2010/main" val="1994309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EF029-A01D-9B45-B9F0-BAF2D7E8697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0A8ED25-376C-BE41-9BAC-ADB359D0CC6D}"/>
              </a:ext>
            </a:extLst>
          </p:cNvPr>
          <p:cNvSpPr>
            <a:spLocks noGrp="1"/>
          </p:cNvSpPr>
          <p:nvPr>
            <p:ph type="dt" sz="half" idx="10"/>
          </p:nvPr>
        </p:nvSpPr>
        <p:spPr/>
        <p:txBody>
          <a:bodyPr/>
          <a:lstStyle/>
          <a:p>
            <a:fld id="{31723C37-EF9A-644E-85A5-F91250B50F2A}" type="datetime1">
              <a:rPr lang="en-US" smtClean="0"/>
              <a:t>1/25/20</a:t>
            </a:fld>
            <a:endParaRPr lang="en-US"/>
          </a:p>
        </p:txBody>
      </p:sp>
      <p:sp>
        <p:nvSpPr>
          <p:cNvPr id="4" name="Footer Placeholder 3">
            <a:extLst>
              <a:ext uri="{FF2B5EF4-FFF2-40B4-BE49-F238E27FC236}">
                <a16:creationId xmlns:a16="http://schemas.microsoft.com/office/drawing/2014/main" id="{9F350A79-B202-7846-A0D0-96D22370A3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B45ED7-3FEA-BE46-9631-F382E55C4C40}"/>
              </a:ext>
            </a:extLst>
          </p:cNvPr>
          <p:cNvSpPr>
            <a:spLocks noGrp="1"/>
          </p:cNvSpPr>
          <p:nvPr>
            <p:ph type="sldNum" sz="quarter" idx="12"/>
          </p:nvPr>
        </p:nvSpPr>
        <p:spPr>
          <a:xfrm>
            <a:off x="7297905" y="6503192"/>
            <a:ext cx="2743200" cy="365125"/>
          </a:xfrm>
          <a:prstGeom prst="rect">
            <a:avLst/>
          </a:prstGeom>
        </p:spPr>
        <p:txBody>
          <a:bodyPr/>
          <a:lstStyle/>
          <a:p>
            <a:fld id="{5C21FAA9-B8A2-DE42-8B6F-6CA326C19E94}" type="slidenum">
              <a:rPr lang="en-US" smtClean="0"/>
              <a:t>‹#›</a:t>
            </a:fld>
            <a:endParaRPr lang="en-US"/>
          </a:p>
        </p:txBody>
      </p:sp>
    </p:spTree>
    <p:extLst>
      <p:ext uri="{BB962C8B-B14F-4D97-AF65-F5344CB8AC3E}">
        <p14:creationId xmlns:p14="http://schemas.microsoft.com/office/powerpoint/2010/main" val="48619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67BC06-55F8-AD4C-926E-53306785DBC0}"/>
              </a:ext>
            </a:extLst>
          </p:cNvPr>
          <p:cNvSpPr>
            <a:spLocks noGrp="1"/>
          </p:cNvSpPr>
          <p:nvPr>
            <p:ph type="dt" sz="half" idx="10"/>
          </p:nvPr>
        </p:nvSpPr>
        <p:spPr/>
        <p:txBody>
          <a:bodyPr/>
          <a:lstStyle/>
          <a:p>
            <a:fld id="{B3A987CB-5CBA-5543-9D73-5053CE9CF7DD}" type="datetime1">
              <a:rPr lang="en-US" smtClean="0"/>
              <a:t>1/25/20</a:t>
            </a:fld>
            <a:endParaRPr lang="en-US"/>
          </a:p>
        </p:txBody>
      </p:sp>
      <p:sp>
        <p:nvSpPr>
          <p:cNvPr id="3" name="Footer Placeholder 2">
            <a:extLst>
              <a:ext uri="{FF2B5EF4-FFF2-40B4-BE49-F238E27FC236}">
                <a16:creationId xmlns:a16="http://schemas.microsoft.com/office/drawing/2014/main" id="{7327495B-7130-994E-883E-9518BF47EA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A06F68-3AEA-E948-9126-EF6CF70577D1}"/>
              </a:ext>
            </a:extLst>
          </p:cNvPr>
          <p:cNvSpPr>
            <a:spLocks noGrp="1"/>
          </p:cNvSpPr>
          <p:nvPr>
            <p:ph type="sldNum" sz="quarter" idx="12"/>
          </p:nvPr>
        </p:nvSpPr>
        <p:spPr>
          <a:xfrm>
            <a:off x="7297905" y="6503192"/>
            <a:ext cx="2743200" cy="365125"/>
          </a:xfrm>
          <a:prstGeom prst="rect">
            <a:avLst/>
          </a:prstGeom>
        </p:spPr>
        <p:txBody>
          <a:bodyPr/>
          <a:lstStyle/>
          <a:p>
            <a:fld id="{5C21FAA9-B8A2-DE42-8B6F-6CA326C19E94}" type="slidenum">
              <a:rPr lang="en-US" smtClean="0"/>
              <a:t>‹#›</a:t>
            </a:fld>
            <a:endParaRPr lang="en-US"/>
          </a:p>
        </p:txBody>
      </p:sp>
    </p:spTree>
    <p:extLst>
      <p:ext uri="{BB962C8B-B14F-4D97-AF65-F5344CB8AC3E}">
        <p14:creationId xmlns:p14="http://schemas.microsoft.com/office/powerpoint/2010/main" val="1654975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CEC1-9180-4647-BE22-9226C175478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5C8B3F-AB14-7440-A113-A6A91905BC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A4EF93-156B-D64D-851D-B6E040D268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B52685-5CAC-8D40-8A24-28BFD317D775}"/>
              </a:ext>
            </a:extLst>
          </p:cNvPr>
          <p:cNvSpPr>
            <a:spLocks noGrp="1"/>
          </p:cNvSpPr>
          <p:nvPr>
            <p:ph type="dt" sz="half" idx="10"/>
          </p:nvPr>
        </p:nvSpPr>
        <p:spPr/>
        <p:txBody>
          <a:bodyPr/>
          <a:lstStyle/>
          <a:p>
            <a:fld id="{1E039205-CEFD-2F43-B0C9-8BBC758FAFC0}" type="datetime1">
              <a:rPr lang="en-US" smtClean="0"/>
              <a:t>1/25/20</a:t>
            </a:fld>
            <a:endParaRPr lang="en-US"/>
          </a:p>
        </p:txBody>
      </p:sp>
      <p:sp>
        <p:nvSpPr>
          <p:cNvPr id="6" name="Footer Placeholder 5">
            <a:extLst>
              <a:ext uri="{FF2B5EF4-FFF2-40B4-BE49-F238E27FC236}">
                <a16:creationId xmlns:a16="http://schemas.microsoft.com/office/drawing/2014/main" id="{5C1146A3-500D-3D4A-9AFE-8F985151D4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07A82-4555-E843-B2F8-53FFD29D9E36}"/>
              </a:ext>
            </a:extLst>
          </p:cNvPr>
          <p:cNvSpPr>
            <a:spLocks noGrp="1"/>
          </p:cNvSpPr>
          <p:nvPr>
            <p:ph type="sldNum" sz="quarter" idx="12"/>
          </p:nvPr>
        </p:nvSpPr>
        <p:spPr>
          <a:xfrm>
            <a:off x="7297905" y="6503192"/>
            <a:ext cx="2743200" cy="365125"/>
          </a:xfrm>
          <a:prstGeom prst="rect">
            <a:avLst/>
          </a:prstGeom>
        </p:spPr>
        <p:txBody>
          <a:bodyPr/>
          <a:lstStyle/>
          <a:p>
            <a:fld id="{5C21FAA9-B8A2-DE42-8B6F-6CA326C19E94}" type="slidenum">
              <a:rPr lang="en-US" smtClean="0"/>
              <a:t>‹#›</a:t>
            </a:fld>
            <a:endParaRPr lang="en-US"/>
          </a:p>
        </p:txBody>
      </p:sp>
    </p:spTree>
    <p:extLst>
      <p:ext uri="{BB962C8B-B14F-4D97-AF65-F5344CB8AC3E}">
        <p14:creationId xmlns:p14="http://schemas.microsoft.com/office/powerpoint/2010/main" val="84271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9E9F8-DB3E-5745-A21B-12412F0BDEB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7D0C6F-84F1-1747-A254-5078EF56CB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C7A04B-2066-0A48-9C45-003E4C913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E4F721-606B-1748-B964-9BAEB09DFEB6}"/>
              </a:ext>
            </a:extLst>
          </p:cNvPr>
          <p:cNvSpPr>
            <a:spLocks noGrp="1"/>
          </p:cNvSpPr>
          <p:nvPr>
            <p:ph type="dt" sz="half" idx="10"/>
          </p:nvPr>
        </p:nvSpPr>
        <p:spPr/>
        <p:txBody>
          <a:bodyPr/>
          <a:lstStyle/>
          <a:p>
            <a:fld id="{857F1DD4-DF0F-674A-83C1-2004ED26A844}" type="datetime1">
              <a:rPr lang="en-US" smtClean="0"/>
              <a:t>1/25/20</a:t>
            </a:fld>
            <a:endParaRPr lang="en-US"/>
          </a:p>
        </p:txBody>
      </p:sp>
      <p:sp>
        <p:nvSpPr>
          <p:cNvPr id="6" name="Footer Placeholder 5">
            <a:extLst>
              <a:ext uri="{FF2B5EF4-FFF2-40B4-BE49-F238E27FC236}">
                <a16:creationId xmlns:a16="http://schemas.microsoft.com/office/drawing/2014/main" id="{54FB37CF-0081-4145-A4C8-E8D2EC76E7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C7CE4F-CC26-BC47-A0D7-4427AE4D8756}"/>
              </a:ext>
            </a:extLst>
          </p:cNvPr>
          <p:cNvSpPr>
            <a:spLocks noGrp="1"/>
          </p:cNvSpPr>
          <p:nvPr>
            <p:ph type="sldNum" sz="quarter" idx="12"/>
          </p:nvPr>
        </p:nvSpPr>
        <p:spPr>
          <a:xfrm>
            <a:off x="7297905" y="6503192"/>
            <a:ext cx="2743200" cy="365125"/>
          </a:xfrm>
          <a:prstGeom prst="rect">
            <a:avLst/>
          </a:prstGeom>
        </p:spPr>
        <p:txBody>
          <a:bodyPr/>
          <a:lstStyle/>
          <a:p>
            <a:fld id="{5C21FAA9-B8A2-DE42-8B6F-6CA326C19E94}" type="slidenum">
              <a:rPr lang="en-US" smtClean="0"/>
              <a:t>‹#›</a:t>
            </a:fld>
            <a:endParaRPr lang="en-US"/>
          </a:p>
        </p:txBody>
      </p:sp>
    </p:spTree>
    <p:extLst>
      <p:ext uri="{BB962C8B-B14F-4D97-AF65-F5344CB8AC3E}">
        <p14:creationId xmlns:p14="http://schemas.microsoft.com/office/powerpoint/2010/main" val="1952166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0C953B-A28C-F842-A0B4-23C44E39D6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977113A-68BE-434F-A400-10D5F50CAD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CBD62-3E26-C24D-8A44-9537428CC8D2}" type="datetime1">
              <a:rPr lang="en-US" smtClean="0"/>
              <a:t>1/25/20</a:t>
            </a:fld>
            <a:endParaRPr lang="en-US"/>
          </a:p>
        </p:txBody>
      </p:sp>
      <p:sp>
        <p:nvSpPr>
          <p:cNvPr id="5" name="Footer Placeholder 4">
            <a:extLst>
              <a:ext uri="{FF2B5EF4-FFF2-40B4-BE49-F238E27FC236}">
                <a16:creationId xmlns:a16="http://schemas.microsoft.com/office/drawing/2014/main" id="{1F4E2236-9A61-2E45-92F0-6F5C7B3872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grpSp>
        <p:nvGrpSpPr>
          <p:cNvPr id="15" name="Group 14">
            <a:extLst>
              <a:ext uri="{FF2B5EF4-FFF2-40B4-BE49-F238E27FC236}">
                <a16:creationId xmlns:a16="http://schemas.microsoft.com/office/drawing/2014/main" id="{C9F9C1C4-445C-3642-AB49-1CB10F4B2603}"/>
              </a:ext>
            </a:extLst>
          </p:cNvPr>
          <p:cNvGrpSpPr/>
          <p:nvPr userDrawn="1"/>
        </p:nvGrpSpPr>
        <p:grpSpPr>
          <a:xfrm>
            <a:off x="10058401" y="6506943"/>
            <a:ext cx="2182260" cy="365125"/>
            <a:chOff x="10044333" y="6492875"/>
            <a:chExt cx="2182260" cy="365125"/>
          </a:xfrm>
        </p:grpSpPr>
        <p:sp>
          <p:nvSpPr>
            <p:cNvPr id="7" name="Rectangle 6">
              <a:extLst>
                <a:ext uri="{FF2B5EF4-FFF2-40B4-BE49-F238E27FC236}">
                  <a16:creationId xmlns:a16="http://schemas.microsoft.com/office/drawing/2014/main" id="{F69DFD0E-078E-104F-9358-0FF70186D551}"/>
                </a:ext>
              </a:extLst>
            </p:cNvPr>
            <p:cNvSpPr/>
            <p:nvPr userDrawn="1"/>
          </p:nvSpPr>
          <p:spPr>
            <a:xfrm>
              <a:off x="10314563" y="6492875"/>
              <a:ext cx="1877437" cy="3651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97B9FCB0-EFCA-C345-86A0-74490029C107}"/>
                </a:ext>
              </a:extLst>
            </p:cNvPr>
            <p:cNvPicPr>
              <a:picLocks noChangeAspect="1"/>
            </p:cNvPicPr>
            <p:nvPr userDrawn="1"/>
          </p:nvPicPr>
          <p:blipFill>
            <a:blip r:embed="rId13"/>
            <a:stretch>
              <a:fillRect/>
            </a:stretch>
          </p:blipFill>
          <p:spPr>
            <a:xfrm>
              <a:off x="10044333" y="6493039"/>
              <a:ext cx="198934" cy="314444"/>
            </a:xfrm>
            <a:prstGeom prst="rect">
              <a:avLst/>
            </a:prstGeom>
          </p:spPr>
        </p:pic>
        <p:sp>
          <p:nvSpPr>
            <p:cNvPr id="8" name="Rectangle 7">
              <a:extLst>
                <a:ext uri="{FF2B5EF4-FFF2-40B4-BE49-F238E27FC236}">
                  <a16:creationId xmlns:a16="http://schemas.microsoft.com/office/drawing/2014/main" id="{0805510B-AE16-974C-87F6-3692B5BBD4C0}"/>
                </a:ext>
              </a:extLst>
            </p:cNvPr>
            <p:cNvSpPr/>
            <p:nvPr userDrawn="1"/>
          </p:nvSpPr>
          <p:spPr>
            <a:xfrm>
              <a:off x="10349156" y="6540882"/>
              <a:ext cx="1877437" cy="261610"/>
            </a:xfrm>
            <a:prstGeom prst="rect">
              <a:avLst/>
            </a:prstGeom>
            <a:noFill/>
          </p:spPr>
          <p:txBody>
            <a:bodyPr wrap="none">
              <a:spAutoFit/>
            </a:bodyPr>
            <a:lstStyle/>
            <a:p>
              <a:r>
                <a:rPr lang="en-US" sz="1100" dirty="0" err="1">
                  <a:solidFill>
                    <a:srgbClr val="144F7C"/>
                  </a:solidFill>
                  <a:latin typeface="Consolas" panose="020B0609020204030204" pitchFamily="49" charset="0"/>
                  <a:ea typeface="Helvetica Neue" panose="02000503000000020004" pitchFamily="2" charset="0"/>
                  <a:cs typeface="Consolas" panose="020B0609020204030204" pitchFamily="49" charset="0"/>
                </a:rPr>
                <a:t>checkmateai.github.io</a:t>
              </a:r>
              <a:r>
                <a:rPr lang="en-US" sz="1100" dirty="0">
                  <a:solidFill>
                    <a:srgbClr val="144F7C"/>
                  </a:solidFill>
                  <a:latin typeface="Consolas" panose="020B0609020204030204" pitchFamily="49" charset="0"/>
                  <a:ea typeface="Helvetica Neue" panose="02000503000000020004" pitchFamily="2" charset="0"/>
                  <a:cs typeface="Consolas" panose="020B0609020204030204" pitchFamily="49" charset="0"/>
                </a:rPr>
                <a:t> </a:t>
              </a:r>
            </a:p>
          </p:txBody>
        </p:sp>
      </p:grpSp>
    </p:spTree>
    <p:extLst>
      <p:ext uri="{BB962C8B-B14F-4D97-AF65-F5344CB8AC3E}">
        <p14:creationId xmlns:p14="http://schemas.microsoft.com/office/powerpoint/2010/main" val="357622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google.com/url?sa=i&amp;rct=j&amp;q=&amp;esrc=s&amp;source=images&amp;cd=&amp;ved=2ahUKEwij1feJ7v_mAhXSsJ4KHXlXAwMQjRx6BAgBEAQ&amp;url=https%3A%2F%2Fwww.quora.com%2FWhat-is-the-VGG-neural-network&amp;psig=AOvVaw2ePkz1E8B1DUVqF6hjyHo0&amp;ust=1578980282212341" TargetMode="External"/><Relationship Id="rId5" Type="http://schemas.openxmlformats.org/officeDocument/2006/relationships/image" Target="../media/image13.png"/><Relationship Id="rId4" Type="http://schemas.openxmlformats.org/officeDocument/2006/relationships/hyperlink" Target="https://www.google.com/url?sa=i&amp;rct=j&amp;q=&amp;esrc=s&amp;source=images&amp;cd=&amp;ved=2ahUKEwjtjb_P3PnmAhWpJTQIHeOSDH0QjRx6BAgBEAQ&amp;url=https%3A%2F%2Fai-pool.com%2Fm%2Fdensenet-1568742493&amp;psig=AOvVaw24NGBGgFZY6u3z6aE7gHSl&amp;ust=1578769425130235"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emf"/></Relationships>
</file>

<file path=ppt/slides/_rels/slide2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3D87F-70DD-3B47-9BDD-BA82841D0043}"/>
              </a:ext>
            </a:extLst>
          </p:cNvPr>
          <p:cNvSpPr>
            <a:spLocks noGrp="1"/>
          </p:cNvSpPr>
          <p:nvPr>
            <p:ph type="ctrTitle"/>
          </p:nvPr>
        </p:nvSpPr>
        <p:spPr>
          <a:xfrm>
            <a:off x="160935" y="3182112"/>
            <a:ext cx="10528529" cy="1559873"/>
          </a:xfrm>
        </p:spPr>
        <p:txBody>
          <a:bodyPr>
            <a:normAutofit/>
          </a:bodyPr>
          <a:lstStyle/>
          <a:p>
            <a:pPr algn="l">
              <a:lnSpc>
                <a:spcPct val="100000"/>
              </a:lnSpc>
            </a:pPr>
            <a:r>
              <a:rPr lang="en-US" sz="4000" b="1" dirty="0">
                <a:latin typeface="Helvetica Neue" panose="02000503000000020004" pitchFamily="2" charset="0"/>
                <a:ea typeface="Helvetica Neue" panose="02000503000000020004" pitchFamily="2" charset="0"/>
                <a:cs typeface="Helvetica Neue" panose="02000503000000020004" pitchFamily="2" charset="0"/>
              </a:rPr>
              <a:t>Training DNNs with up to 5x less memory via optimal tensor </a:t>
            </a:r>
            <a:r>
              <a:rPr lang="en-US" sz="4000" b="1" dirty="0" err="1">
                <a:latin typeface="Helvetica Neue" panose="02000503000000020004" pitchFamily="2" charset="0"/>
                <a:ea typeface="Helvetica Neue" panose="02000503000000020004" pitchFamily="2" charset="0"/>
                <a:cs typeface="Helvetica Neue" panose="02000503000000020004" pitchFamily="2" charset="0"/>
              </a:rPr>
              <a:t>rematerialization</a:t>
            </a:r>
            <a:endParaRPr lang="en-US" sz="40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Subtitle 2">
            <a:extLst>
              <a:ext uri="{FF2B5EF4-FFF2-40B4-BE49-F238E27FC236}">
                <a16:creationId xmlns:a16="http://schemas.microsoft.com/office/drawing/2014/main" id="{EAB8D77A-3DBC-F849-94F4-52A90756945C}"/>
              </a:ext>
            </a:extLst>
          </p:cNvPr>
          <p:cNvSpPr>
            <a:spLocks noGrp="1"/>
          </p:cNvSpPr>
          <p:nvPr>
            <p:ph type="subTitle" idx="1"/>
          </p:nvPr>
        </p:nvSpPr>
        <p:spPr>
          <a:xfrm>
            <a:off x="160936" y="5567675"/>
            <a:ext cx="11439361" cy="1082476"/>
          </a:xfrm>
        </p:spPr>
        <p:txBody>
          <a:bodyPr>
            <a:normAutofit fontScale="40000" lnSpcReduction="20000"/>
          </a:bodyPr>
          <a:lstStyle/>
          <a:p>
            <a:pPr algn="l"/>
            <a:r>
              <a:rPr lang="en-US" sz="7000" dirty="0">
                <a:latin typeface="Helvetica Neue" panose="02000503000000020004" pitchFamily="2" charset="0"/>
                <a:ea typeface="Helvetica Neue" panose="02000503000000020004" pitchFamily="2" charset="0"/>
                <a:cs typeface="Helvetica Neue" panose="02000503000000020004" pitchFamily="2" charset="0"/>
              </a:rPr>
              <a:t>Paras Jain</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a:p>
            <a:pPr algn="l"/>
            <a:r>
              <a:rPr lang="en-US" sz="4000" i="1" dirty="0">
                <a:latin typeface="Helvetica Neue" panose="02000503000000020004" pitchFamily="2" charset="0"/>
                <a:ea typeface="Helvetica Neue" panose="02000503000000020004" pitchFamily="2" charset="0"/>
                <a:cs typeface="Helvetica Neue" panose="02000503000000020004" pitchFamily="2" charset="0"/>
              </a:rPr>
              <a:t>Joint work with: </a:t>
            </a:r>
            <a:r>
              <a:rPr lang="en-US" sz="4000" dirty="0">
                <a:latin typeface="Helvetica Neue" panose="02000503000000020004" pitchFamily="2" charset="0"/>
                <a:ea typeface="Helvetica Neue" panose="02000503000000020004" pitchFamily="2" charset="0"/>
                <a:cs typeface="Helvetica Neue" panose="02000503000000020004" pitchFamily="2" charset="0"/>
              </a:rPr>
              <a:t>Ajay Jain, Ani </a:t>
            </a:r>
            <a:r>
              <a:rPr lang="en-US" sz="4000" dirty="0" err="1">
                <a:latin typeface="Helvetica Neue" panose="02000503000000020004" pitchFamily="2" charset="0"/>
                <a:ea typeface="Helvetica Neue" panose="02000503000000020004" pitchFamily="2" charset="0"/>
                <a:cs typeface="Helvetica Neue" panose="02000503000000020004" pitchFamily="2" charset="0"/>
              </a:rPr>
              <a:t>Nrusimha</a:t>
            </a:r>
            <a:r>
              <a:rPr lang="en-US" sz="4000" dirty="0">
                <a:latin typeface="Helvetica Neue" panose="02000503000000020004" pitchFamily="2" charset="0"/>
                <a:ea typeface="Helvetica Neue" panose="02000503000000020004" pitchFamily="2" charset="0"/>
                <a:cs typeface="Helvetica Neue" panose="02000503000000020004" pitchFamily="2" charset="0"/>
              </a:rPr>
              <a:t>, Amir </a:t>
            </a:r>
            <a:r>
              <a:rPr lang="en-US" sz="4000" dirty="0" err="1">
                <a:latin typeface="Helvetica Neue" panose="02000503000000020004" pitchFamily="2" charset="0"/>
                <a:ea typeface="Helvetica Neue" panose="02000503000000020004" pitchFamily="2" charset="0"/>
                <a:cs typeface="Helvetica Neue" panose="02000503000000020004" pitchFamily="2" charset="0"/>
              </a:rPr>
              <a:t>Gholami</a:t>
            </a:r>
            <a:r>
              <a:rPr lang="en-US" sz="4000" dirty="0">
                <a:latin typeface="Helvetica Neue" panose="02000503000000020004" pitchFamily="2" charset="0"/>
                <a:ea typeface="Helvetica Neue" panose="02000503000000020004" pitchFamily="2" charset="0"/>
                <a:cs typeface="Helvetica Neue" panose="02000503000000020004" pitchFamily="2" charset="0"/>
              </a:rPr>
              <a:t>,</a:t>
            </a:r>
          </a:p>
          <a:p>
            <a:pPr algn="l"/>
            <a:r>
              <a:rPr lang="en-US" sz="4000" dirty="0">
                <a:latin typeface="Helvetica Neue" panose="02000503000000020004" pitchFamily="2" charset="0"/>
                <a:ea typeface="Helvetica Neue" panose="02000503000000020004" pitchFamily="2" charset="0"/>
                <a:cs typeface="Helvetica Neue" panose="02000503000000020004" pitchFamily="2" charset="0"/>
              </a:rPr>
              <a:t>Pieter </a:t>
            </a:r>
            <a:r>
              <a:rPr lang="en-US" sz="4000" dirty="0" err="1">
                <a:latin typeface="Helvetica Neue" panose="02000503000000020004" pitchFamily="2" charset="0"/>
                <a:ea typeface="Helvetica Neue" panose="02000503000000020004" pitchFamily="2" charset="0"/>
                <a:cs typeface="Helvetica Neue" panose="02000503000000020004" pitchFamily="2" charset="0"/>
              </a:rPr>
              <a:t>Abbeel</a:t>
            </a:r>
            <a:r>
              <a:rPr lang="en-US" sz="4000" dirty="0">
                <a:latin typeface="Helvetica Neue" panose="02000503000000020004" pitchFamily="2" charset="0"/>
                <a:ea typeface="Helvetica Neue" panose="02000503000000020004" pitchFamily="2" charset="0"/>
                <a:cs typeface="Helvetica Neue" panose="02000503000000020004" pitchFamily="2" charset="0"/>
              </a:rPr>
              <a:t>, Kurt </a:t>
            </a:r>
            <a:r>
              <a:rPr lang="en-US" sz="4000" dirty="0" err="1">
                <a:latin typeface="Helvetica Neue" panose="02000503000000020004" pitchFamily="2" charset="0"/>
                <a:ea typeface="Helvetica Neue" panose="02000503000000020004" pitchFamily="2" charset="0"/>
                <a:cs typeface="Helvetica Neue" panose="02000503000000020004" pitchFamily="2" charset="0"/>
              </a:rPr>
              <a:t>Keutzer</a:t>
            </a:r>
            <a:r>
              <a:rPr lang="en-US" sz="4000" dirty="0">
                <a:latin typeface="Helvetica Neue" panose="02000503000000020004" pitchFamily="2" charset="0"/>
                <a:ea typeface="Helvetica Neue" panose="02000503000000020004" pitchFamily="2" charset="0"/>
                <a:cs typeface="Helvetica Neue" panose="02000503000000020004" pitchFamily="2" charset="0"/>
              </a:rPr>
              <a:t>, Ion </a:t>
            </a:r>
            <a:r>
              <a:rPr lang="en-US" sz="4000" dirty="0" err="1">
                <a:latin typeface="Helvetica Neue" panose="02000503000000020004" pitchFamily="2" charset="0"/>
                <a:ea typeface="Helvetica Neue" panose="02000503000000020004" pitchFamily="2" charset="0"/>
                <a:cs typeface="Helvetica Neue" panose="02000503000000020004" pitchFamily="2" charset="0"/>
              </a:rPr>
              <a:t>Stoica</a:t>
            </a:r>
            <a:r>
              <a:rPr lang="en-US" sz="4000" dirty="0">
                <a:latin typeface="Helvetica Neue" panose="02000503000000020004" pitchFamily="2" charset="0"/>
                <a:ea typeface="Helvetica Neue" panose="02000503000000020004" pitchFamily="2" charset="0"/>
                <a:cs typeface="Helvetica Neue" panose="02000503000000020004" pitchFamily="2" charset="0"/>
              </a:rPr>
              <a:t>, Joseph Gonzalez</a:t>
            </a:r>
          </a:p>
        </p:txBody>
      </p:sp>
      <p:sp>
        <p:nvSpPr>
          <p:cNvPr id="6" name="Rectangle 5">
            <a:extLst>
              <a:ext uri="{FF2B5EF4-FFF2-40B4-BE49-F238E27FC236}">
                <a16:creationId xmlns:a16="http://schemas.microsoft.com/office/drawing/2014/main" id="{A1A5D687-98D2-2A48-B49F-A8522561A2FC}"/>
              </a:ext>
            </a:extLst>
          </p:cNvPr>
          <p:cNvSpPr/>
          <p:nvPr/>
        </p:nvSpPr>
        <p:spPr>
          <a:xfrm>
            <a:off x="8562109" y="5545015"/>
            <a:ext cx="3629891" cy="1312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9D799F-EA3F-6445-AA92-0724B2832FDA}"/>
              </a:ext>
            </a:extLst>
          </p:cNvPr>
          <p:cNvSpPr/>
          <p:nvPr/>
        </p:nvSpPr>
        <p:spPr>
          <a:xfrm rot="1083287">
            <a:off x="9738350" y="484181"/>
            <a:ext cx="2277464" cy="954107"/>
          </a:xfrm>
          <a:prstGeom prst="rect">
            <a:avLst/>
          </a:prstGeom>
        </p:spPr>
        <p:txBody>
          <a:bodyPr wrap="square">
            <a:spAutoFit/>
          </a:bodyPr>
          <a:lstStyle/>
          <a:p>
            <a:pPr algn="ctr"/>
            <a:r>
              <a:rPr lang="en-US" sz="2800" dirty="0">
                <a:latin typeface="Helvetica Neue" panose="02000503000000020004" pitchFamily="2" charset="0"/>
                <a:ea typeface="Helvetica Neue" panose="02000503000000020004" pitchFamily="2" charset="0"/>
                <a:cs typeface="Helvetica Neue" panose="02000503000000020004" pitchFamily="2" charset="0"/>
              </a:rPr>
              <a:t>To appear at:</a:t>
            </a:r>
          </a:p>
          <a:p>
            <a:pPr algn="ctr"/>
            <a:r>
              <a:rPr lang="en-US" sz="2800" b="1" dirty="0" err="1">
                <a:latin typeface="Helvetica Neue" panose="02000503000000020004" pitchFamily="2" charset="0"/>
                <a:ea typeface="Helvetica Neue" panose="02000503000000020004" pitchFamily="2" charset="0"/>
                <a:cs typeface="Helvetica Neue" panose="02000503000000020004" pitchFamily="2" charset="0"/>
              </a:rPr>
              <a:t>MLSys</a:t>
            </a:r>
            <a:r>
              <a:rPr lang="en-US" sz="2800" b="1" dirty="0">
                <a:latin typeface="Helvetica Neue" panose="02000503000000020004" pitchFamily="2" charset="0"/>
                <a:ea typeface="Helvetica Neue" panose="02000503000000020004" pitchFamily="2" charset="0"/>
                <a:cs typeface="Helvetica Neue" panose="02000503000000020004" pitchFamily="2" charset="0"/>
              </a:rPr>
              <a:t> 2020</a:t>
            </a:r>
          </a:p>
        </p:txBody>
      </p:sp>
      <p:grpSp>
        <p:nvGrpSpPr>
          <p:cNvPr id="24" name="Group 23">
            <a:extLst>
              <a:ext uri="{FF2B5EF4-FFF2-40B4-BE49-F238E27FC236}">
                <a16:creationId xmlns:a16="http://schemas.microsoft.com/office/drawing/2014/main" id="{E457AAB5-038E-C046-A627-215F5C18C1E0}"/>
              </a:ext>
            </a:extLst>
          </p:cNvPr>
          <p:cNvGrpSpPr/>
          <p:nvPr/>
        </p:nvGrpSpPr>
        <p:grpSpPr>
          <a:xfrm>
            <a:off x="-14068" y="1231616"/>
            <a:ext cx="6541477" cy="1353050"/>
            <a:chOff x="10819198" y="6176963"/>
            <a:chExt cx="2337270" cy="483445"/>
          </a:xfrm>
        </p:grpSpPr>
        <p:sp>
          <p:nvSpPr>
            <p:cNvPr id="25" name="Rectangle 24">
              <a:extLst>
                <a:ext uri="{FF2B5EF4-FFF2-40B4-BE49-F238E27FC236}">
                  <a16:creationId xmlns:a16="http://schemas.microsoft.com/office/drawing/2014/main" id="{BFF04F1D-C9A0-204D-9BB6-04FED250D3C9}"/>
                </a:ext>
              </a:extLst>
            </p:cNvPr>
            <p:cNvSpPr/>
            <p:nvPr userDrawn="1"/>
          </p:nvSpPr>
          <p:spPr>
            <a:xfrm>
              <a:off x="10819198" y="6176963"/>
              <a:ext cx="1969254" cy="48344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460F9FA7-D328-834C-A101-D10A36D5B1B1}"/>
                </a:ext>
              </a:extLst>
            </p:cNvPr>
            <p:cNvPicPr>
              <a:picLocks noChangeAspect="1"/>
            </p:cNvPicPr>
            <p:nvPr userDrawn="1"/>
          </p:nvPicPr>
          <p:blipFill>
            <a:blip r:embed="rId3"/>
            <a:stretch>
              <a:fillRect/>
            </a:stretch>
          </p:blipFill>
          <p:spPr>
            <a:xfrm>
              <a:off x="12897727" y="6214196"/>
              <a:ext cx="258741" cy="408978"/>
            </a:xfrm>
            <a:prstGeom prst="rect">
              <a:avLst/>
            </a:prstGeom>
          </p:spPr>
        </p:pic>
        <p:pic>
          <p:nvPicPr>
            <p:cNvPr id="27" name="Picture 26">
              <a:extLst>
                <a:ext uri="{FF2B5EF4-FFF2-40B4-BE49-F238E27FC236}">
                  <a16:creationId xmlns:a16="http://schemas.microsoft.com/office/drawing/2014/main" id="{B719FACB-DCF4-294B-BED9-F40269E09FC8}"/>
                </a:ext>
              </a:extLst>
            </p:cNvPr>
            <p:cNvPicPr>
              <a:picLocks noChangeAspect="1"/>
            </p:cNvPicPr>
            <p:nvPr userDrawn="1"/>
          </p:nvPicPr>
          <p:blipFill>
            <a:blip r:embed="rId4"/>
            <a:stretch>
              <a:fillRect/>
            </a:stretch>
          </p:blipFill>
          <p:spPr>
            <a:xfrm>
              <a:off x="11086970" y="6292966"/>
              <a:ext cx="1659161" cy="262623"/>
            </a:xfrm>
            <a:prstGeom prst="rect">
              <a:avLst/>
            </a:prstGeom>
          </p:spPr>
        </p:pic>
      </p:grpSp>
    </p:spTree>
    <p:extLst>
      <p:ext uri="{BB962C8B-B14F-4D97-AF65-F5344CB8AC3E}">
        <p14:creationId xmlns:p14="http://schemas.microsoft.com/office/powerpoint/2010/main" val="2812291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Arrow Connector 50">
            <a:extLst>
              <a:ext uri="{FF2B5EF4-FFF2-40B4-BE49-F238E27FC236}">
                <a16:creationId xmlns:a16="http://schemas.microsoft.com/office/drawing/2014/main" id="{AB8023E9-E8FA-8F48-9FA8-BE0210E532CA}"/>
              </a:ext>
            </a:extLst>
          </p:cNvPr>
          <p:cNvCxnSpPr>
            <a:cxnSpLocks/>
            <a:stCxn id="14" idx="6"/>
            <a:endCxn id="49" idx="1"/>
          </p:cNvCxnSpPr>
          <p:nvPr/>
        </p:nvCxnSpPr>
        <p:spPr>
          <a:xfrm>
            <a:off x="4908540" y="2812819"/>
            <a:ext cx="412415" cy="491486"/>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19D91FC4-5DFC-6F44-B9C4-3136E155EA30}"/>
              </a:ext>
            </a:extLst>
          </p:cNvPr>
          <p:cNvCxnSpPr>
            <a:cxnSpLocks/>
            <a:stCxn id="49" idx="1"/>
            <a:endCxn id="43" idx="5"/>
          </p:cNvCxnSpPr>
          <p:nvPr/>
        </p:nvCxnSpPr>
        <p:spPr>
          <a:xfrm flipH="1">
            <a:off x="4923076" y="3304305"/>
            <a:ext cx="397879" cy="266171"/>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B0F7F77E-3581-8546-8CB3-454DF3FE4930}"/>
              </a:ext>
            </a:extLst>
          </p:cNvPr>
          <p:cNvSpPr/>
          <p:nvPr/>
        </p:nvSpPr>
        <p:spPr>
          <a:xfrm>
            <a:off x="526165" y="2548248"/>
            <a:ext cx="529141" cy="529141"/>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A</a:t>
            </a:r>
          </a:p>
        </p:txBody>
      </p:sp>
      <p:sp>
        <p:nvSpPr>
          <p:cNvPr id="11" name="!!B">
            <a:extLst>
              <a:ext uri="{FF2B5EF4-FFF2-40B4-BE49-F238E27FC236}">
                <a16:creationId xmlns:a16="http://schemas.microsoft.com/office/drawing/2014/main" id="{73230EEF-F348-0F44-B8F8-A2C48C1ACFDE}"/>
              </a:ext>
            </a:extLst>
          </p:cNvPr>
          <p:cNvSpPr/>
          <p:nvPr/>
        </p:nvSpPr>
        <p:spPr>
          <a:xfrm>
            <a:off x="1489473" y="2548248"/>
            <a:ext cx="529141" cy="529141"/>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B</a:t>
            </a:r>
          </a:p>
        </p:txBody>
      </p:sp>
      <p:sp>
        <p:nvSpPr>
          <p:cNvPr id="12" name="!!C">
            <a:extLst>
              <a:ext uri="{FF2B5EF4-FFF2-40B4-BE49-F238E27FC236}">
                <a16:creationId xmlns:a16="http://schemas.microsoft.com/office/drawing/2014/main" id="{DCF9120C-2BCC-594C-89DC-D921E7DCAA8D}"/>
              </a:ext>
            </a:extLst>
          </p:cNvPr>
          <p:cNvSpPr/>
          <p:nvPr/>
        </p:nvSpPr>
        <p:spPr>
          <a:xfrm>
            <a:off x="2452782" y="2548248"/>
            <a:ext cx="529141" cy="529141"/>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C</a:t>
            </a:r>
          </a:p>
        </p:txBody>
      </p:sp>
      <p:sp>
        <p:nvSpPr>
          <p:cNvPr id="13" name="!!D">
            <a:extLst>
              <a:ext uri="{FF2B5EF4-FFF2-40B4-BE49-F238E27FC236}">
                <a16:creationId xmlns:a16="http://schemas.microsoft.com/office/drawing/2014/main" id="{0D3BBE44-E856-3740-AE0F-AEC67251EB26}"/>
              </a:ext>
            </a:extLst>
          </p:cNvPr>
          <p:cNvSpPr/>
          <p:nvPr/>
        </p:nvSpPr>
        <p:spPr>
          <a:xfrm>
            <a:off x="3416091" y="2548248"/>
            <a:ext cx="529141" cy="529141"/>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D</a:t>
            </a:r>
          </a:p>
        </p:txBody>
      </p:sp>
      <p:sp>
        <p:nvSpPr>
          <p:cNvPr id="14" name="!!E">
            <a:extLst>
              <a:ext uri="{FF2B5EF4-FFF2-40B4-BE49-F238E27FC236}">
                <a16:creationId xmlns:a16="http://schemas.microsoft.com/office/drawing/2014/main" id="{BC5C60C2-A4F4-0340-9A2E-30F746BDB5D9}"/>
              </a:ext>
            </a:extLst>
          </p:cNvPr>
          <p:cNvSpPr/>
          <p:nvPr/>
        </p:nvSpPr>
        <p:spPr>
          <a:xfrm>
            <a:off x="4379399" y="2548248"/>
            <a:ext cx="529141" cy="529141"/>
          </a:xfrm>
          <a:prstGeom prst="ellipse">
            <a:avLst/>
          </a:prstGeom>
          <a:solidFill>
            <a:schemeClr val="bg1">
              <a:lumMod val="75000"/>
            </a:schemeClr>
          </a:solidFill>
          <a:ln>
            <a:solidFill>
              <a:schemeClr val="bg1">
                <a:lumMod val="65000"/>
              </a:schemeClr>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E</a:t>
            </a:r>
          </a:p>
        </p:txBody>
      </p:sp>
      <p:cxnSp>
        <p:nvCxnSpPr>
          <p:cNvPr id="16" name="Straight Arrow Connector 15">
            <a:extLst>
              <a:ext uri="{FF2B5EF4-FFF2-40B4-BE49-F238E27FC236}">
                <a16:creationId xmlns:a16="http://schemas.microsoft.com/office/drawing/2014/main" id="{32BEDCC7-C20D-EE41-8BBE-5B41A98886CC}"/>
              </a:ext>
            </a:extLst>
          </p:cNvPr>
          <p:cNvCxnSpPr>
            <a:stCxn id="10" idx="6"/>
            <a:endCxn id="11" idx="2"/>
          </p:cNvCxnSpPr>
          <p:nvPr/>
        </p:nvCxnSpPr>
        <p:spPr>
          <a:xfrm>
            <a:off x="1055306" y="2812819"/>
            <a:ext cx="434167" cy="0"/>
          </a:xfrm>
          <a:prstGeom prst="straightConnector1">
            <a:avLst/>
          </a:prstGeom>
          <a:ln w="57150">
            <a:tailEnd type="triangle"/>
          </a:ln>
        </p:spPr>
        <p:style>
          <a:lnRef idx="1">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58297D13-95C6-C540-9AD8-404FF88922A2}"/>
              </a:ext>
            </a:extLst>
          </p:cNvPr>
          <p:cNvCxnSpPr>
            <a:cxnSpLocks/>
            <a:stCxn id="11" idx="6"/>
            <a:endCxn id="12" idx="2"/>
          </p:cNvCxnSpPr>
          <p:nvPr/>
        </p:nvCxnSpPr>
        <p:spPr>
          <a:xfrm>
            <a:off x="2018615" y="2812819"/>
            <a:ext cx="434167" cy="0"/>
          </a:xfrm>
          <a:prstGeom prst="straightConnector1">
            <a:avLst/>
          </a:prstGeom>
          <a:ln w="57150">
            <a:tailEnd type="triangle"/>
          </a:ln>
        </p:spPr>
        <p:style>
          <a:lnRef idx="1">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1C2C78AC-B6C2-3A48-9AD8-58594AEA347B}"/>
              </a:ext>
            </a:extLst>
          </p:cNvPr>
          <p:cNvCxnSpPr>
            <a:cxnSpLocks/>
            <a:stCxn id="12" idx="6"/>
            <a:endCxn id="13" idx="2"/>
          </p:cNvCxnSpPr>
          <p:nvPr/>
        </p:nvCxnSpPr>
        <p:spPr>
          <a:xfrm>
            <a:off x="2981924" y="2812819"/>
            <a:ext cx="434167" cy="0"/>
          </a:xfrm>
          <a:prstGeom prst="straightConnector1">
            <a:avLst/>
          </a:prstGeom>
          <a:ln w="57150">
            <a:tailEnd type="triangle"/>
          </a:ln>
        </p:spPr>
        <p:style>
          <a:lnRef idx="1">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929BC05C-A43F-9C44-8015-63133A8BF44A}"/>
              </a:ext>
            </a:extLst>
          </p:cNvPr>
          <p:cNvCxnSpPr>
            <a:cxnSpLocks/>
            <a:stCxn id="13" idx="6"/>
            <a:endCxn id="14" idx="2"/>
          </p:cNvCxnSpPr>
          <p:nvPr/>
        </p:nvCxnSpPr>
        <p:spPr>
          <a:xfrm>
            <a:off x="3945232" y="2812819"/>
            <a:ext cx="434167" cy="0"/>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DB26C8CA-8919-7C48-958E-90333ECD478D}"/>
              </a:ext>
            </a:extLst>
          </p:cNvPr>
          <p:cNvCxnSpPr>
            <a:cxnSpLocks/>
            <a:endCxn id="10" idx="2"/>
          </p:cNvCxnSpPr>
          <p:nvPr/>
        </p:nvCxnSpPr>
        <p:spPr>
          <a:xfrm>
            <a:off x="186972" y="2812819"/>
            <a:ext cx="339193" cy="0"/>
          </a:xfrm>
          <a:prstGeom prst="straightConnector1">
            <a:avLst/>
          </a:prstGeom>
          <a:ln w="57150">
            <a:tailEnd type="triangle"/>
          </a:ln>
        </p:spPr>
        <p:style>
          <a:lnRef idx="1">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471E1118-4E4A-1D47-8683-96893F091A9B}"/>
              </a:ext>
            </a:extLst>
          </p:cNvPr>
          <p:cNvCxnSpPr>
            <a:cxnSpLocks/>
            <a:stCxn id="14" idx="6"/>
            <a:endCxn id="34" idx="1"/>
          </p:cNvCxnSpPr>
          <p:nvPr/>
        </p:nvCxnSpPr>
        <p:spPr>
          <a:xfrm>
            <a:off x="4908540" y="2812819"/>
            <a:ext cx="290091" cy="22367"/>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9EBB9D9C-83A2-8B45-860E-0DA22287DDCA}"/>
              </a:ext>
            </a:extLst>
          </p:cNvPr>
          <p:cNvSpPr txBox="1"/>
          <p:nvPr/>
        </p:nvSpPr>
        <p:spPr>
          <a:xfrm>
            <a:off x="5198631" y="2681297"/>
            <a:ext cx="622286" cy="307777"/>
          </a:xfrm>
          <a:prstGeom prst="rect">
            <a:avLst/>
          </a:prstGeom>
        </p:spPr>
        <p:txBody>
          <a:bodyPr wrap="none" rtlCol="0">
            <a:spAutoFit/>
          </a:bodyPr>
          <a:lstStyle/>
          <a:p>
            <a:r>
              <a:rPr lang="en-US" sz="1400"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Label</a:t>
            </a:r>
          </a:p>
        </p:txBody>
      </p:sp>
      <p:sp>
        <p:nvSpPr>
          <p:cNvPr id="43" name="Regular Pentagon 42">
            <a:extLst>
              <a:ext uri="{FF2B5EF4-FFF2-40B4-BE49-F238E27FC236}">
                <a16:creationId xmlns:a16="http://schemas.microsoft.com/office/drawing/2014/main" id="{D2AD0941-D111-804E-B80B-20E8A7AE008D}"/>
              </a:ext>
            </a:extLst>
          </p:cNvPr>
          <p:cNvSpPr/>
          <p:nvPr/>
        </p:nvSpPr>
        <p:spPr>
          <a:xfrm>
            <a:off x="4364862" y="3367410"/>
            <a:ext cx="558215" cy="531634"/>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∇E</a:t>
            </a:r>
          </a:p>
        </p:txBody>
      </p:sp>
      <p:sp>
        <p:nvSpPr>
          <p:cNvPr id="44" name="Regular Pentagon 43">
            <a:extLst>
              <a:ext uri="{FF2B5EF4-FFF2-40B4-BE49-F238E27FC236}">
                <a16:creationId xmlns:a16="http://schemas.microsoft.com/office/drawing/2014/main" id="{D294145F-19B7-F443-8F1D-33F1B29AF8BF}"/>
              </a:ext>
            </a:extLst>
          </p:cNvPr>
          <p:cNvSpPr/>
          <p:nvPr/>
        </p:nvSpPr>
        <p:spPr>
          <a:xfrm>
            <a:off x="3401554" y="3367410"/>
            <a:ext cx="558215" cy="531634"/>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∇D</a:t>
            </a:r>
          </a:p>
        </p:txBody>
      </p:sp>
      <p:sp>
        <p:nvSpPr>
          <p:cNvPr id="45" name="Regular Pentagon 44">
            <a:extLst>
              <a:ext uri="{FF2B5EF4-FFF2-40B4-BE49-F238E27FC236}">
                <a16:creationId xmlns:a16="http://schemas.microsoft.com/office/drawing/2014/main" id="{0DDB1639-A872-644F-B108-D4E3E3578022}"/>
              </a:ext>
            </a:extLst>
          </p:cNvPr>
          <p:cNvSpPr/>
          <p:nvPr/>
        </p:nvSpPr>
        <p:spPr>
          <a:xfrm>
            <a:off x="2438245" y="3367410"/>
            <a:ext cx="558215" cy="531634"/>
          </a:xfrm>
          <a:prstGeom prst="pentagon">
            <a:avLst/>
          </a:prstGeom>
          <a:solidFill>
            <a:schemeClr val="bg1">
              <a:lumMod val="75000"/>
            </a:schemeClr>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∇C</a:t>
            </a:r>
          </a:p>
        </p:txBody>
      </p:sp>
      <p:sp>
        <p:nvSpPr>
          <p:cNvPr id="46" name="Regular Pentagon 45">
            <a:extLst>
              <a:ext uri="{FF2B5EF4-FFF2-40B4-BE49-F238E27FC236}">
                <a16:creationId xmlns:a16="http://schemas.microsoft.com/office/drawing/2014/main" id="{05483914-19B9-FB4E-A613-A6CC273A3047}"/>
              </a:ext>
            </a:extLst>
          </p:cNvPr>
          <p:cNvSpPr/>
          <p:nvPr/>
        </p:nvSpPr>
        <p:spPr>
          <a:xfrm>
            <a:off x="1474936" y="3367410"/>
            <a:ext cx="558215" cy="531634"/>
          </a:xfrm>
          <a:prstGeom prst="pentagon">
            <a:avLst/>
          </a:prstGeom>
          <a:solidFill>
            <a:schemeClr val="bg1">
              <a:lumMod val="75000"/>
            </a:schemeClr>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∇B</a:t>
            </a:r>
          </a:p>
        </p:txBody>
      </p:sp>
      <p:sp>
        <p:nvSpPr>
          <p:cNvPr id="47" name="Regular Pentagon 46">
            <a:extLst>
              <a:ext uri="{FF2B5EF4-FFF2-40B4-BE49-F238E27FC236}">
                <a16:creationId xmlns:a16="http://schemas.microsoft.com/office/drawing/2014/main" id="{81C96D68-8ADE-324D-B558-FB465F4234CE}"/>
              </a:ext>
            </a:extLst>
          </p:cNvPr>
          <p:cNvSpPr/>
          <p:nvPr/>
        </p:nvSpPr>
        <p:spPr>
          <a:xfrm>
            <a:off x="511628" y="3367410"/>
            <a:ext cx="558215" cy="531634"/>
          </a:xfrm>
          <a:prstGeom prst="pentagon">
            <a:avLst/>
          </a:prstGeom>
          <a:solidFill>
            <a:schemeClr val="bg1">
              <a:lumMod val="75000"/>
            </a:schemeClr>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∇A</a:t>
            </a:r>
          </a:p>
        </p:txBody>
      </p:sp>
      <p:sp>
        <p:nvSpPr>
          <p:cNvPr id="49" name="Rectangle 48">
            <a:extLst>
              <a:ext uri="{FF2B5EF4-FFF2-40B4-BE49-F238E27FC236}">
                <a16:creationId xmlns:a16="http://schemas.microsoft.com/office/drawing/2014/main" id="{E0BB22F6-96EC-1349-AD95-BAB2BEB08AFB}"/>
              </a:ext>
            </a:extLst>
          </p:cNvPr>
          <p:cNvSpPr/>
          <p:nvPr/>
        </p:nvSpPr>
        <p:spPr>
          <a:xfrm>
            <a:off x="5320955" y="3190594"/>
            <a:ext cx="565424" cy="227421"/>
          </a:xfrm>
          <a:prstGeom prst="rect">
            <a:avLst/>
          </a:prstGeom>
          <a:solidFill>
            <a:schemeClr val="bg1">
              <a:lumMod val="7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latin typeface="Helvetica Neue" panose="02000503000000020004" pitchFamily="2" charset="0"/>
                <a:ea typeface="Helvetica Neue" panose="02000503000000020004" pitchFamily="2" charset="0"/>
                <a:cs typeface="Helvetica Neue" panose="02000503000000020004" pitchFamily="2" charset="0"/>
              </a:rPr>
              <a:t>Loss</a:t>
            </a:r>
          </a:p>
        </p:txBody>
      </p:sp>
      <p:cxnSp>
        <p:nvCxnSpPr>
          <p:cNvPr id="58" name="Straight Arrow Connector 57">
            <a:extLst>
              <a:ext uri="{FF2B5EF4-FFF2-40B4-BE49-F238E27FC236}">
                <a16:creationId xmlns:a16="http://schemas.microsoft.com/office/drawing/2014/main" id="{033C5854-5EE9-9F4D-B335-4545162AC38C}"/>
              </a:ext>
            </a:extLst>
          </p:cNvPr>
          <p:cNvCxnSpPr>
            <a:cxnSpLocks/>
            <a:stCxn id="43" idx="1"/>
            <a:endCxn id="44" idx="5"/>
          </p:cNvCxnSpPr>
          <p:nvPr/>
        </p:nvCxnSpPr>
        <p:spPr>
          <a:xfrm flipH="1">
            <a:off x="3959767" y="3570475"/>
            <a:ext cx="405095" cy="0"/>
          </a:xfrm>
          <a:prstGeom prst="straightConnector1">
            <a:avLst/>
          </a:prstGeom>
          <a:ln w="57150">
            <a:solidFill>
              <a:schemeClr val="accent6"/>
            </a:solidFill>
            <a:tailEnd type="triangle"/>
          </a:ln>
        </p:spPr>
        <p:style>
          <a:lnRef idx="1">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F41314AF-2B72-2144-A582-A2AEFCECF18D}"/>
              </a:ext>
            </a:extLst>
          </p:cNvPr>
          <p:cNvCxnSpPr>
            <a:cxnSpLocks/>
            <a:stCxn id="44" idx="1"/>
            <a:endCxn id="45" idx="5"/>
          </p:cNvCxnSpPr>
          <p:nvPr/>
        </p:nvCxnSpPr>
        <p:spPr>
          <a:xfrm flipH="1">
            <a:off x="2996459" y="3570475"/>
            <a:ext cx="405095" cy="0"/>
          </a:xfrm>
          <a:prstGeom prst="straightConnector1">
            <a:avLst/>
          </a:prstGeom>
          <a:ln w="57150">
            <a:solidFill>
              <a:schemeClr val="bg2">
                <a:lumMod val="75000"/>
              </a:schemeClr>
            </a:solidFill>
            <a:tailEnd type="triangle"/>
          </a:ln>
        </p:spPr>
        <p:style>
          <a:lnRef idx="1">
            <a:schemeClr val="accent1"/>
          </a:lnRef>
          <a:fillRef idx="0">
            <a:schemeClr val="accent1"/>
          </a:fillRef>
          <a:effectRef idx="1">
            <a:schemeClr val="accent1"/>
          </a:effectRef>
          <a:fontRef idx="minor">
            <a:schemeClr val="tx1"/>
          </a:fontRef>
        </p:style>
      </p:cxnSp>
      <p:cxnSp>
        <p:nvCxnSpPr>
          <p:cNvPr id="64" name="Straight Arrow Connector 63">
            <a:extLst>
              <a:ext uri="{FF2B5EF4-FFF2-40B4-BE49-F238E27FC236}">
                <a16:creationId xmlns:a16="http://schemas.microsoft.com/office/drawing/2014/main" id="{8FCD0C95-95BD-0B4D-88A4-68E746060BB3}"/>
              </a:ext>
            </a:extLst>
          </p:cNvPr>
          <p:cNvCxnSpPr>
            <a:cxnSpLocks/>
            <a:stCxn id="45" idx="1"/>
            <a:endCxn id="46" idx="5"/>
          </p:cNvCxnSpPr>
          <p:nvPr/>
        </p:nvCxnSpPr>
        <p:spPr>
          <a:xfrm flipH="1">
            <a:off x="2033151" y="3570475"/>
            <a:ext cx="405095" cy="0"/>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26339309-3E90-094D-B410-6756321FCC8B}"/>
              </a:ext>
            </a:extLst>
          </p:cNvPr>
          <p:cNvCxnSpPr>
            <a:cxnSpLocks/>
            <a:stCxn id="46" idx="1"/>
            <a:endCxn id="47" idx="5"/>
          </p:cNvCxnSpPr>
          <p:nvPr/>
        </p:nvCxnSpPr>
        <p:spPr>
          <a:xfrm flipH="1">
            <a:off x="1069842" y="3570475"/>
            <a:ext cx="405095" cy="0"/>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id="{FAE7F248-988E-4044-8C6C-28149E7ADD70}"/>
              </a:ext>
            </a:extLst>
          </p:cNvPr>
          <p:cNvCxnSpPr>
            <a:cxnSpLocks/>
            <a:stCxn id="14" idx="4"/>
            <a:endCxn id="43" idx="0"/>
          </p:cNvCxnSpPr>
          <p:nvPr/>
        </p:nvCxnSpPr>
        <p:spPr>
          <a:xfrm>
            <a:off x="4643970" y="3077389"/>
            <a:ext cx="0" cy="290020"/>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id="{339A133B-24A5-7A44-93EC-19336AA5FBD5}"/>
              </a:ext>
            </a:extLst>
          </p:cNvPr>
          <p:cNvCxnSpPr>
            <a:cxnSpLocks/>
            <a:stCxn id="13" idx="4"/>
            <a:endCxn id="44" idx="0"/>
          </p:cNvCxnSpPr>
          <p:nvPr/>
        </p:nvCxnSpPr>
        <p:spPr>
          <a:xfrm>
            <a:off x="3680661" y="3077389"/>
            <a:ext cx="0" cy="290020"/>
          </a:xfrm>
          <a:prstGeom prst="straightConnector1">
            <a:avLst/>
          </a:prstGeom>
          <a:ln w="57150">
            <a:solidFill>
              <a:srgbClr val="7030A0"/>
            </a:solidFill>
            <a:tailEnd type="triangle"/>
          </a:ln>
        </p:spPr>
        <p:style>
          <a:lnRef idx="1">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9B8F4B34-2D32-2648-BC85-25A03EA7A8F5}"/>
              </a:ext>
            </a:extLst>
          </p:cNvPr>
          <p:cNvCxnSpPr>
            <a:cxnSpLocks/>
            <a:stCxn id="12" idx="4"/>
            <a:endCxn id="45" idx="0"/>
          </p:cNvCxnSpPr>
          <p:nvPr/>
        </p:nvCxnSpPr>
        <p:spPr>
          <a:xfrm>
            <a:off x="2717353" y="3077389"/>
            <a:ext cx="0" cy="290020"/>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cxnSp>
        <p:nvCxnSpPr>
          <p:cNvPr id="80" name="Straight Arrow Connector 79">
            <a:extLst>
              <a:ext uri="{FF2B5EF4-FFF2-40B4-BE49-F238E27FC236}">
                <a16:creationId xmlns:a16="http://schemas.microsoft.com/office/drawing/2014/main" id="{31D9B38B-35AD-3649-931E-7DDB56C0B82E}"/>
              </a:ext>
            </a:extLst>
          </p:cNvPr>
          <p:cNvCxnSpPr>
            <a:cxnSpLocks/>
            <a:stCxn id="11" idx="4"/>
            <a:endCxn id="46" idx="0"/>
          </p:cNvCxnSpPr>
          <p:nvPr/>
        </p:nvCxnSpPr>
        <p:spPr>
          <a:xfrm>
            <a:off x="1754044" y="3077389"/>
            <a:ext cx="0" cy="290020"/>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cxnSp>
        <p:nvCxnSpPr>
          <p:cNvPr id="83" name="Straight Arrow Connector 82">
            <a:extLst>
              <a:ext uri="{FF2B5EF4-FFF2-40B4-BE49-F238E27FC236}">
                <a16:creationId xmlns:a16="http://schemas.microsoft.com/office/drawing/2014/main" id="{125AA7F5-A40B-104E-B6D4-BB278A9433BE}"/>
              </a:ext>
            </a:extLst>
          </p:cNvPr>
          <p:cNvCxnSpPr>
            <a:cxnSpLocks/>
            <a:stCxn id="10" idx="4"/>
            <a:endCxn id="47" idx="0"/>
          </p:cNvCxnSpPr>
          <p:nvPr/>
        </p:nvCxnSpPr>
        <p:spPr>
          <a:xfrm>
            <a:off x="790736" y="3077389"/>
            <a:ext cx="0" cy="290020"/>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sp>
        <p:nvSpPr>
          <p:cNvPr id="86" name="TextBox 85">
            <a:extLst>
              <a:ext uri="{FF2B5EF4-FFF2-40B4-BE49-F238E27FC236}">
                <a16:creationId xmlns:a16="http://schemas.microsoft.com/office/drawing/2014/main" id="{E5607B8E-788D-2040-8CC7-00DE80E5A839}"/>
              </a:ext>
            </a:extLst>
          </p:cNvPr>
          <p:cNvSpPr txBox="1"/>
          <p:nvPr/>
        </p:nvSpPr>
        <p:spPr>
          <a:xfrm>
            <a:off x="2076364" y="2055164"/>
            <a:ext cx="1866408" cy="400110"/>
          </a:xfrm>
          <a:prstGeom prst="rect">
            <a:avLst/>
          </a:prstGeom>
        </p:spPr>
        <p:txBody>
          <a:bodyPr wrap="none" rtlCol="0">
            <a:spAutoFit/>
          </a:bodyPr>
          <a:lstStyle/>
          <a:p>
            <a:r>
              <a:rPr lang="en-US" sz="2000" b="1" dirty="0">
                <a:solidFill>
                  <a:schemeClr val="accent5"/>
                </a:solidFill>
                <a:latin typeface="Helvetica Neue" panose="02000503000000020004" pitchFamily="2" charset="0"/>
                <a:ea typeface="Helvetica Neue" panose="02000503000000020004" pitchFamily="2" charset="0"/>
                <a:cs typeface="Helvetica Neue" panose="02000503000000020004" pitchFamily="2" charset="0"/>
              </a:rPr>
              <a:t>Forward Pass</a:t>
            </a:r>
          </a:p>
        </p:txBody>
      </p:sp>
      <p:sp>
        <p:nvSpPr>
          <p:cNvPr id="87" name="TextBox 86">
            <a:extLst>
              <a:ext uri="{FF2B5EF4-FFF2-40B4-BE49-F238E27FC236}">
                <a16:creationId xmlns:a16="http://schemas.microsoft.com/office/drawing/2014/main" id="{BB6719D5-C65D-9240-B1F8-B80D5DBA4A0C}"/>
              </a:ext>
            </a:extLst>
          </p:cNvPr>
          <p:cNvSpPr txBox="1"/>
          <p:nvPr/>
        </p:nvSpPr>
        <p:spPr>
          <a:xfrm>
            <a:off x="1946212" y="4002742"/>
            <a:ext cx="2081211" cy="400110"/>
          </a:xfrm>
          <a:prstGeom prst="rect">
            <a:avLst/>
          </a:prstGeom>
        </p:spPr>
        <p:txBody>
          <a:bodyPr wrap="none" rtlCol="0">
            <a:spAutoFit/>
          </a:bodyPr>
          <a:lstStyle/>
          <a:p>
            <a:r>
              <a:rPr lang="en-US" sz="2000" b="1"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Backward Pass</a:t>
            </a:r>
          </a:p>
        </p:txBody>
      </p:sp>
      <p:sp>
        <p:nvSpPr>
          <p:cNvPr id="48" name="Oval 47">
            <a:extLst>
              <a:ext uri="{FF2B5EF4-FFF2-40B4-BE49-F238E27FC236}">
                <a16:creationId xmlns:a16="http://schemas.microsoft.com/office/drawing/2014/main" id="{15C43ADF-79FB-274F-860C-349F481E57BC}"/>
              </a:ext>
            </a:extLst>
          </p:cNvPr>
          <p:cNvSpPr/>
          <p:nvPr/>
        </p:nvSpPr>
        <p:spPr>
          <a:xfrm>
            <a:off x="6492931" y="4454874"/>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400" b="1" dirty="0">
                <a:latin typeface="Helvetica Neue" panose="02000503000000020004" pitchFamily="2" charset="0"/>
                <a:ea typeface="Helvetica Neue" panose="02000503000000020004" pitchFamily="2" charset="0"/>
                <a:cs typeface="Helvetica Neue" panose="02000503000000020004" pitchFamily="2" charset="0"/>
              </a:rPr>
              <a:t>A</a:t>
            </a:r>
          </a:p>
        </p:txBody>
      </p:sp>
      <p:sp>
        <p:nvSpPr>
          <p:cNvPr id="53" name="Oval 52">
            <a:extLst>
              <a:ext uri="{FF2B5EF4-FFF2-40B4-BE49-F238E27FC236}">
                <a16:creationId xmlns:a16="http://schemas.microsoft.com/office/drawing/2014/main" id="{9E9C8497-05CE-AC49-9728-A0888E513D96}"/>
              </a:ext>
            </a:extLst>
          </p:cNvPr>
          <p:cNvSpPr/>
          <p:nvPr/>
        </p:nvSpPr>
        <p:spPr>
          <a:xfrm>
            <a:off x="6901595" y="3958536"/>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400" b="1" dirty="0">
                <a:latin typeface="Helvetica Neue" panose="02000503000000020004" pitchFamily="2" charset="0"/>
                <a:ea typeface="Helvetica Neue" panose="02000503000000020004" pitchFamily="2" charset="0"/>
                <a:cs typeface="Helvetica Neue" panose="02000503000000020004" pitchFamily="2" charset="0"/>
              </a:rPr>
              <a:t>B</a:t>
            </a:r>
          </a:p>
        </p:txBody>
      </p:sp>
      <p:sp>
        <p:nvSpPr>
          <p:cNvPr id="55" name="Oval 54">
            <a:extLst>
              <a:ext uri="{FF2B5EF4-FFF2-40B4-BE49-F238E27FC236}">
                <a16:creationId xmlns:a16="http://schemas.microsoft.com/office/drawing/2014/main" id="{3F2FE32C-64D1-BB42-BCEA-45D2CF39D529}"/>
              </a:ext>
            </a:extLst>
          </p:cNvPr>
          <p:cNvSpPr/>
          <p:nvPr/>
        </p:nvSpPr>
        <p:spPr>
          <a:xfrm>
            <a:off x="7310259" y="3462199"/>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400" b="1" dirty="0">
                <a:latin typeface="Helvetica Neue" panose="02000503000000020004" pitchFamily="2" charset="0"/>
                <a:ea typeface="Helvetica Neue" panose="02000503000000020004" pitchFamily="2" charset="0"/>
                <a:cs typeface="Helvetica Neue" panose="02000503000000020004" pitchFamily="2" charset="0"/>
              </a:rPr>
              <a:t>C</a:t>
            </a:r>
          </a:p>
        </p:txBody>
      </p:sp>
      <p:sp>
        <p:nvSpPr>
          <p:cNvPr id="56" name="Oval 55">
            <a:extLst>
              <a:ext uri="{FF2B5EF4-FFF2-40B4-BE49-F238E27FC236}">
                <a16:creationId xmlns:a16="http://schemas.microsoft.com/office/drawing/2014/main" id="{9CD62614-EF3C-214A-A1A3-0B92D235C062}"/>
              </a:ext>
            </a:extLst>
          </p:cNvPr>
          <p:cNvSpPr/>
          <p:nvPr/>
        </p:nvSpPr>
        <p:spPr>
          <a:xfrm>
            <a:off x="7718923" y="2965862"/>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400" b="1" dirty="0">
                <a:latin typeface="Helvetica Neue" panose="02000503000000020004" pitchFamily="2" charset="0"/>
                <a:ea typeface="Helvetica Neue" panose="02000503000000020004" pitchFamily="2" charset="0"/>
                <a:cs typeface="Helvetica Neue" panose="02000503000000020004" pitchFamily="2" charset="0"/>
              </a:rPr>
              <a:t>D</a:t>
            </a:r>
          </a:p>
        </p:txBody>
      </p:sp>
      <p:sp>
        <p:nvSpPr>
          <p:cNvPr id="57" name="Oval 56">
            <a:extLst>
              <a:ext uri="{FF2B5EF4-FFF2-40B4-BE49-F238E27FC236}">
                <a16:creationId xmlns:a16="http://schemas.microsoft.com/office/drawing/2014/main" id="{2CFFDF61-8690-CC4D-B2FF-7B0BCEC222FE}"/>
              </a:ext>
            </a:extLst>
          </p:cNvPr>
          <p:cNvSpPr/>
          <p:nvPr/>
        </p:nvSpPr>
        <p:spPr>
          <a:xfrm>
            <a:off x="8127587" y="2469525"/>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400" b="1" dirty="0">
                <a:latin typeface="Helvetica Neue" panose="02000503000000020004" pitchFamily="2" charset="0"/>
                <a:ea typeface="Helvetica Neue" panose="02000503000000020004" pitchFamily="2" charset="0"/>
                <a:cs typeface="Helvetica Neue" panose="02000503000000020004" pitchFamily="2" charset="0"/>
              </a:rPr>
              <a:t>E</a:t>
            </a:r>
          </a:p>
        </p:txBody>
      </p:sp>
      <p:sp>
        <p:nvSpPr>
          <p:cNvPr id="68" name="Regular Pentagon 67">
            <a:extLst>
              <a:ext uri="{FF2B5EF4-FFF2-40B4-BE49-F238E27FC236}">
                <a16:creationId xmlns:a16="http://schemas.microsoft.com/office/drawing/2014/main" id="{EC749116-84EA-BC41-8E09-2DF39688525C}"/>
              </a:ext>
            </a:extLst>
          </p:cNvPr>
          <p:cNvSpPr/>
          <p:nvPr/>
        </p:nvSpPr>
        <p:spPr>
          <a:xfrm>
            <a:off x="8536249" y="1953003"/>
            <a:ext cx="339612" cy="294037"/>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200" b="1" dirty="0">
                <a:latin typeface="Helvetica Neue" panose="02000503000000020004" pitchFamily="2" charset="0"/>
                <a:ea typeface="Helvetica Neue" panose="02000503000000020004" pitchFamily="2" charset="0"/>
                <a:cs typeface="Helvetica Neue" panose="02000503000000020004" pitchFamily="2" charset="0"/>
              </a:rPr>
              <a:t>∇E</a:t>
            </a:r>
          </a:p>
        </p:txBody>
      </p:sp>
      <p:cxnSp>
        <p:nvCxnSpPr>
          <p:cNvPr id="42" name="Straight Arrow Connector 41">
            <a:extLst>
              <a:ext uri="{FF2B5EF4-FFF2-40B4-BE49-F238E27FC236}">
                <a16:creationId xmlns:a16="http://schemas.microsoft.com/office/drawing/2014/main" id="{5BCE979F-77E4-D549-A1B7-7139AFAF9723}"/>
              </a:ext>
            </a:extLst>
          </p:cNvPr>
          <p:cNvCxnSpPr>
            <a:stCxn id="48" idx="7"/>
            <a:endCxn id="53" idx="3"/>
          </p:cNvCxnSpPr>
          <p:nvPr/>
        </p:nvCxnSpPr>
        <p:spPr>
          <a:xfrm flipV="1">
            <a:off x="6726678" y="4192283"/>
            <a:ext cx="215022" cy="302696"/>
          </a:xfrm>
          <a:prstGeom prst="straightConnector1">
            <a:avLst/>
          </a:prstGeom>
          <a:ln w="19050">
            <a:tailEnd type="triangle"/>
          </a:ln>
        </p:spPr>
        <p:style>
          <a:lnRef idx="1">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1D5E96B5-09F1-4B4E-B593-2E47CA01B29F}"/>
              </a:ext>
            </a:extLst>
          </p:cNvPr>
          <p:cNvCxnSpPr>
            <a:cxnSpLocks/>
            <a:stCxn id="53" idx="7"/>
            <a:endCxn id="55" idx="3"/>
          </p:cNvCxnSpPr>
          <p:nvPr/>
        </p:nvCxnSpPr>
        <p:spPr>
          <a:xfrm flipV="1">
            <a:off x="7135342" y="3695946"/>
            <a:ext cx="215022" cy="302695"/>
          </a:xfrm>
          <a:prstGeom prst="straightConnector1">
            <a:avLst/>
          </a:prstGeom>
          <a:ln w="19050">
            <a:tailEnd type="triangle"/>
          </a:ln>
        </p:spPr>
        <p:style>
          <a:lnRef idx="1">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0BF73ADD-99DE-534C-8BB2-9D6902185EBB}"/>
              </a:ext>
            </a:extLst>
          </p:cNvPr>
          <p:cNvCxnSpPr>
            <a:cxnSpLocks/>
            <a:stCxn id="55" idx="7"/>
            <a:endCxn id="56" idx="3"/>
          </p:cNvCxnSpPr>
          <p:nvPr/>
        </p:nvCxnSpPr>
        <p:spPr>
          <a:xfrm flipV="1">
            <a:off x="7544006" y="3199609"/>
            <a:ext cx="215022" cy="302695"/>
          </a:xfrm>
          <a:prstGeom prst="straightConnector1">
            <a:avLst/>
          </a:prstGeom>
          <a:ln w="19050">
            <a:tailEnd type="triangle"/>
          </a:ln>
        </p:spPr>
        <p:style>
          <a:lnRef idx="1">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FFD50F20-1523-A141-BFE0-1ED2A152BDA0}"/>
              </a:ext>
            </a:extLst>
          </p:cNvPr>
          <p:cNvCxnSpPr>
            <a:cxnSpLocks/>
            <a:stCxn id="56" idx="7"/>
            <a:endCxn id="57" idx="3"/>
          </p:cNvCxnSpPr>
          <p:nvPr/>
        </p:nvCxnSpPr>
        <p:spPr>
          <a:xfrm flipV="1">
            <a:off x="7952670" y="2703272"/>
            <a:ext cx="215022" cy="302695"/>
          </a:xfrm>
          <a:prstGeom prst="straightConnector1">
            <a:avLst/>
          </a:prstGeom>
          <a:ln w="19050">
            <a:tailEnd type="triangle"/>
          </a:ln>
        </p:spPr>
        <p:style>
          <a:lnRef idx="1">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41B3DA84-DFFC-3E4C-B083-112E4B353CAA}"/>
              </a:ext>
            </a:extLst>
          </p:cNvPr>
          <p:cNvCxnSpPr>
            <a:cxnSpLocks/>
            <a:stCxn id="57" idx="7"/>
            <a:endCxn id="68" idx="2"/>
          </p:cNvCxnSpPr>
          <p:nvPr/>
        </p:nvCxnSpPr>
        <p:spPr>
          <a:xfrm flipV="1">
            <a:off x="8361334" y="2247039"/>
            <a:ext cx="239775" cy="262591"/>
          </a:xfrm>
          <a:prstGeom prst="straightConnector1">
            <a:avLst/>
          </a:prstGeom>
          <a:ln w="19050">
            <a:tailEnd type="triangle"/>
          </a:ln>
        </p:spPr>
        <p:style>
          <a:lnRef idx="1">
            <a:schemeClr val="accent1"/>
          </a:lnRef>
          <a:fillRef idx="0">
            <a:schemeClr val="accent1"/>
          </a:fillRef>
          <a:effectRef idx="1">
            <a:schemeClr val="accent1"/>
          </a:effectRef>
          <a:fontRef idx="minor">
            <a:schemeClr val="tx1"/>
          </a:fontRef>
        </p:style>
      </p:cxnSp>
      <p:sp>
        <p:nvSpPr>
          <p:cNvPr id="76" name="Regular Pentagon 75">
            <a:extLst>
              <a:ext uri="{FF2B5EF4-FFF2-40B4-BE49-F238E27FC236}">
                <a16:creationId xmlns:a16="http://schemas.microsoft.com/office/drawing/2014/main" id="{51649C6D-1D05-9841-AD52-94672334B8AE}"/>
              </a:ext>
            </a:extLst>
          </p:cNvPr>
          <p:cNvSpPr/>
          <p:nvPr/>
        </p:nvSpPr>
        <p:spPr>
          <a:xfrm>
            <a:off x="9229667" y="1953002"/>
            <a:ext cx="339612" cy="294037"/>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200" b="1" dirty="0">
                <a:latin typeface="Helvetica Neue" panose="02000503000000020004" pitchFamily="2" charset="0"/>
                <a:ea typeface="Helvetica Neue" panose="02000503000000020004" pitchFamily="2" charset="0"/>
                <a:cs typeface="Helvetica Neue" panose="02000503000000020004" pitchFamily="2" charset="0"/>
              </a:rPr>
              <a:t>∇D</a:t>
            </a:r>
          </a:p>
        </p:txBody>
      </p:sp>
      <p:cxnSp>
        <p:nvCxnSpPr>
          <p:cNvPr id="79" name="Straight Arrow Connector 78">
            <a:extLst>
              <a:ext uri="{FF2B5EF4-FFF2-40B4-BE49-F238E27FC236}">
                <a16:creationId xmlns:a16="http://schemas.microsoft.com/office/drawing/2014/main" id="{ABBC5B71-87DF-2C4E-9BA9-4E5A7B1F8A54}"/>
              </a:ext>
            </a:extLst>
          </p:cNvPr>
          <p:cNvCxnSpPr>
            <a:cxnSpLocks/>
            <a:stCxn id="68" idx="5"/>
            <a:endCxn id="76" idx="1"/>
          </p:cNvCxnSpPr>
          <p:nvPr/>
        </p:nvCxnSpPr>
        <p:spPr>
          <a:xfrm flipV="1">
            <a:off x="8875861" y="2065314"/>
            <a:ext cx="353806" cy="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92" name="TextBox 91">
            <a:extLst>
              <a:ext uri="{FF2B5EF4-FFF2-40B4-BE49-F238E27FC236}">
                <a16:creationId xmlns:a16="http://schemas.microsoft.com/office/drawing/2014/main" id="{025565A7-6043-934C-B10F-DDA1AEC1174F}"/>
              </a:ext>
            </a:extLst>
          </p:cNvPr>
          <p:cNvSpPr txBox="1"/>
          <p:nvPr/>
        </p:nvSpPr>
        <p:spPr>
          <a:xfrm>
            <a:off x="11081594" y="4591800"/>
            <a:ext cx="726481" cy="369332"/>
          </a:xfrm>
          <a:prstGeom prst="rect">
            <a:avLst/>
          </a:prstGeom>
        </p:spPr>
        <p:txBody>
          <a:bodyPr wrap="none" rtlCol="0">
            <a:spAutoFit/>
          </a:bodyPr>
          <a:lstStyle/>
          <a:p>
            <a:r>
              <a:rPr lang="en-US"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Time</a:t>
            </a:r>
          </a:p>
        </p:txBody>
      </p:sp>
      <p:cxnSp>
        <p:nvCxnSpPr>
          <p:cNvPr id="93" name="Straight Arrow Connector 92">
            <a:extLst>
              <a:ext uri="{FF2B5EF4-FFF2-40B4-BE49-F238E27FC236}">
                <a16:creationId xmlns:a16="http://schemas.microsoft.com/office/drawing/2014/main" id="{5D11C811-0C1F-0E44-9D43-127ACA8D35F3}"/>
              </a:ext>
            </a:extLst>
          </p:cNvPr>
          <p:cNvCxnSpPr>
            <a:cxnSpLocks/>
          </p:cNvCxnSpPr>
          <p:nvPr/>
        </p:nvCxnSpPr>
        <p:spPr>
          <a:xfrm flipV="1">
            <a:off x="6336854" y="1626510"/>
            <a:ext cx="0" cy="3415390"/>
          </a:xfrm>
          <a:prstGeom prst="straightConnector1">
            <a:avLst/>
          </a:prstGeom>
          <a:ln w="38100">
            <a:solidFill>
              <a:schemeClr val="tx1">
                <a:lumMod val="65000"/>
                <a:lumOff val="35000"/>
              </a:schemeClr>
            </a:solidFill>
            <a:tailEnd type="triangle"/>
          </a:ln>
        </p:spPr>
        <p:style>
          <a:lnRef idx="3">
            <a:schemeClr val="dk1"/>
          </a:lnRef>
          <a:fillRef idx="0">
            <a:schemeClr val="dk1"/>
          </a:fillRef>
          <a:effectRef idx="2">
            <a:schemeClr val="dk1"/>
          </a:effectRef>
          <a:fontRef idx="minor">
            <a:schemeClr val="tx1"/>
          </a:fontRef>
        </p:style>
      </p:cxnSp>
      <p:sp>
        <p:nvSpPr>
          <p:cNvPr id="94" name="TextBox 93">
            <a:extLst>
              <a:ext uri="{FF2B5EF4-FFF2-40B4-BE49-F238E27FC236}">
                <a16:creationId xmlns:a16="http://schemas.microsoft.com/office/drawing/2014/main" id="{92FCD076-072B-CF40-BB23-92C6382A2718}"/>
              </a:ext>
            </a:extLst>
          </p:cNvPr>
          <p:cNvSpPr txBox="1"/>
          <p:nvPr/>
        </p:nvSpPr>
        <p:spPr>
          <a:xfrm>
            <a:off x="5976819" y="996400"/>
            <a:ext cx="720069" cy="646331"/>
          </a:xfrm>
          <a:prstGeom prst="rect">
            <a:avLst/>
          </a:prstGeom>
        </p:spPr>
        <p:txBody>
          <a:bodyPr wrap="none" rtlCol="0">
            <a:spAutoFit/>
          </a:bodyPr>
          <a:lstStyle/>
          <a:p>
            <a:r>
              <a:rPr lang="en-US"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RAM</a:t>
            </a:r>
          </a:p>
          <a:p>
            <a:r>
              <a:rPr lang="en-US"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used</a:t>
            </a:r>
          </a:p>
        </p:txBody>
      </p:sp>
      <p:cxnSp>
        <p:nvCxnSpPr>
          <p:cNvPr id="96" name="Straight Arrow Connector 95">
            <a:extLst>
              <a:ext uri="{FF2B5EF4-FFF2-40B4-BE49-F238E27FC236}">
                <a16:creationId xmlns:a16="http://schemas.microsoft.com/office/drawing/2014/main" id="{012DDAC5-DEA1-3C4F-8BD2-A82BC4F55F6F}"/>
              </a:ext>
            </a:extLst>
          </p:cNvPr>
          <p:cNvCxnSpPr>
            <a:cxnSpLocks/>
          </p:cNvCxnSpPr>
          <p:nvPr/>
        </p:nvCxnSpPr>
        <p:spPr>
          <a:xfrm>
            <a:off x="6318748" y="5032679"/>
            <a:ext cx="5438834" cy="0"/>
          </a:xfrm>
          <a:prstGeom prst="straightConnector1">
            <a:avLst/>
          </a:prstGeom>
          <a:ln w="38100">
            <a:solidFill>
              <a:schemeClr val="tx1">
                <a:lumMod val="65000"/>
                <a:lumOff val="35000"/>
              </a:schemeClr>
            </a:solidFill>
            <a:tailEnd type="triangle"/>
          </a:ln>
        </p:spPr>
        <p:style>
          <a:lnRef idx="3">
            <a:schemeClr val="dk1"/>
          </a:lnRef>
          <a:fillRef idx="0">
            <a:schemeClr val="dk1"/>
          </a:fillRef>
          <a:effectRef idx="2">
            <a:schemeClr val="dk1"/>
          </a:effectRef>
          <a:fontRef idx="minor">
            <a:schemeClr val="tx1"/>
          </a:fontRef>
        </p:style>
      </p:cxnSp>
      <p:cxnSp>
        <p:nvCxnSpPr>
          <p:cNvPr id="91" name="Curved Connector 90">
            <a:extLst>
              <a:ext uri="{FF2B5EF4-FFF2-40B4-BE49-F238E27FC236}">
                <a16:creationId xmlns:a16="http://schemas.microsoft.com/office/drawing/2014/main" id="{57301A09-8173-1F41-8C81-16F1C345DF6C}"/>
              </a:ext>
            </a:extLst>
          </p:cNvPr>
          <p:cNvCxnSpPr>
            <a:cxnSpLocks/>
          </p:cNvCxnSpPr>
          <p:nvPr/>
        </p:nvCxnSpPr>
        <p:spPr>
          <a:xfrm flipV="1">
            <a:off x="7992775" y="2247039"/>
            <a:ext cx="1406698" cy="855749"/>
          </a:xfrm>
          <a:prstGeom prst="curvedConnector2">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nvGrpSpPr>
          <p:cNvPr id="100" name="Group 99">
            <a:extLst>
              <a:ext uri="{FF2B5EF4-FFF2-40B4-BE49-F238E27FC236}">
                <a16:creationId xmlns:a16="http://schemas.microsoft.com/office/drawing/2014/main" id="{E10FF9F5-FB22-F944-81BA-089D57DE479B}"/>
              </a:ext>
            </a:extLst>
          </p:cNvPr>
          <p:cNvGrpSpPr/>
          <p:nvPr/>
        </p:nvGrpSpPr>
        <p:grpSpPr>
          <a:xfrm>
            <a:off x="13310080" y="2674913"/>
            <a:ext cx="355484" cy="273852"/>
            <a:chOff x="8614988" y="2484145"/>
            <a:chExt cx="355484" cy="273852"/>
          </a:xfrm>
        </p:grpSpPr>
        <p:sp>
          <p:nvSpPr>
            <p:cNvPr id="101" name="Oval 100">
              <a:extLst>
                <a:ext uri="{FF2B5EF4-FFF2-40B4-BE49-F238E27FC236}">
                  <a16:creationId xmlns:a16="http://schemas.microsoft.com/office/drawing/2014/main" id="{AE4FC065-7D56-FA4C-A96C-746759A7616B}"/>
                </a:ext>
              </a:extLst>
            </p:cNvPr>
            <p:cNvSpPr/>
            <p:nvPr/>
          </p:nvSpPr>
          <p:spPr>
            <a:xfrm>
              <a:off x="8635276" y="2484145"/>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latin typeface="Helvetica Neue" panose="02000503000000020004" pitchFamily="2" charset="0"/>
                  <a:ea typeface="Helvetica Neue" panose="02000503000000020004" pitchFamily="2" charset="0"/>
                  <a:cs typeface="Helvetica Neue" panose="02000503000000020004" pitchFamily="2" charset="0"/>
                </a:rPr>
                <a:t>E</a:t>
              </a:r>
            </a:p>
          </p:txBody>
        </p:sp>
        <p:cxnSp>
          <p:nvCxnSpPr>
            <p:cNvPr id="102" name="Straight Connector 101">
              <a:extLst>
                <a:ext uri="{FF2B5EF4-FFF2-40B4-BE49-F238E27FC236}">
                  <a16:creationId xmlns:a16="http://schemas.microsoft.com/office/drawing/2014/main" id="{E35FFED4-7848-2642-8534-F961F653BDF1}"/>
                </a:ext>
              </a:extLst>
            </p:cNvPr>
            <p:cNvCxnSpPr/>
            <p:nvPr/>
          </p:nvCxnSpPr>
          <p:spPr>
            <a:xfrm>
              <a:off x="8645441" y="2505012"/>
              <a:ext cx="268970" cy="233747"/>
            </a:xfrm>
            <a:prstGeom prst="line">
              <a:avLst/>
            </a:prstGeom>
            <a:ln w="38100">
              <a:solidFill>
                <a:srgbClr val="FF0000">
                  <a:alpha val="63000"/>
                </a:srgbClr>
              </a:solidFill>
            </a:ln>
          </p:spPr>
          <p:style>
            <a:lnRef idx="3">
              <a:schemeClr val="accent4"/>
            </a:lnRef>
            <a:fillRef idx="0">
              <a:schemeClr val="accent4"/>
            </a:fillRef>
            <a:effectRef idx="2">
              <a:schemeClr val="accent4"/>
            </a:effectRef>
            <a:fontRef idx="minor">
              <a:schemeClr val="tx1"/>
            </a:fontRef>
          </p:style>
        </p:cxnSp>
        <p:cxnSp>
          <p:nvCxnSpPr>
            <p:cNvPr id="103" name="Straight Connector 102">
              <a:extLst>
                <a:ext uri="{FF2B5EF4-FFF2-40B4-BE49-F238E27FC236}">
                  <a16:creationId xmlns:a16="http://schemas.microsoft.com/office/drawing/2014/main" id="{30653CBF-DCD7-834D-BEE3-C3ED37C44BB4}"/>
                </a:ext>
              </a:extLst>
            </p:cNvPr>
            <p:cNvCxnSpPr>
              <a:cxnSpLocks/>
            </p:cNvCxnSpPr>
            <p:nvPr/>
          </p:nvCxnSpPr>
          <p:spPr>
            <a:xfrm flipV="1">
              <a:off x="8614988" y="2484146"/>
              <a:ext cx="355484" cy="262007"/>
            </a:xfrm>
            <a:prstGeom prst="line">
              <a:avLst/>
            </a:prstGeom>
            <a:ln w="38100">
              <a:solidFill>
                <a:srgbClr val="FF0000">
                  <a:alpha val="63000"/>
                </a:srgbClr>
              </a:solidFill>
            </a:ln>
          </p:spPr>
          <p:style>
            <a:lnRef idx="3">
              <a:schemeClr val="accent4"/>
            </a:lnRef>
            <a:fillRef idx="0">
              <a:schemeClr val="accent4"/>
            </a:fillRef>
            <a:effectRef idx="2">
              <a:schemeClr val="accent4"/>
            </a:effectRef>
            <a:fontRef idx="minor">
              <a:schemeClr val="tx1"/>
            </a:fontRef>
          </p:style>
        </p:cxnSp>
      </p:grpSp>
      <p:sp>
        <p:nvSpPr>
          <p:cNvPr id="2" name="Slide Number Placeholder 1">
            <a:extLst>
              <a:ext uri="{FF2B5EF4-FFF2-40B4-BE49-F238E27FC236}">
                <a16:creationId xmlns:a16="http://schemas.microsoft.com/office/drawing/2014/main" id="{A3C32373-F8F3-2449-98A5-93C0291B1C8B}"/>
              </a:ext>
            </a:extLst>
          </p:cNvPr>
          <p:cNvSpPr>
            <a:spLocks noGrp="1"/>
          </p:cNvSpPr>
          <p:nvPr>
            <p:ph type="sldNum" sz="quarter" idx="12"/>
          </p:nvPr>
        </p:nvSpPr>
        <p:spPr/>
        <p:txBody>
          <a:bodyPr/>
          <a:lstStyle/>
          <a:p>
            <a:fld id="{5C21FAA9-B8A2-DE42-8B6F-6CA326C19E94}" type="slidenum">
              <a:rPr lang="en-US" smtClean="0"/>
              <a:pPr/>
              <a:t>10</a:t>
            </a:fld>
            <a:endParaRPr lang="en-US" dirty="0"/>
          </a:p>
        </p:txBody>
      </p:sp>
      <p:sp>
        <p:nvSpPr>
          <p:cNvPr id="59" name="Rectangle 58">
            <a:extLst>
              <a:ext uri="{FF2B5EF4-FFF2-40B4-BE49-F238E27FC236}">
                <a16:creationId xmlns:a16="http://schemas.microsoft.com/office/drawing/2014/main" id="{9822B6DB-BF20-5444-8F01-B0D0E317419A}"/>
              </a:ext>
            </a:extLst>
          </p:cNvPr>
          <p:cNvSpPr/>
          <p:nvPr/>
        </p:nvSpPr>
        <p:spPr>
          <a:xfrm>
            <a:off x="328592" y="231627"/>
            <a:ext cx="7368364" cy="954107"/>
          </a:xfrm>
          <a:prstGeom prst="rect">
            <a:avLst/>
          </a:prstGeom>
        </p:spPr>
        <p:txBody>
          <a:bodyPr wrap="none">
            <a:spAutoFit/>
          </a:bodyPr>
          <a:lstStyle/>
          <a:p>
            <a:pPr lvl="0">
              <a:defRPr/>
            </a:pPr>
            <a:r>
              <a:rPr lang="en-US" sz="3200" b="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RAM-hungry backpropagation policy</a:t>
            </a:r>
            <a:endParaRPr lang="en-US" sz="3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a:p>
            <a:pPr lvl="0">
              <a:defRPr/>
            </a:pPr>
            <a:r>
              <a:rPr lang="en-US" sz="24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Keep all layers in RAM</a:t>
            </a:r>
          </a:p>
        </p:txBody>
      </p:sp>
    </p:spTree>
    <p:extLst>
      <p:ext uri="{BB962C8B-B14F-4D97-AF65-F5344CB8AC3E}">
        <p14:creationId xmlns:p14="http://schemas.microsoft.com/office/powerpoint/2010/main" val="783433096"/>
      </p:ext>
    </p:extLst>
  </p:cSld>
  <p:clrMapOvr>
    <a:masterClrMapping/>
  </p:clrMapOvr>
  <mc:AlternateContent xmlns:mc="http://schemas.openxmlformats.org/markup-compatibility/2006" xmlns:p159="http://schemas.microsoft.com/office/powerpoint/2015/09/main">
    <mc:Choice Requires="p159">
      <p:transition advClick="0" advTm="0">
        <p159:morph option="byObject"/>
      </p:transition>
    </mc:Choice>
    <mc:Fallback xmlns="">
      <p:transition advClick="0"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Arrow Connector 50">
            <a:extLst>
              <a:ext uri="{FF2B5EF4-FFF2-40B4-BE49-F238E27FC236}">
                <a16:creationId xmlns:a16="http://schemas.microsoft.com/office/drawing/2014/main" id="{AB8023E9-E8FA-8F48-9FA8-BE0210E532CA}"/>
              </a:ext>
            </a:extLst>
          </p:cNvPr>
          <p:cNvCxnSpPr>
            <a:cxnSpLocks/>
            <a:stCxn id="14" idx="6"/>
            <a:endCxn id="49" idx="1"/>
          </p:cNvCxnSpPr>
          <p:nvPr/>
        </p:nvCxnSpPr>
        <p:spPr>
          <a:xfrm>
            <a:off x="4908540" y="2812819"/>
            <a:ext cx="412415" cy="491486"/>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19D91FC4-5DFC-6F44-B9C4-3136E155EA30}"/>
              </a:ext>
            </a:extLst>
          </p:cNvPr>
          <p:cNvCxnSpPr>
            <a:cxnSpLocks/>
            <a:stCxn id="49" idx="1"/>
            <a:endCxn id="43" idx="5"/>
          </p:cNvCxnSpPr>
          <p:nvPr/>
        </p:nvCxnSpPr>
        <p:spPr>
          <a:xfrm flipH="1">
            <a:off x="4923076" y="3304305"/>
            <a:ext cx="397879" cy="266171"/>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B0F7F77E-3581-8546-8CB3-454DF3FE4930}"/>
              </a:ext>
            </a:extLst>
          </p:cNvPr>
          <p:cNvSpPr/>
          <p:nvPr/>
        </p:nvSpPr>
        <p:spPr>
          <a:xfrm>
            <a:off x="526165" y="2548248"/>
            <a:ext cx="529141" cy="529141"/>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A</a:t>
            </a:r>
          </a:p>
        </p:txBody>
      </p:sp>
      <p:sp>
        <p:nvSpPr>
          <p:cNvPr id="11" name="!!B">
            <a:extLst>
              <a:ext uri="{FF2B5EF4-FFF2-40B4-BE49-F238E27FC236}">
                <a16:creationId xmlns:a16="http://schemas.microsoft.com/office/drawing/2014/main" id="{73230EEF-F348-0F44-B8F8-A2C48C1ACFDE}"/>
              </a:ext>
            </a:extLst>
          </p:cNvPr>
          <p:cNvSpPr/>
          <p:nvPr/>
        </p:nvSpPr>
        <p:spPr>
          <a:xfrm>
            <a:off x="1489473" y="2548248"/>
            <a:ext cx="529141" cy="529141"/>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B</a:t>
            </a:r>
          </a:p>
        </p:txBody>
      </p:sp>
      <p:sp>
        <p:nvSpPr>
          <p:cNvPr id="12" name="!!C">
            <a:extLst>
              <a:ext uri="{FF2B5EF4-FFF2-40B4-BE49-F238E27FC236}">
                <a16:creationId xmlns:a16="http://schemas.microsoft.com/office/drawing/2014/main" id="{DCF9120C-2BCC-594C-89DC-D921E7DCAA8D}"/>
              </a:ext>
            </a:extLst>
          </p:cNvPr>
          <p:cNvSpPr/>
          <p:nvPr/>
        </p:nvSpPr>
        <p:spPr>
          <a:xfrm>
            <a:off x="2452782" y="2548248"/>
            <a:ext cx="529141" cy="529141"/>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C</a:t>
            </a:r>
          </a:p>
        </p:txBody>
      </p:sp>
      <p:sp>
        <p:nvSpPr>
          <p:cNvPr id="13" name="!!D">
            <a:extLst>
              <a:ext uri="{FF2B5EF4-FFF2-40B4-BE49-F238E27FC236}">
                <a16:creationId xmlns:a16="http://schemas.microsoft.com/office/drawing/2014/main" id="{0D3BBE44-E856-3740-AE0F-AEC67251EB26}"/>
              </a:ext>
            </a:extLst>
          </p:cNvPr>
          <p:cNvSpPr/>
          <p:nvPr/>
        </p:nvSpPr>
        <p:spPr>
          <a:xfrm>
            <a:off x="3416091" y="2548248"/>
            <a:ext cx="529141" cy="529141"/>
          </a:xfrm>
          <a:prstGeom prst="ellipse">
            <a:avLst/>
          </a:prstGeom>
          <a:solidFill>
            <a:schemeClr val="bg1">
              <a:lumMod val="75000"/>
            </a:schemeClr>
          </a:solidFill>
          <a:ln>
            <a:solidFill>
              <a:schemeClr val="bg1">
                <a:lumMod val="65000"/>
              </a:schemeClr>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D</a:t>
            </a:r>
          </a:p>
        </p:txBody>
      </p:sp>
      <p:sp>
        <p:nvSpPr>
          <p:cNvPr id="14" name="!!E">
            <a:extLst>
              <a:ext uri="{FF2B5EF4-FFF2-40B4-BE49-F238E27FC236}">
                <a16:creationId xmlns:a16="http://schemas.microsoft.com/office/drawing/2014/main" id="{BC5C60C2-A4F4-0340-9A2E-30F746BDB5D9}"/>
              </a:ext>
            </a:extLst>
          </p:cNvPr>
          <p:cNvSpPr/>
          <p:nvPr/>
        </p:nvSpPr>
        <p:spPr>
          <a:xfrm>
            <a:off x="4379399" y="2548248"/>
            <a:ext cx="529141" cy="529141"/>
          </a:xfrm>
          <a:prstGeom prst="ellipse">
            <a:avLst/>
          </a:prstGeom>
          <a:solidFill>
            <a:schemeClr val="bg1">
              <a:lumMod val="75000"/>
            </a:schemeClr>
          </a:solidFill>
          <a:ln>
            <a:solidFill>
              <a:schemeClr val="bg1">
                <a:lumMod val="65000"/>
              </a:schemeClr>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E</a:t>
            </a:r>
          </a:p>
        </p:txBody>
      </p:sp>
      <p:cxnSp>
        <p:nvCxnSpPr>
          <p:cNvPr id="16" name="Straight Arrow Connector 15">
            <a:extLst>
              <a:ext uri="{FF2B5EF4-FFF2-40B4-BE49-F238E27FC236}">
                <a16:creationId xmlns:a16="http://schemas.microsoft.com/office/drawing/2014/main" id="{32BEDCC7-C20D-EE41-8BBE-5B41A98886CC}"/>
              </a:ext>
            </a:extLst>
          </p:cNvPr>
          <p:cNvCxnSpPr>
            <a:stCxn id="10" idx="6"/>
            <a:endCxn id="11" idx="2"/>
          </p:cNvCxnSpPr>
          <p:nvPr/>
        </p:nvCxnSpPr>
        <p:spPr>
          <a:xfrm>
            <a:off x="1055306" y="2812819"/>
            <a:ext cx="434167" cy="0"/>
          </a:xfrm>
          <a:prstGeom prst="straightConnector1">
            <a:avLst/>
          </a:prstGeom>
          <a:ln w="57150">
            <a:tailEnd type="triangle"/>
          </a:ln>
        </p:spPr>
        <p:style>
          <a:lnRef idx="1">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58297D13-95C6-C540-9AD8-404FF88922A2}"/>
              </a:ext>
            </a:extLst>
          </p:cNvPr>
          <p:cNvCxnSpPr>
            <a:cxnSpLocks/>
            <a:stCxn id="11" idx="6"/>
            <a:endCxn id="12" idx="2"/>
          </p:cNvCxnSpPr>
          <p:nvPr/>
        </p:nvCxnSpPr>
        <p:spPr>
          <a:xfrm>
            <a:off x="2018615" y="2812819"/>
            <a:ext cx="434167" cy="0"/>
          </a:xfrm>
          <a:prstGeom prst="straightConnector1">
            <a:avLst/>
          </a:prstGeom>
          <a:ln w="57150">
            <a:tailEnd type="triangle"/>
          </a:ln>
        </p:spPr>
        <p:style>
          <a:lnRef idx="1">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1C2C78AC-B6C2-3A48-9AD8-58594AEA347B}"/>
              </a:ext>
            </a:extLst>
          </p:cNvPr>
          <p:cNvCxnSpPr>
            <a:cxnSpLocks/>
            <a:stCxn id="12" idx="6"/>
            <a:endCxn id="13" idx="2"/>
          </p:cNvCxnSpPr>
          <p:nvPr/>
        </p:nvCxnSpPr>
        <p:spPr>
          <a:xfrm>
            <a:off x="2981924" y="2812819"/>
            <a:ext cx="434167" cy="0"/>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929BC05C-A43F-9C44-8015-63133A8BF44A}"/>
              </a:ext>
            </a:extLst>
          </p:cNvPr>
          <p:cNvCxnSpPr>
            <a:cxnSpLocks/>
            <a:stCxn id="13" idx="6"/>
            <a:endCxn id="14" idx="2"/>
          </p:cNvCxnSpPr>
          <p:nvPr/>
        </p:nvCxnSpPr>
        <p:spPr>
          <a:xfrm>
            <a:off x="3945232" y="2812819"/>
            <a:ext cx="434167" cy="0"/>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DB26C8CA-8919-7C48-958E-90333ECD478D}"/>
              </a:ext>
            </a:extLst>
          </p:cNvPr>
          <p:cNvCxnSpPr>
            <a:cxnSpLocks/>
            <a:endCxn id="10" idx="2"/>
          </p:cNvCxnSpPr>
          <p:nvPr/>
        </p:nvCxnSpPr>
        <p:spPr>
          <a:xfrm>
            <a:off x="186972" y="2812819"/>
            <a:ext cx="339193" cy="0"/>
          </a:xfrm>
          <a:prstGeom prst="straightConnector1">
            <a:avLst/>
          </a:prstGeom>
          <a:ln w="57150">
            <a:tailEnd type="triangle"/>
          </a:ln>
        </p:spPr>
        <p:style>
          <a:lnRef idx="1">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471E1118-4E4A-1D47-8683-96893F091A9B}"/>
              </a:ext>
            </a:extLst>
          </p:cNvPr>
          <p:cNvCxnSpPr>
            <a:cxnSpLocks/>
            <a:stCxn id="14" idx="6"/>
            <a:endCxn id="34" idx="1"/>
          </p:cNvCxnSpPr>
          <p:nvPr/>
        </p:nvCxnSpPr>
        <p:spPr>
          <a:xfrm>
            <a:off x="4908540" y="2812819"/>
            <a:ext cx="290091" cy="22367"/>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9EBB9D9C-83A2-8B45-860E-0DA22287DDCA}"/>
              </a:ext>
            </a:extLst>
          </p:cNvPr>
          <p:cNvSpPr txBox="1"/>
          <p:nvPr/>
        </p:nvSpPr>
        <p:spPr>
          <a:xfrm>
            <a:off x="5198631" y="2681297"/>
            <a:ext cx="622286" cy="307777"/>
          </a:xfrm>
          <a:prstGeom prst="rect">
            <a:avLst/>
          </a:prstGeom>
        </p:spPr>
        <p:txBody>
          <a:bodyPr wrap="none" rtlCol="0">
            <a:spAutoFit/>
          </a:bodyPr>
          <a:lstStyle/>
          <a:p>
            <a:r>
              <a:rPr lang="en-US" sz="1400"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Label</a:t>
            </a:r>
          </a:p>
        </p:txBody>
      </p:sp>
      <p:sp>
        <p:nvSpPr>
          <p:cNvPr id="43" name="Regular Pentagon 42">
            <a:extLst>
              <a:ext uri="{FF2B5EF4-FFF2-40B4-BE49-F238E27FC236}">
                <a16:creationId xmlns:a16="http://schemas.microsoft.com/office/drawing/2014/main" id="{D2AD0941-D111-804E-B80B-20E8A7AE008D}"/>
              </a:ext>
            </a:extLst>
          </p:cNvPr>
          <p:cNvSpPr/>
          <p:nvPr/>
        </p:nvSpPr>
        <p:spPr>
          <a:xfrm>
            <a:off x="4364862" y="3367410"/>
            <a:ext cx="558215" cy="531634"/>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∇E</a:t>
            </a:r>
          </a:p>
        </p:txBody>
      </p:sp>
      <p:sp>
        <p:nvSpPr>
          <p:cNvPr id="44" name="Regular Pentagon 43">
            <a:extLst>
              <a:ext uri="{FF2B5EF4-FFF2-40B4-BE49-F238E27FC236}">
                <a16:creationId xmlns:a16="http://schemas.microsoft.com/office/drawing/2014/main" id="{D294145F-19B7-F443-8F1D-33F1B29AF8BF}"/>
              </a:ext>
            </a:extLst>
          </p:cNvPr>
          <p:cNvSpPr/>
          <p:nvPr/>
        </p:nvSpPr>
        <p:spPr>
          <a:xfrm>
            <a:off x="3401554" y="3367410"/>
            <a:ext cx="558215" cy="531634"/>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∇D</a:t>
            </a:r>
          </a:p>
        </p:txBody>
      </p:sp>
      <p:sp>
        <p:nvSpPr>
          <p:cNvPr id="45" name="Regular Pentagon 44">
            <a:extLst>
              <a:ext uri="{FF2B5EF4-FFF2-40B4-BE49-F238E27FC236}">
                <a16:creationId xmlns:a16="http://schemas.microsoft.com/office/drawing/2014/main" id="{0DDB1639-A872-644F-B108-D4E3E3578022}"/>
              </a:ext>
            </a:extLst>
          </p:cNvPr>
          <p:cNvSpPr/>
          <p:nvPr/>
        </p:nvSpPr>
        <p:spPr>
          <a:xfrm>
            <a:off x="2438245" y="3367410"/>
            <a:ext cx="558215" cy="531634"/>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∇C</a:t>
            </a:r>
          </a:p>
        </p:txBody>
      </p:sp>
      <p:sp>
        <p:nvSpPr>
          <p:cNvPr id="46" name="Regular Pentagon 45">
            <a:extLst>
              <a:ext uri="{FF2B5EF4-FFF2-40B4-BE49-F238E27FC236}">
                <a16:creationId xmlns:a16="http://schemas.microsoft.com/office/drawing/2014/main" id="{05483914-19B9-FB4E-A613-A6CC273A3047}"/>
              </a:ext>
            </a:extLst>
          </p:cNvPr>
          <p:cNvSpPr/>
          <p:nvPr/>
        </p:nvSpPr>
        <p:spPr>
          <a:xfrm>
            <a:off x="1474936" y="3367410"/>
            <a:ext cx="558215" cy="531634"/>
          </a:xfrm>
          <a:prstGeom prst="pentagon">
            <a:avLst/>
          </a:prstGeom>
          <a:solidFill>
            <a:schemeClr val="bg1">
              <a:lumMod val="75000"/>
            </a:schemeClr>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∇B</a:t>
            </a:r>
          </a:p>
        </p:txBody>
      </p:sp>
      <p:sp>
        <p:nvSpPr>
          <p:cNvPr id="47" name="Regular Pentagon 46">
            <a:extLst>
              <a:ext uri="{FF2B5EF4-FFF2-40B4-BE49-F238E27FC236}">
                <a16:creationId xmlns:a16="http://schemas.microsoft.com/office/drawing/2014/main" id="{81C96D68-8ADE-324D-B558-FB465F4234CE}"/>
              </a:ext>
            </a:extLst>
          </p:cNvPr>
          <p:cNvSpPr/>
          <p:nvPr/>
        </p:nvSpPr>
        <p:spPr>
          <a:xfrm>
            <a:off x="511628" y="3367410"/>
            <a:ext cx="558215" cy="531634"/>
          </a:xfrm>
          <a:prstGeom prst="pentagon">
            <a:avLst/>
          </a:prstGeom>
          <a:solidFill>
            <a:schemeClr val="bg1">
              <a:lumMod val="75000"/>
            </a:schemeClr>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∇A</a:t>
            </a:r>
          </a:p>
        </p:txBody>
      </p:sp>
      <p:sp>
        <p:nvSpPr>
          <p:cNvPr id="49" name="Rectangle 48">
            <a:extLst>
              <a:ext uri="{FF2B5EF4-FFF2-40B4-BE49-F238E27FC236}">
                <a16:creationId xmlns:a16="http://schemas.microsoft.com/office/drawing/2014/main" id="{E0BB22F6-96EC-1349-AD95-BAB2BEB08AFB}"/>
              </a:ext>
            </a:extLst>
          </p:cNvPr>
          <p:cNvSpPr/>
          <p:nvPr/>
        </p:nvSpPr>
        <p:spPr>
          <a:xfrm>
            <a:off x="5320955" y="3190594"/>
            <a:ext cx="565424" cy="227421"/>
          </a:xfrm>
          <a:prstGeom prst="rect">
            <a:avLst/>
          </a:prstGeom>
          <a:solidFill>
            <a:schemeClr val="bg1">
              <a:lumMod val="7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latin typeface="Helvetica Neue" panose="02000503000000020004" pitchFamily="2" charset="0"/>
                <a:ea typeface="Helvetica Neue" panose="02000503000000020004" pitchFamily="2" charset="0"/>
                <a:cs typeface="Helvetica Neue" panose="02000503000000020004" pitchFamily="2" charset="0"/>
              </a:rPr>
              <a:t>Loss</a:t>
            </a:r>
          </a:p>
        </p:txBody>
      </p:sp>
      <p:cxnSp>
        <p:nvCxnSpPr>
          <p:cNvPr id="58" name="Straight Arrow Connector 57">
            <a:extLst>
              <a:ext uri="{FF2B5EF4-FFF2-40B4-BE49-F238E27FC236}">
                <a16:creationId xmlns:a16="http://schemas.microsoft.com/office/drawing/2014/main" id="{033C5854-5EE9-9F4D-B335-4545162AC38C}"/>
              </a:ext>
            </a:extLst>
          </p:cNvPr>
          <p:cNvCxnSpPr>
            <a:cxnSpLocks/>
            <a:stCxn id="43" idx="1"/>
            <a:endCxn id="44" idx="5"/>
          </p:cNvCxnSpPr>
          <p:nvPr/>
        </p:nvCxnSpPr>
        <p:spPr>
          <a:xfrm flipH="1">
            <a:off x="3959767" y="3570475"/>
            <a:ext cx="405095" cy="0"/>
          </a:xfrm>
          <a:prstGeom prst="straightConnector1">
            <a:avLst/>
          </a:prstGeom>
          <a:ln w="57150">
            <a:solidFill>
              <a:schemeClr val="accent6"/>
            </a:solidFill>
            <a:tailEnd type="triangle"/>
          </a:ln>
        </p:spPr>
        <p:style>
          <a:lnRef idx="1">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F41314AF-2B72-2144-A582-A2AEFCECF18D}"/>
              </a:ext>
            </a:extLst>
          </p:cNvPr>
          <p:cNvCxnSpPr>
            <a:cxnSpLocks/>
            <a:stCxn id="44" idx="1"/>
            <a:endCxn id="45" idx="5"/>
          </p:cNvCxnSpPr>
          <p:nvPr/>
        </p:nvCxnSpPr>
        <p:spPr>
          <a:xfrm flipH="1">
            <a:off x="2996459" y="3570475"/>
            <a:ext cx="405095" cy="0"/>
          </a:xfrm>
          <a:prstGeom prst="straightConnector1">
            <a:avLst/>
          </a:prstGeom>
          <a:ln w="57150">
            <a:solidFill>
              <a:schemeClr val="accent6"/>
            </a:solidFill>
            <a:tailEnd type="triangle"/>
          </a:ln>
        </p:spPr>
        <p:style>
          <a:lnRef idx="1">
            <a:schemeClr val="accent1"/>
          </a:lnRef>
          <a:fillRef idx="0">
            <a:schemeClr val="accent1"/>
          </a:fillRef>
          <a:effectRef idx="1">
            <a:schemeClr val="accent1"/>
          </a:effectRef>
          <a:fontRef idx="minor">
            <a:schemeClr val="tx1"/>
          </a:fontRef>
        </p:style>
      </p:cxnSp>
      <p:cxnSp>
        <p:nvCxnSpPr>
          <p:cNvPr id="64" name="Straight Arrow Connector 63">
            <a:extLst>
              <a:ext uri="{FF2B5EF4-FFF2-40B4-BE49-F238E27FC236}">
                <a16:creationId xmlns:a16="http://schemas.microsoft.com/office/drawing/2014/main" id="{8FCD0C95-95BD-0B4D-88A4-68E746060BB3}"/>
              </a:ext>
            </a:extLst>
          </p:cNvPr>
          <p:cNvCxnSpPr>
            <a:cxnSpLocks/>
            <a:stCxn id="45" idx="1"/>
            <a:endCxn id="46" idx="5"/>
          </p:cNvCxnSpPr>
          <p:nvPr/>
        </p:nvCxnSpPr>
        <p:spPr>
          <a:xfrm flipH="1">
            <a:off x="2033151" y="3570475"/>
            <a:ext cx="405095" cy="0"/>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26339309-3E90-094D-B410-6756321FCC8B}"/>
              </a:ext>
            </a:extLst>
          </p:cNvPr>
          <p:cNvCxnSpPr>
            <a:cxnSpLocks/>
            <a:stCxn id="46" idx="1"/>
            <a:endCxn id="47" idx="5"/>
          </p:cNvCxnSpPr>
          <p:nvPr/>
        </p:nvCxnSpPr>
        <p:spPr>
          <a:xfrm flipH="1">
            <a:off x="1069842" y="3570475"/>
            <a:ext cx="405095" cy="0"/>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id="{FAE7F248-988E-4044-8C6C-28149E7ADD70}"/>
              </a:ext>
            </a:extLst>
          </p:cNvPr>
          <p:cNvCxnSpPr>
            <a:cxnSpLocks/>
            <a:stCxn id="14" idx="4"/>
            <a:endCxn id="43" idx="0"/>
          </p:cNvCxnSpPr>
          <p:nvPr/>
        </p:nvCxnSpPr>
        <p:spPr>
          <a:xfrm>
            <a:off x="4643970" y="3077389"/>
            <a:ext cx="0" cy="290020"/>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id="{339A133B-24A5-7A44-93EC-19336AA5FBD5}"/>
              </a:ext>
            </a:extLst>
          </p:cNvPr>
          <p:cNvCxnSpPr>
            <a:cxnSpLocks/>
            <a:stCxn id="13" idx="4"/>
            <a:endCxn id="44" idx="0"/>
          </p:cNvCxnSpPr>
          <p:nvPr/>
        </p:nvCxnSpPr>
        <p:spPr>
          <a:xfrm>
            <a:off x="3680661" y="3077389"/>
            <a:ext cx="0" cy="290020"/>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9B8F4B34-2D32-2648-BC85-25A03EA7A8F5}"/>
              </a:ext>
            </a:extLst>
          </p:cNvPr>
          <p:cNvCxnSpPr>
            <a:cxnSpLocks/>
            <a:stCxn id="12" idx="4"/>
            <a:endCxn id="45" idx="0"/>
          </p:cNvCxnSpPr>
          <p:nvPr/>
        </p:nvCxnSpPr>
        <p:spPr>
          <a:xfrm>
            <a:off x="2717353" y="3077389"/>
            <a:ext cx="0" cy="290020"/>
          </a:xfrm>
          <a:prstGeom prst="straightConnector1">
            <a:avLst/>
          </a:prstGeom>
          <a:ln w="57150">
            <a:solidFill>
              <a:srgbClr val="7030A0"/>
            </a:solidFill>
            <a:tailEnd type="triangle"/>
          </a:ln>
        </p:spPr>
        <p:style>
          <a:lnRef idx="1">
            <a:schemeClr val="accent1"/>
          </a:lnRef>
          <a:fillRef idx="0">
            <a:schemeClr val="accent1"/>
          </a:fillRef>
          <a:effectRef idx="1">
            <a:schemeClr val="accent1"/>
          </a:effectRef>
          <a:fontRef idx="minor">
            <a:schemeClr val="tx1"/>
          </a:fontRef>
        </p:style>
      </p:cxnSp>
      <p:cxnSp>
        <p:nvCxnSpPr>
          <p:cNvPr id="80" name="Straight Arrow Connector 79">
            <a:extLst>
              <a:ext uri="{FF2B5EF4-FFF2-40B4-BE49-F238E27FC236}">
                <a16:creationId xmlns:a16="http://schemas.microsoft.com/office/drawing/2014/main" id="{31D9B38B-35AD-3649-931E-7DDB56C0B82E}"/>
              </a:ext>
            </a:extLst>
          </p:cNvPr>
          <p:cNvCxnSpPr>
            <a:cxnSpLocks/>
            <a:stCxn id="11" idx="4"/>
            <a:endCxn id="46" idx="0"/>
          </p:cNvCxnSpPr>
          <p:nvPr/>
        </p:nvCxnSpPr>
        <p:spPr>
          <a:xfrm>
            <a:off x="1754044" y="3077389"/>
            <a:ext cx="0" cy="290020"/>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cxnSp>
        <p:nvCxnSpPr>
          <p:cNvPr id="83" name="Straight Arrow Connector 82">
            <a:extLst>
              <a:ext uri="{FF2B5EF4-FFF2-40B4-BE49-F238E27FC236}">
                <a16:creationId xmlns:a16="http://schemas.microsoft.com/office/drawing/2014/main" id="{125AA7F5-A40B-104E-B6D4-BB278A9433BE}"/>
              </a:ext>
            </a:extLst>
          </p:cNvPr>
          <p:cNvCxnSpPr>
            <a:cxnSpLocks/>
            <a:stCxn id="10" idx="4"/>
            <a:endCxn id="47" idx="0"/>
          </p:cNvCxnSpPr>
          <p:nvPr/>
        </p:nvCxnSpPr>
        <p:spPr>
          <a:xfrm>
            <a:off x="790736" y="3077389"/>
            <a:ext cx="0" cy="290020"/>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sp>
        <p:nvSpPr>
          <p:cNvPr id="86" name="TextBox 85">
            <a:extLst>
              <a:ext uri="{FF2B5EF4-FFF2-40B4-BE49-F238E27FC236}">
                <a16:creationId xmlns:a16="http://schemas.microsoft.com/office/drawing/2014/main" id="{E5607B8E-788D-2040-8CC7-00DE80E5A839}"/>
              </a:ext>
            </a:extLst>
          </p:cNvPr>
          <p:cNvSpPr txBox="1"/>
          <p:nvPr/>
        </p:nvSpPr>
        <p:spPr>
          <a:xfrm>
            <a:off x="2076364" y="2055164"/>
            <a:ext cx="1866408" cy="400110"/>
          </a:xfrm>
          <a:prstGeom prst="rect">
            <a:avLst/>
          </a:prstGeom>
        </p:spPr>
        <p:txBody>
          <a:bodyPr wrap="none" rtlCol="0">
            <a:spAutoFit/>
          </a:bodyPr>
          <a:lstStyle/>
          <a:p>
            <a:r>
              <a:rPr lang="en-US" sz="2000" b="1" dirty="0">
                <a:solidFill>
                  <a:schemeClr val="accent5"/>
                </a:solidFill>
                <a:latin typeface="Helvetica Neue" panose="02000503000000020004" pitchFamily="2" charset="0"/>
                <a:ea typeface="Helvetica Neue" panose="02000503000000020004" pitchFamily="2" charset="0"/>
                <a:cs typeface="Helvetica Neue" panose="02000503000000020004" pitchFamily="2" charset="0"/>
              </a:rPr>
              <a:t>Forward Pass</a:t>
            </a:r>
          </a:p>
        </p:txBody>
      </p:sp>
      <p:sp>
        <p:nvSpPr>
          <p:cNvPr id="87" name="TextBox 86">
            <a:extLst>
              <a:ext uri="{FF2B5EF4-FFF2-40B4-BE49-F238E27FC236}">
                <a16:creationId xmlns:a16="http://schemas.microsoft.com/office/drawing/2014/main" id="{BB6719D5-C65D-9240-B1F8-B80D5DBA4A0C}"/>
              </a:ext>
            </a:extLst>
          </p:cNvPr>
          <p:cNvSpPr txBox="1"/>
          <p:nvPr/>
        </p:nvSpPr>
        <p:spPr>
          <a:xfrm>
            <a:off x="1946212" y="4002742"/>
            <a:ext cx="2081211" cy="400110"/>
          </a:xfrm>
          <a:prstGeom prst="rect">
            <a:avLst/>
          </a:prstGeom>
        </p:spPr>
        <p:txBody>
          <a:bodyPr wrap="none" rtlCol="0">
            <a:spAutoFit/>
          </a:bodyPr>
          <a:lstStyle/>
          <a:p>
            <a:r>
              <a:rPr lang="en-US" sz="2000" b="1"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Backward Pass</a:t>
            </a:r>
          </a:p>
        </p:txBody>
      </p:sp>
      <p:sp>
        <p:nvSpPr>
          <p:cNvPr id="48" name="Oval 47">
            <a:extLst>
              <a:ext uri="{FF2B5EF4-FFF2-40B4-BE49-F238E27FC236}">
                <a16:creationId xmlns:a16="http://schemas.microsoft.com/office/drawing/2014/main" id="{15C43ADF-79FB-274F-860C-349F481E57BC}"/>
              </a:ext>
            </a:extLst>
          </p:cNvPr>
          <p:cNvSpPr/>
          <p:nvPr/>
        </p:nvSpPr>
        <p:spPr>
          <a:xfrm>
            <a:off x="6492931" y="4454874"/>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400" b="1" dirty="0">
                <a:latin typeface="Helvetica Neue" panose="02000503000000020004" pitchFamily="2" charset="0"/>
                <a:ea typeface="Helvetica Neue" panose="02000503000000020004" pitchFamily="2" charset="0"/>
                <a:cs typeface="Helvetica Neue" panose="02000503000000020004" pitchFamily="2" charset="0"/>
              </a:rPr>
              <a:t>A</a:t>
            </a:r>
          </a:p>
        </p:txBody>
      </p:sp>
      <p:sp>
        <p:nvSpPr>
          <p:cNvPr id="53" name="Oval 52">
            <a:extLst>
              <a:ext uri="{FF2B5EF4-FFF2-40B4-BE49-F238E27FC236}">
                <a16:creationId xmlns:a16="http://schemas.microsoft.com/office/drawing/2014/main" id="{9E9C8497-05CE-AC49-9728-A0888E513D96}"/>
              </a:ext>
            </a:extLst>
          </p:cNvPr>
          <p:cNvSpPr/>
          <p:nvPr/>
        </p:nvSpPr>
        <p:spPr>
          <a:xfrm>
            <a:off x="6901595" y="3958536"/>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400" b="1" dirty="0">
                <a:latin typeface="Helvetica Neue" panose="02000503000000020004" pitchFamily="2" charset="0"/>
                <a:ea typeface="Helvetica Neue" panose="02000503000000020004" pitchFamily="2" charset="0"/>
                <a:cs typeface="Helvetica Neue" panose="02000503000000020004" pitchFamily="2" charset="0"/>
              </a:rPr>
              <a:t>B</a:t>
            </a:r>
          </a:p>
        </p:txBody>
      </p:sp>
      <p:sp>
        <p:nvSpPr>
          <p:cNvPr id="55" name="Oval 54">
            <a:extLst>
              <a:ext uri="{FF2B5EF4-FFF2-40B4-BE49-F238E27FC236}">
                <a16:creationId xmlns:a16="http://schemas.microsoft.com/office/drawing/2014/main" id="{3F2FE32C-64D1-BB42-BCEA-45D2CF39D529}"/>
              </a:ext>
            </a:extLst>
          </p:cNvPr>
          <p:cNvSpPr/>
          <p:nvPr/>
        </p:nvSpPr>
        <p:spPr>
          <a:xfrm>
            <a:off x="7310259" y="3462199"/>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400" b="1" dirty="0">
                <a:latin typeface="Helvetica Neue" panose="02000503000000020004" pitchFamily="2" charset="0"/>
                <a:ea typeface="Helvetica Neue" panose="02000503000000020004" pitchFamily="2" charset="0"/>
                <a:cs typeface="Helvetica Neue" panose="02000503000000020004" pitchFamily="2" charset="0"/>
              </a:rPr>
              <a:t>C</a:t>
            </a:r>
          </a:p>
        </p:txBody>
      </p:sp>
      <p:sp>
        <p:nvSpPr>
          <p:cNvPr id="56" name="Oval 55">
            <a:extLst>
              <a:ext uri="{FF2B5EF4-FFF2-40B4-BE49-F238E27FC236}">
                <a16:creationId xmlns:a16="http://schemas.microsoft.com/office/drawing/2014/main" id="{9CD62614-EF3C-214A-A1A3-0B92D235C062}"/>
              </a:ext>
            </a:extLst>
          </p:cNvPr>
          <p:cNvSpPr/>
          <p:nvPr/>
        </p:nvSpPr>
        <p:spPr>
          <a:xfrm>
            <a:off x="7718923" y="2965862"/>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400" b="1" dirty="0">
                <a:latin typeface="Helvetica Neue" panose="02000503000000020004" pitchFamily="2" charset="0"/>
                <a:ea typeface="Helvetica Neue" panose="02000503000000020004" pitchFamily="2" charset="0"/>
                <a:cs typeface="Helvetica Neue" panose="02000503000000020004" pitchFamily="2" charset="0"/>
              </a:rPr>
              <a:t>D</a:t>
            </a:r>
          </a:p>
        </p:txBody>
      </p:sp>
      <p:sp>
        <p:nvSpPr>
          <p:cNvPr id="57" name="Oval 56">
            <a:extLst>
              <a:ext uri="{FF2B5EF4-FFF2-40B4-BE49-F238E27FC236}">
                <a16:creationId xmlns:a16="http://schemas.microsoft.com/office/drawing/2014/main" id="{2CFFDF61-8690-CC4D-B2FF-7B0BCEC222FE}"/>
              </a:ext>
            </a:extLst>
          </p:cNvPr>
          <p:cNvSpPr/>
          <p:nvPr/>
        </p:nvSpPr>
        <p:spPr>
          <a:xfrm>
            <a:off x="8127587" y="2469525"/>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400" b="1" dirty="0">
                <a:latin typeface="Helvetica Neue" panose="02000503000000020004" pitchFamily="2" charset="0"/>
                <a:ea typeface="Helvetica Neue" panose="02000503000000020004" pitchFamily="2" charset="0"/>
                <a:cs typeface="Helvetica Neue" panose="02000503000000020004" pitchFamily="2" charset="0"/>
              </a:rPr>
              <a:t>E</a:t>
            </a:r>
          </a:p>
        </p:txBody>
      </p:sp>
      <p:sp>
        <p:nvSpPr>
          <p:cNvPr id="68" name="Regular Pentagon 67">
            <a:extLst>
              <a:ext uri="{FF2B5EF4-FFF2-40B4-BE49-F238E27FC236}">
                <a16:creationId xmlns:a16="http://schemas.microsoft.com/office/drawing/2014/main" id="{EC749116-84EA-BC41-8E09-2DF39688525C}"/>
              </a:ext>
            </a:extLst>
          </p:cNvPr>
          <p:cNvSpPr/>
          <p:nvPr/>
        </p:nvSpPr>
        <p:spPr>
          <a:xfrm>
            <a:off x="8536249" y="1953003"/>
            <a:ext cx="339612" cy="294037"/>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200" b="1" dirty="0">
                <a:latin typeface="Helvetica Neue" panose="02000503000000020004" pitchFamily="2" charset="0"/>
                <a:ea typeface="Helvetica Neue" panose="02000503000000020004" pitchFamily="2" charset="0"/>
                <a:cs typeface="Helvetica Neue" panose="02000503000000020004" pitchFamily="2" charset="0"/>
              </a:rPr>
              <a:t>∇E</a:t>
            </a:r>
          </a:p>
        </p:txBody>
      </p:sp>
      <p:cxnSp>
        <p:nvCxnSpPr>
          <p:cNvPr id="42" name="Straight Arrow Connector 41">
            <a:extLst>
              <a:ext uri="{FF2B5EF4-FFF2-40B4-BE49-F238E27FC236}">
                <a16:creationId xmlns:a16="http://schemas.microsoft.com/office/drawing/2014/main" id="{5BCE979F-77E4-D549-A1B7-7139AFAF9723}"/>
              </a:ext>
            </a:extLst>
          </p:cNvPr>
          <p:cNvCxnSpPr>
            <a:stCxn id="48" idx="7"/>
            <a:endCxn id="53" idx="3"/>
          </p:cNvCxnSpPr>
          <p:nvPr/>
        </p:nvCxnSpPr>
        <p:spPr>
          <a:xfrm flipV="1">
            <a:off x="6726678" y="4192283"/>
            <a:ext cx="215022" cy="302696"/>
          </a:xfrm>
          <a:prstGeom prst="straightConnector1">
            <a:avLst/>
          </a:prstGeom>
          <a:ln w="19050">
            <a:tailEnd type="triangle"/>
          </a:ln>
        </p:spPr>
        <p:style>
          <a:lnRef idx="1">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1D5E96B5-09F1-4B4E-B593-2E47CA01B29F}"/>
              </a:ext>
            </a:extLst>
          </p:cNvPr>
          <p:cNvCxnSpPr>
            <a:cxnSpLocks/>
            <a:stCxn id="53" idx="7"/>
            <a:endCxn id="55" idx="3"/>
          </p:cNvCxnSpPr>
          <p:nvPr/>
        </p:nvCxnSpPr>
        <p:spPr>
          <a:xfrm flipV="1">
            <a:off x="7135342" y="3695946"/>
            <a:ext cx="215022" cy="302695"/>
          </a:xfrm>
          <a:prstGeom prst="straightConnector1">
            <a:avLst/>
          </a:prstGeom>
          <a:ln w="19050">
            <a:tailEnd type="triangle"/>
          </a:ln>
        </p:spPr>
        <p:style>
          <a:lnRef idx="1">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0BF73ADD-99DE-534C-8BB2-9D6902185EBB}"/>
              </a:ext>
            </a:extLst>
          </p:cNvPr>
          <p:cNvCxnSpPr>
            <a:cxnSpLocks/>
            <a:stCxn id="55" idx="7"/>
            <a:endCxn id="56" idx="3"/>
          </p:cNvCxnSpPr>
          <p:nvPr/>
        </p:nvCxnSpPr>
        <p:spPr>
          <a:xfrm flipV="1">
            <a:off x="7544006" y="3199609"/>
            <a:ext cx="215022" cy="302695"/>
          </a:xfrm>
          <a:prstGeom prst="straightConnector1">
            <a:avLst/>
          </a:prstGeom>
          <a:ln w="19050">
            <a:tailEnd type="triangle"/>
          </a:ln>
        </p:spPr>
        <p:style>
          <a:lnRef idx="1">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FFD50F20-1523-A141-BFE0-1ED2A152BDA0}"/>
              </a:ext>
            </a:extLst>
          </p:cNvPr>
          <p:cNvCxnSpPr>
            <a:cxnSpLocks/>
            <a:stCxn id="56" idx="7"/>
            <a:endCxn id="57" idx="3"/>
          </p:cNvCxnSpPr>
          <p:nvPr/>
        </p:nvCxnSpPr>
        <p:spPr>
          <a:xfrm flipV="1">
            <a:off x="7952670" y="2703272"/>
            <a:ext cx="215022" cy="302695"/>
          </a:xfrm>
          <a:prstGeom prst="straightConnector1">
            <a:avLst/>
          </a:prstGeom>
          <a:ln w="19050">
            <a:tailEnd type="triangle"/>
          </a:ln>
        </p:spPr>
        <p:style>
          <a:lnRef idx="1">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41B3DA84-DFFC-3E4C-B083-112E4B353CAA}"/>
              </a:ext>
            </a:extLst>
          </p:cNvPr>
          <p:cNvCxnSpPr>
            <a:cxnSpLocks/>
            <a:stCxn id="57" idx="7"/>
            <a:endCxn id="68" idx="2"/>
          </p:cNvCxnSpPr>
          <p:nvPr/>
        </p:nvCxnSpPr>
        <p:spPr>
          <a:xfrm flipV="1">
            <a:off x="8361334" y="2247039"/>
            <a:ext cx="239775" cy="262591"/>
          </a:xfrm>
          <a:prstGeom prst="straightConnector1">
            <a:avLst/>
          </a:prstGeom>
          <a:ln w="19050">
            <a:tailEnd type="triangle"/>
          </a:ln>
        </p:spPr>
        <p:style>
          <a:lnRef idx="1">
            <a:schemeClr val="accent1"/>
          </a:lnRef>
          <a:fillRef idx="0">
            <a:schemeClr val="accent1"/>
          </a:fillRef>
          <a:effectRef idx="1">
            <a:schemeClr val="accent1"/>
          </a:effectRef>
          <a:fontRef idx="minor">
            <a:schemeClr val="tx1"/>
          </a:fontRef>
        </p:style>
      </p:cxnSp>
      <p:sp>
        <p:nvSpPr>
          <p:cNvPr id="76" name="Regular Pentagon 75">
            <a:extLst>
              <a:ext uri="{FF2B5EF4-FFF2-40B4-BE49-F238E27FC236}">
                <a16:creationId xmlns:a16="http://schemas.microsoft.com/office/drawing/2014/main" id="{51649C6D-1D05-9841-AD52-94672334B8AE}"/>
              </a:ext>
            </a:extLst>
          </p:cNvPr>
          <p:cNvSpPr/>
          <p:nvPr/>
        </p:nvSpPr>
        <p:spPr>
          <a:xfrm>
            <a:off x="9229667" y="1953002"/>
            <a:ext cx="339612" cy="294037"/>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200" b="1" dirty="0">
                <a:latin typeface="Helvetica Neue" panose="02000503000000020004" pitchFamily="2" charset="0"/>
                <a:ea typeface="Helvetica Neue" panose="02000503000000020004" pitchFamily="2" charset="0"/>
                <a:cs typeface="Helvetica Neue" panose="02000503000000020004" pitchFamily="2" charset="0"/>
              </a:rPr>
              <a:t>∇D</a:t>
            </a:r>
          </a:p>
        </p:txBody>
      </p:sp>
      <p:cxnSp>
        <p:nvCxnSpPr>
          <p:cNvPr id="79" name="Straight Arrow Connector 78">
            <a:extLst>
              <a:ext uri="{FF2B5EF4-FFF2-40B4-BE49-F238E27FC236}">
                <a16:creationId xmlns:a16="http://schemas.microsoft.com/office/drawing/2014/main" id="{ABBC5B71-87DF-2C4E-9BA9-4E5A7B1F8A54}"/>
              </a:ext>
            </a:extLst>
          </p:cNvPr>
          <p:cNvCxnSpPr>
            <a:cxnSpLocks/>
            <a:stCxn id="68" idx="5"/>
            <a:endCxn id="76" idx="1"/>
          </p:cNvCxnSpPr>
          <p:nvPr/>
        </p:nvCxnSpPr>
        <p:spPr>
          <a:xfrm flipV="1">
            <a:off x="8875861" y="2065314"/>
            <a:ext cx="353806" cy="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85" name="Oval 84">
            <a:extLst>
              <a:ext uri="{FF2B5EF4-FFF2-40B4-BE49-F238E27FC236}">
                <a16:creationId xmlns:a16="http://schemas.microsoft.com/office/drawing/2014/main" id="{9E5D67BF-257B-5B4B-9380-79DB1E08461C}"/>
              </a:ext>
            </a:extLst>
          </p:cNvPr>
          <p:cNvSpPr/>
          <p:nvPr/>
        </p:nvSpPr>
        <p:spPr>
          <a:xfrm>
            <a:off x="13483314" y="2377614"/>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400" b="1" dirty="0">
                <a:latin typeface="Helvetica Neue" panose="02000503000000020004" pitchFamily="2" charset="0"/>
                <a:ea typeface="Helvetica Neue" panose="02000503000000020004" pitchFamily="2" charset="0"/>
                <a:cs typeface="Helvetica Neue" panose="02000503000000020004" pitchFamily="2" charset="0"/>
              </a:rPr>
              <a:t>D</a:t>
            </a:r>
          </a:p>
        </p:txBody>
      </p:sp>
      <p:grpSp>
        <p:nvGrpSpPr>
          <p:cNvPr id="89" name="Group 88">
            <a:extLst>
              <a:ext uri="{FF2B5EF4-FFF2-40B4-BE49-F238E27FC236}">
                <a16:creationId xmlns:a16="http://schemas.microsoft.com/office/drawing/2014/main" id="{52B4349E-08E2-BB49-A2F6-C5A9C4A2A41E}"/>
              </a:ext>
            </a:extLst>
          </p:cNvPr>
          <p:cNvGrpSpPr/>
          <p:nvPr/>
        </p:nvGrpSpPr>
        <p:grpSpPr>
          <a:xfrm>
            <a:off x="13579424" y="2511558"/>
            <a:ext cx="355484" cy="262007"/>
            <a:chOff x="9009582" y="3595733"/>
            <a:chExt cx="355484" cy="262007"/>
          </a:xfrm>
        </p:grpSpPr>
        <p:cxnSp>
          <p:nvCxnSpPr>
            <p:cNvPr id="90" name="Straight Connector 89">
              <a:extLst>
                <a:ext uri="{FF2B5EF4-FFF2-40B4-BE49-F238E27FC236}">
                  <a16:creationId xmlns:a16="http://schemas.microsoft.com/office/drawing/2014/main" id="{C3985A91-FC5A-1947-8AD7-8C6BC1ED9B9C}"/>
                </a:ext>
              </a:extLst>
            </p:cNvPr>
            <p:cNvCxnSpPr/>
            <p:nvPr/>
          </p:nvCxnSpPr>
          <p:spPr>
            <a:xfrm>
              <a:off x="9040035" y="3616599"/>
              <a:ext cx="268970" cy="233747"/>
            </a:xfrm>
            <a:prstGeom prst="line">
              <a:avLst/>
            </a:prstGeom>
            <a:ln w="38100">
              <a:solidFill>
                <a:srgbClr val="FF0000">
                  <a:alpha val="63000"/>
                </a:srgbClr>
              </a:solidFill>
            </a:ln>
          </p:spPr>
          <p:style>
            <a:lnRef idx="3">
              <a:schemeClr val="accent4"/>
            </a:lnRef>
            <a:fillRef idx="0">
              <a:schemeClr val="accent4"/>
            </a:fillRef>
            <a:effectRef idx="2">
              <a:schemeClr val="accent4"/>
            </a:effectRef>
            <a:fontRef idx="minor">
              <a:schemeClr val="tx1"/>
            </a:fontRef>
          </p:style>
        </p:cxnSp>
        <p:cxnSp>
          <p:nvCxnSpPr>
            <p:cNvPr id="91" name="Straight Connector 90">
              <a:extLst>
                <a:ext uri="{FF2B5EF4-FFF2-40B4-BE49-F238E27FC236}">
                  <a16:creationId xmlns:a16="http://schemas.microsoft.com/office/drawing/2014/main" id="{84DBD7D0-C362-0246-9424-C663A9FC420C}"/>
                </a:ext>
              </a:extLst>
            </p:cNvPr>
            <p:cNvCxnSpPr>
              <a:cxnSpLocks/>
            </p:cNvCxnSpPr>
            <p:nvPr/>
          </p:nvCxnSpPr>
          <p:spPr>
            <a:xfrm flipV="1">
              <a:off x="9009582" y="3595733"/>
              <a:ext cx="355484" cy="262007"/>
            </a:xfrm>
            <a:prstGeom prst="line">
              <a:avLst/>
            </a:prstGeom>
            <a:ln w="38100">
              <a:solidFill>
                <a:srgbClr val="FF0000">
                  <a:alpha val="63000"/>
                </a:srgbClr>
              </a:solidFill>
            </a:ln>
          </p:spPr>
          <p:style>
            <a:lnRef idx="3">
              <a:schemeClr val="accent4"/>
            </a:lnRef>
            <a:fillRef idx="0">
              <a:schemeClr val="accent4"/>
            </a:fillRef>
            <a:effectRef idx="2">
              <a:schemeClr val="accent4"/>
            </a:effectRef>
            <a:fontRef idx="minor">
              <a:schemeClr val="tx1"/>
            </a:fontRef>
          </p:style>
        </p:cxnSp>
      </p:grpSp>
      <p:sp>
        <p:nvSpPr>
          <p:cNvPr id="93" name="Regular Pentagon 92">
            <a:extLst>
              <a:ext uri="{FF2B5EF4-FFF2-40B4-BE49-F238E27FC236}">
                <a16:creationId xmlns:a16="http://schemas.microsoft.com/office/drawing/2014/main" id="{325A59CE-C251-B443-AC68-82A2DDCE8CFA}"/>
              </a:ext>
            </a:extLst>
          </p:cNvPr>
          <p:cNvSpPr/>
          <p:nvPr/>
        </p:nvSpPr>
        <p:spPr>
          <a:xfrm>
            <a:off x="9935911" y="1953002"/>
            <a:ext cx="339612" cy="294037"/>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wrap="none" lIns="0" rIns="0" rtlCol="0" anchor="ctr"/>
          <a:lstStyle/>
          <a:p>
            <a:pPr algn="ctr"/>
            <a:r>
              <a:rPr lang="en-US" sz="1200" b="1" dirty="0">
                <a:latin typeface="Helvetica Neue" panose="02000503000000020004" pitchFamily="2" charset="0"/>
                <a:ea typeface="Helvetica Neue" panose="02000503000000020004" pitchFamily="2" charset="0"/>
                <a:cs typeface="Helvetica Neue" panose="02000503000000020004" pitchFamily="2" charset="0"/>
              </a:rPr>
              <a:t>∇C</a:t>
            </a:r>
          </a:p>
        </p:txBody>
      </p:sp>
      <p:cxnSp>
        <p:nvCxnSpPr>
          <p:cNvPr id="94" name="Straight Arrow Connector 93">
            <a:extLst>
              <a:ext uri="{FF2B5EF4-FFF2-40B4-BE49-F238E27FC236}">
                <a16:creationId xmlns:a16="http://schemas.microsoft.com/office/drawing/2014/main" id="{3C21F194-7430-C44E-B5B9-726BE9DD8E30}"/>
              </a:ext>
            </a:extLst>
          </p:cNvPr>
          <p:cNvCxnSpPr>
            <a:cxnSpLocks/>
            <a:stCxn id="76" idx="5"/>
            <a:endCxn id="93" idx="1"/>
          </p:cNvCxnSpPr>
          <p:nvPr/>
        </p:nvCxnSpPr>
        <p:spPr>
          <a:xfrm>
            <a:off x="9569279" y="2065314"/>
            <a:ext cx="366632"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00" name="TextBox 99">
            <a:extLst>
              <a:ext uri="{FF2B5EF4-FFF2-40B4-BE49-F238E27FC236}">
                <a16:creationId xmlns:a16="http://schemas.microsoft.com/office/drawing/2014/main" id="{11CDDAC1-CB2D-BB4E-A27D-FFAE047FD500}"/>
              </a:ext>
            </a:extLst>
          </p:cNvPr>
          <p:cNvSpPr txBox="1"/>
          <p:nvPr/>
        </p:nvSpPr>
        <p:spPr>
          <a:xfrm>
            <a:off x="11081594" y="4591800"/>
            <a:ext cx="726481" cy="369332"/>
          </a:xfrm>
          <a:prstGeom prst="rect">
            <a:avLst/>
          </a:prstGeom>
        </p:spPr>
        <p:txBody>
          <a:bodyPr wrap="none" rtlCol="0">
            <a:spAutoFit/>
          </a:bodyPr>
          <a:lstStyle/>
          <a:p>
            <a:r>
              <a:rPr lang="en-US"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Time</a:t>
            </a:r>
          </a:p>
        </p:txBody>
      </p:sp>
      <p:cxnSp>
        <p:nvCxnSpPr>
          <p:cNvPr id="101" name="Straight Arrow Connector 100">
            <a:extLst>
              <a:ext uri="{FF2B5EF4-FFF2-40B4-BE49-F238E27FC236}">
                <a16:creationId xmlns:a16="http://schemas.microsoft.com/office/drawing/2014/main" id="{6813C63D-CAB0-CA47-93F7-9E83FE58F746}"/>
              </a:ext>
            </a:extLst>
          </p:cNvPr>
          <p:cNvCxnSpPr>
            <a:cxnSpLocks/>
          </p:cNvCxnSpPr>
          <p:nvPr/>
        </p:nvCxnSpPr>
        <p:spPr>
          <a:xfrm flipV="1">
            <a:off x="6336854" y="1626510"/>
            <a:ext cx="0" cy="3415390"/>
          </a:xfrm>
          <a:prstGeom prst="straightConnector1">
            <a:avLst/>
          </a:prstGeom>
          <a:ln w="38100">
            <a:solidFill>
              <a:schemeClr val="tx1">
                <a:lumMod val="65000"/>
                <a:lumOff val="35000"/>
              </a:schemeClr>
            </a:solidFill>
            <a:tailEnd type="triangle"/>
          </a:ln>
        </p:spPr>
        <p:style>
          <a:lnRef idx="3">
            <a:schemeClr val="dk1"/>
          </a:lnRef>
          <a:fillRef idx="0">
            <a:schemeClr val="dk1"/>
          </a:fillRef>
          <a:effectRef idx="2">
            <a:schemeClr val="dk1"/>
          </a:effectRef>
          <a:fontRef idx="minor">
            <a:schemeClr val="tx1"/>
          </a:fontRef>
        </p:style>
      </p:cxnSp>
      <p:sp>
        <p:nvSpPr>
          <p:cNvPr id="102" name="TextBox 101">
            <a:extLst>
              <a:ext uri="{FF2B5EF4-FFF2-40B4-BE49-F238E27FC236}">
                <a16:creationId xmlns:a16="http://schemas.microsoft.com/office/drawing/2014/main" id="{C666B191-CB7D-7342-8FAB-F92D0D54D64F}"/>
              </a:ext>
            </a:extLst>
          </p:cNvPr>
          <p:cNvSpPr txBox="1"/>
          <p:nvPr/>
        </p:nvSpPr>
        <p:spPr>
          <a:xfrm>
            <a:off x="5976819" y="996400"/>
            <a:ext cx="720069" cy="646331"/>
          </a:xfrm>
          <a:prstGeom prst="rect">
            <a:avLst/>
          </a:prstGeom>
        </p:spPr>
        <p:txBody>
          <a:bodyPr wrap="none" rtlCol="0">
            <a:spAutoFit/>
          </a:bodyPr>
          <a:lstStyle/>
          <a:p>
            <a:r>
              <a:rPr lang="en-US"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RAM</a:t>
            </a:r>
          </a:p>
          <a:p>
            <a:r>
              <a:rPr lang="en-US"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used</a:t>
            </a:r>
          </a:p>
        </p:txBody>
      </p:sp>
      <p:cxnSp>
        <p:nvCxnSpPr>
          <p:cNvPr id="104" name="Straight Arrow Connector 103">
            <a:extLst>
              <a:ext uri="{FF2B5EF4-FFF2-40B4-BE49-F238E27FC236}">
                <a16:creationId xmlns:a16="http://schemas.microsoft.com/office/drawing/2014/main" id="{6C6C96FF-AF05-144B-9478-ACD83BB366FF}"/>
              </a:ext>
            </a:extLst>
          </p:cNvPr>
          <p:cNvCxnSpPr>
            <a:cxnSpLocks/>
          </p:cNvCxnSpPr>
          <p:nvPr/>
        </p:nvCxnSpPr>
        <p:spPr>
          <a:xfrm>
            <a:off x="6318748" y="5032679"/>
            <a:ext cx="5438834" cy="0"/>
          </a:xfrm>
          <a:prstGeom prst="straightConnector1">
            <a:avLst/>
          </a:prstGeom>
          <a:ln w="38100">
            <a:solidFill>
              <a:schemeClr val="tx1">
                <a:lumMod val="65000"/>
                <a:lumOff val="35000"/>
              </a:schemeClr>
            </a:solidFill>
            <a:tailEnd type="triangle"/>
          </a:ln>
        </p:spPr>
        <p:style>
          <a:lnRef idx="3">
            <a:schemeClr val="dk1"/>
          </a:lnRef>
          <a:fillRef idx="0">
            <a:schemeClr val="dk1"/>
          </a:fillRef>
          <a:effectRef idx="2">
            <a:schemeClr val="dk1"/>
          </a:effectRef>
          <a:fontRef idx="minor">
            <a:schemeClr val="tx1"/>
          </a:fontRef>
        </p:style>
      </p:cxnSp>
      <p:cxnSp>
        <p:nvCxnSpPr>
          <p:cNvPr id="82" name="Curved Connector 81">
            <a:extLst>
              <a:ext uri="{FF2B5EF4-FFF2-40B4-BE49-F238E27FC236}">
                <a16:creationId xmlns:a16="http://schemas.microsoft.com/office/drawing/2014/main" id="{A4503678-F4D8-9D4D-ABD8-080482C716FA}"/>
              </a:ext>
            </a:extLst>
          </p:cNvPr>
          <p:cNvCxnSpPr>
            <a:cxnSpLocks/>
          </p:cNvCxnSpPr>
          <p:nvPr/>
        </p:nvCxnSpPr>
        <p:spPr>
          <a:xfrm flipV="1">
            <a:off x="7584111" y="2247039"/>
            <a:ext cx="2521606" cy="1352086"/>
          </a:xfrm>
          <a:prstGeom prst="curvedConnector2">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Curved Connector 96">
            <a:extLst>
              <a:ext uri="{FF2B5EF4-FFF2-40B4-BE49-F238E27FC236}">
                <a16:creationId xmlns:a16="http://schemas.microsoft.com/office/drawing/2014/main" id="{0EFCFD21-1EF1-834E-8B62-641630069C30}"/>
              </a:ext>
            </a:extLst>
          </p:cNvPr>
          <p:cNvCxnSpPr>
            <a:cxnSpLocks/>
          </p:cNvCxnSpPr>
          <p:nvPr/>
        </p:nvCxnSpPr>
        <p:spPr>
          <a:xfrm flipV="1">
            <a:off x="7992775" y="2247039"/>
            <a:ext cx="1406698" cy="855749"/>
          </a:xfrm>
          <a:prstGeom prst="curvedConnector2">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nvGrpSpPr>
          <p:cNvPr id="108" name="Group 107">
            <a:extLst>
              <a:ext uri="{FF2B5EF4-FFF2-40B4-BE49-F238E27FC236}">
                <a16:creationId xmlns:a16="http://schemas.microsoft.com/office/drawing/2014/main" id="{08BEBBFA-E4CA-B84B-A635-2BE9F4CA919C}"/>
              </a:ext>
            </a:extLst>
          </p:cNvPr>
          <p:cNvGrpSpPr/>
          <p:nvPr/>
        </p:nvGrpSpPr>
        <p:grpSpPr>
          <a:xfrm>
            <a:off x="12888049" y="2518991"/>
            <a:ext cx="355484" cy="273852"/>
            <a:chOff x="8614988" y="2484145"/>
            <a:chExt cx="355484" cy="273852"/>
          </a:xfrm>
        </p:grpSpPr>
        <p:sp>
          <p:nvSpPr>
            <p:cNvPr id="109" name="Oval 108">
              <a:extLst>
                <a:ext uri="{FF2B5EF4-FFF2-40B4-BE49-F238E27FC236}">
                  <a16:creationId xmlns:a16="http://schemas.microsoft.com/office/drawing/2014/main" id="{8CAB319D-2349-804C-BC49-8BFA17487199}"/>
                </a:ext>
              </a:extLst>
            </p:cNvPr>
            <p:cNvSpPr/>
            <p:nvPr/>
          </p:nvSpPr>
          <p:spPr>
            <a:xfrm>
              <a:off x="8635276" y="2484145"/>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latin typeface="Helvetica Neue" panose="02000503000000020004" pitchFamily="2" charset="0"/>
                  <a:ea typeface="Helvetica Neue" panose="02000503000000020004" pitchFamily="2" charset="0"/>
                  <a:cs typeface="Helvetica Neue" panose="02000503000000020004" pitchFamily="2" charset="0"/>
                </a:rPr>
                <a:t>E</a:t>
              </a:r>
            </a:p>
          </p:txBody>
        </p:sp>
        <p:cxnSp>
          <p:nvCxnSpPr>
            <p:cNvPr id="110" name="Straight Connector 109">
              <a:extLst>
                <a:ext uri="{FF2B5EF4-FFF2-40B4-BE49-F238E27FC236}">
                  <a16:creationId xmlns:a16="http://schemas.microsoft.com/office/drawing/2014/main" id="{7C21A8FC-6ED1-A049-A0A4-DC5FDD1C95AF}"/>
                </a:ext>
              </a:extLst>
            </p:cNvPr>
            <p:cNvCxnSpPr/>
            <p:nvPr/>
          </p:nvCxnSpPr>
          <p:spPr>
            <a:xfrm>
              <a:off x="8645441" y="2505012"/>
              <a:ext cx="268970" cy="233747"/>
            </a:xfrm>
            <a:prstGeom prst="line">
              <a:avLst/>
            </a:prstGeom>
            <a:ln w="38100">
              <a:solidFill>
                <a:srgbClr val="FF0000">
                  <a:alpha val="63000"/>
                </a:srgbClr>
              </a:solidFill>
            </a:ln>
          </p:spPr>
          <p:style>
            <a:lnRef idx="3">
              <a:schemeClr val="accent4"/>
            </a:lnRef>
            <a:fillRef idx="0">
              <a:schemeClr val="accent4"/>
            </a:fillRef>
            <a:effectRef idx="2">
              <a:schemeClr val="accent4"/>
            </a:effectRef>
            <a:fontRef idx="minor">
              <a:schemeClr val="tx1"/>
            </a:fontRef>
          </p:style>
        </p:cxnSp>
        <p:cxnSp>
          <p:nvCxnSpPr>
            <p:cNvPr id="111" name="Straight Connector 110">
              <a:extLst>
                <a:ext uri="{FF2B5EF4-FFF2-40B4-BE49-F238E27FC236}">
                  <a16:creationId xmlns:a16="http://schemas.microsoft.com/office/drawing/2014/main" id="{C808EF3E-534E-B54D-AEE8-FD60C55FEAAA}"/>
                </a:ext>
              </a:extLst>
            </p:cNvPr>
            <p:cNvCxnSpPr>
              <a:cxnSpLocks/>
            </p:cNvCxnSpPr>
            <p:nvPr/>
          </p:nvCxnSpPr>
          <p:spPr>
            <a:xfrm flipV="1">
              <a:off x="8614988" y="2484146"/>
              <a:ext cx="355484" cy="262007"/>
            </a:xfrm>
            <a:prstGeom prst="line">
              <a:avLst/>
            </a:prstGeom>
            <a:ln w="38100">
              <a:solidFill>
                <a:srgbClr val="FF0000">
                  <a:alpha val="63000"/>
                </a:srgbClr>
              </a:solidFill>
            </a:ln>
          </p:spPr>
          <p:style>
            <a:lnRef idx="3">
              <a:schemeClr val="accent4"/>
            </a:lnRef>
            <a:fillRef idx="0">
              <a:schemeClr val="accent4"/>
            </a:fillRef>
            <a:effectRef idx="2">
              <a:schemeClr val="accent4"/>
            </a:effectRef>
            <a:fontRef idx="minor">
              <a:schemeClr val="tx1"/>
            </a:fontRef>
          </p:style>
        </p:cxnSp>
      </p:grpSp>
      <p:sp>
        <p:nvSpPr>
          <p:cNvPr id="2" name="Slide Number Placeholder 1">
            <a:extLst>
              <a:ext uri="{FF2B5EF4-FFF2-40B4-BE49-F238E27FC236}">
                <a16:creationId xmlns:a16="http://schemas.microsoft.com/office/drawing/2014/main" id="{B1398728-4A34-D540-89E3-B7FA20DF4A22}"/>
              </a:ext>
            </a:extLst>
          </p:cNvPr>
          <p:cNvSpPr>
            <a:spLocks noGrp="1"/>
          </p:cNvSpPr>
          <p:nvPr>
            <p:ph type="sldNum" sz="quarter" idx="12"/>
          </p:nvPr>
        </p:nvSpPr>
        <p:spPr/>
        <p:txBody>
          <a:bodyPr/>
          <a:lstStyle/>
          <a:p>
            <a:fld id="{5C21FAA9-B8A2-DE42-8B6F-6CA326C19E94}" type="slidenum">
              <a:rPr lang="en-US" smtClean="0"/>
              <a:pPr/>
              <a:t>11</a:t>
            </a:fld>
            <a:endParaRPr lang="en-US" dirty="0"/>
          </a:p>
        </p:txBody>
      </p:sp>
      <p:sp>
        <p:nvSpPr>
          <p:cNvPr id="65" name="Rectangle 64">
            <a:extLst>
              <a:ext uri="{FF2B5EF4-FFF2-40B4-BE49-F238E27FC236}">
                <a16:creationId xmlns:a16="http://schemas.microsoft.com/office/drawing/2014/main" id="{8985AE7C-4763-9248-9E2A-D8B1C7EF58FF}"/>
              </a:ext>
            </a:extLst>
          </p:cNvPr>
          <p:cNvSpPr/>
          <p:nvPr/>
        </p:nvSpPr>
        <p:spPr>
          <a:xfrm>
            <a:off x="328592" y="231627"/>
            <a:ext cx="7368364" cy="954107"/>
          </a:xfrm>
          <a:prstGeom prst="rect">
            <a:avLst/>
          </a:prstGeom>
        </p:spPr>
        <p:txBody>
          <a:bodyPr wrap="none">
            <a:spAutoFit/>
          </a:bodyPr>
          <a:lstStyle/>
          <a:p>
            <a:pPr lvl="0">
              <a:defRPr/>
            </a:pPr>
            <a:r>
              <a:rPr lang="en-US" sz="3200" b="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RAM-hungry backpropagation policy</a:t>
            </a:r>
            <a:endParaRPr lang="en-US" sz="3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a:p>
            <a:pPr lvl="0">
              <a:defRPr/>
            </a:pPr>
            <a:r>
              <a:rPr lang="en-US" sz="24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Keep all layers in RAM</a:t>
            </a:r>
          </a:p>
        </p:txBody>
      </p:sp>
    </p:spTree>
    <p:extLst>
      <p:ext uri="{BB962C8B-B14F-4D97-AF65-F5344CB8AC3E}">
        <p14:creationId xmlns:p14="http://schemas.microsoft.com/office/powerpoint/2010/main" val="4129248243"/>
      </p:ext>
    </p:extLst>
  </p:cSld>
  <p:clrMapOvr>
    <a:masterClrMapping/>
  </p:clrMapOvr>
  <mc:AlternateContent xmlns:mc="http://schemas.openxmlformats.org/markup-compatibility/2006" xmlns:p159="http://schemas.microsoft.com/office/powerpoint/2015/09/main">
    <mc:Choice Requires="p159">
      <p:transition advClick="0" advTm="0">
        <p159:morph option="byObject"/>
      </p:transition>
    </mc:Choice>
    <mc:Fallback xmlns="">
      <p:transition advClick="0"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Arrow Connector 50">
            <a:extLst>
              <a:ext uri="{FF2B5EF4-FFF2-40B4-BE49-F238E27FC236}">
                <a16:creationId xmlns:a16="http://schemas.microsoft.com/office/drawing/2014/main" id="{AB8023E9-E8FA-8F48-9FA8-BE0210E532CA}"/>
              </a:ext>
            </a:extLst>
          </p:cNvPr>
          <p:cNvCxnSpPr>
            <a:cxnSpLocks/>
            <a:stCxn id="14" idx="6"/>
            <a:endCxn id="49" idx="1"/>
          </p:cNvCxnSpPr>
          <p:nvPr/>
        </p:nvCxnSpPr>
        <p:spPr>
          <a:xfrm>
            <a:off x="4908540" y="2812819"/>
            <a:ext cx="412415" cy="491486"/>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19D91FC4-5DFC-6F44-B9C4-3136E155EA30}"/>
              </a:ext>
            </a:extLst>
          </p:cNvPr>
          <p:cNvCxnSpPr>
            <a:cxnSpLocks/>
            <a:stCxn id="49" idx="1"/>
            <a:endCxn id="43" idx="5"/>
          </p:cNvCxnSpPr>
          <p:nvPr/>
        </p:nvCxnSpPr>
        <p:spPr>
          <a:xfrm flipH="1">
            <a:off x="4923076" y="3304305"/>
            <a:ext cx="397879" cy="266171"/>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B0F7F77E-3581-8546-8CB3-454DF3FE4930}"/>
              </a:ext>
            </a:extLst>
          </p:cNvPr>
          <p:cNvSpPr/>
          <p:nvPr/>
        </p:nvSpPr>
        <p:spPr>
          <a:xfrm>
            <a:off x="526165" y="2548248"/>
            <a:ext cx="529141" cy="529141"/>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A</a:t>
            </a:r>
          </a:p>
        </p:txBody>
      </p:sp>
      <p:sp>
        <p:nvSpPr>
          <p:cNvPr id="11" name="!!B">
            <a:extLst>
              <a:ext uri="{FF2B5EF4-FFF2-40B4-BE49-F238E27FC236}">
                <a16:creationId xmlns:a16="http://schemas.microsoft.com/office/drawing/2014/main" id="{73230EEF-F348-0F44-B8F8-A2C48C1ACFDE}"/>
              </a:ext>
            </a:extLst>
          </p:cNvPr>
          <p:cNvSpPr/>
          <p:nvPr/>
        </p:nvSpPr>
        <p:spPr>
          <a:xfrm>
            <a:off x="1489473" y="2548248"/>
            <a:ext cx="529141" cy="529141"/>
          </a:xfrm>
          <a:prstGeom prst="ellipse">
            <a:avLst/>
          </a:prstGeom>
          <a:solidFill>
            <a:schemeClr val="bg1">
              <a:lumMod val="75000"/>
            </a:schemeClr>
          </a:solidFill>
          <a:ln>
            <a:solidFill>
              <a:schemeClr val="bg1">
                <a:lumMod val="65000"/>
              </a:schemeClr>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B</a:t>
            </a:r>
          </a:p>
        </p:txBody>
      </p:sp>
      <p:sp>
        <p:nvSpPr>
          <p:cNvPr id="12" name="!!C">
            <a:extLst>
              <a:ext uri="{FF2B5EF4-FFF2-40B4-BE49-F238E27FC236}">
                <a16:creationId xmlns:a16="http://schemas.microsoft.com/office/drawing/2014/main" id="{DCF9120C-2BCC-594C-89DC-D921E7DCAA8D}"/>
              </a:ext>
            </a:extLst>
          </p:cNvPr>
          <p:cNvSpPr/>
          <p:nvPr/>
        </p:nvSpPr>
        <p:spPr>
          <a:xfrm>
            <a:off x="2452782" y="2548248"/>
            <a:ext cx="529141" cy="529141"/>
          </a:xfrm>
          <a:prstGeom prst="ellipse">
            <a:avLst/>
          </a:prstGeom>
          <a:solidFill>
            <a:schemeClr val="bg1">
              <a:lumMod val="75000"/>
            </a:schemeClr>
          </a:solidFill>
          <a:ln>
            <a:solidFill>
              <a:schemeClr val="bg1">
                <a:lumMod val="65000"/>
              </a:schemeClr>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C</a:t>
            </a:r>
          </a:p>
        </p:txBody>
      </p:sp>
      <p:sp>
        <p:nvSpPr>
          <p:cNvPr id="13" name="!!D">
            <a:extLst>
              <a:ext uri="{FF2B5EF4-FFF2-40B4-BE49-F238E27FC236}">
                <a16:creationId xmlns:a16="http://schemas.microsoft.com/office/drawing/2014/main" id="{0D3BBE44-E856-3740-AE0F-AEC67251EB26}"/>
              </a:ext>
            </a:extLst>
          </p:cNvPr>
          <p:cNvSpPr/>
          <p:nvPr/>
        </p:nvSpPr>
        <p:spPr>
          <a:xfrm>
            <a:off x="3416091" y="2548248"/>
            <a:ext cx="529141" cy="529141"/>
          </a:xfrm>
          <a:prstGeom prst="ellipse">
            <a:avLst/>
          </a:prstGeom>
          <a:solidFill>
            <a:schemeClr val="bg1">
              <a:lumMod val="75000"/>
            </a:schemeClr>
          </a:solidFill>
          <a:ln>
            <a:solidFill>
              <a:schemeClr val="bg1">
                <a:lumMod val="65000"/>
              </a:schemeClr>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D</a:t>
            </a:r>
          </a:p>
        </p:txBody>
      </p:sp>
      <p:sp>
        <p:nvSpPr>
          <p:cNvPr id="14" name="!!E">
            <a:extLst>
              <a:ext uri="{FF2B5EF4-FFF2-40B4-BE49-F238E27FC236}">
                <a16:creationId xmlns:a16="http://schemas.microsoft.com/office/drawing/2014/main" id="{BC5C60C2-A4F4-0340-9A2E-30F746BDB5D9}"/>
              </a:ext>
            </a:extLst>
          </p:cNvPr>
          <p:cNvSpPr/>
          <p:nvPr/>
        </p:nvSpPr>
        <p:spPr>
          <a:xfrm>
            <a:off x="4379399" y="2548248"/>
            <a:ext cx="529141" cy="529141"/>
          </a:xfrm>
          <a:prstGeom prst="ellipse">
            <a:avLst/>
          </a:prstGeom>
          <a:solidFill>
            <a:schemeClr val="bg1">
              <a:lumMod val="75000"/>
            </a:schemeClr>
          </a:solidFill>
          <a:ln>
            <a:solidFill>
              <a:schemeClr val="bg1">
                <a:lumMod val="65000"/>
              </a:schemeClr>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E</a:t>
            </a:r>
          </a:p>
        </p:txBody>
      </p:sp>
      <p:cxnSp>
        <p:nvCxnSpPr>
          <p:cNvPr id="16" name="Straight Arrow Connector 15">
            <a:extLst>
              <a:ext uri="{FF2B5EF4-FFF2-40B4-BE49-F238E27FC236}">
                <a16:creationId xmlns:a16="http://schemas.microsoft.com/office/drawing/2014/main" id="{32BEDCC7-C20D-EE41-8BBE-5B41A98886CC}"/>
              </a:ext>
            </a:extLst>
          </p:cNvPr>
          <p:cNvCxnSpPr>
            <a:stCxn id="10" idx="6"/>
            <a:endCxn id="11" idx="2"/>
          </p:cNvCxnSpPr>
          <p:nvPr/>
        </p:nvCxnSpPr>
        <p:spPr>
          <a:xfrm>
            <a:off x="1055306" y="2812819"/>
            <a:ext cx="434167" cy="0"/>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58297D13-95C6-C540-9AD8-404FF88922A2}"/>
              </a:ext>
            </a:extLst>
          </p:cNvPr>
          <p:cNvCxnSpPr>
            <a:cxnSpLocks/>
            <a:stCxn id="11" idx="6"/>
            <a:endCxn id="12" idx="2"/>
          </p:cNvCxnSpPr>
          <p:nvPr/>
        </p:nvCxnSpPr>
        <p:spPr>
          <a:xfrm>
            <a:off x="2018615" y="2812819"/>
            <a:ext cx="434167" cy="0"/>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1C2C78AC-B6C2-3A48-9AD8-58594AEA347B}"/>
              </a:ext>
            </a:extLst>
          </p:cNvPr>
          <p:cNvCxnSpPr>
            <a:cxnSpLocks/>
            <a:stCxn id="12" idx="6"/>
            <a:endCxn id="13" idx="2"/>
          </p:cNvCxnSpPr>
          <p:nvPr/>
        </p:nvCxnSpPr>
        <p:spPr>
          <a:xfrm>
            <a:off x="2981924" y="2812819"/>
            <a:ext cx="434167" cy="0"/>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929BC05C-A43F-9C44-8015-63133A8BF44A}"/>
              </a:ext>
            </a:extLst>
          </p:cNvPr>
          <p:cNvCxnSpPr>
            <a:cxnSpLocks/>
            <a:stCxn id="13" idx="6"/>
            <a:endCxn id="14" idx="2"/>
          </p:cNvCxnSpPr>
          <p:nvPr/>
        </p:nvCxnSpPr>
        <p:spPr>
          <a:xfrm>
            <a:off x="3945232" y="2812819"/>
            <a:ext cx="434167" cy="0"/>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DB26C8CA-8919-7C48-958E-90333ECD478D}"/>
              </a:ext>
            </a:extLst>
          </p:cNvPr>
          <p:cNvCxnSpPr>
            <a:cxnSpLocks/>
            <a:endCxn id="10" idx="2"/>
          </p:cNvCxnSpPr>
          <p:nvPr/>
        </p:nvCxnSpPr>
        <p:spPr>
          <a:xfrm>
            <a:off x="186972" y="2812819"/>
            <a:ext cx="339193" cy="0"/>
          </a:xfrm>
          <a:prstGeom prst="straightConnector1">
            <a:avLst/>
          </a:prstGeom>
          <a:ln w="57150">
            <a:tailEnd type="triangle"/>
          </a:ln>
        </p:spPr>
        <p:style>
          <a:lnRef idx="1">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471E1118-4E4A-1D47-8683-96893F091A9B}"/>
              </a:ext>
            </a:extLst>
          </p:cNvPr>
          <p:cNvCxnSpPr>
            <a:cxnSpLocks/>
            <a:stCxn id="14" idx="6"/>
            <a:endCxn id="34" idx="1"/>
          </p:cNvCxnSpPr>
          <p:nvPr/>
        </p:nvCxnSpPr>
        <p:spPr>
          <a:xfrm>
            <a:off x="4908540" y="2812819"/>
            <a:ext cx="290091" cy="22367"/>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9EBB9D9C-83A2-8B45-860E-0DA22287DDCA}"/>
              </a:ext>
            </a:extLst>
          </p:cNvPr>
          <p:cNvSpPr txBox="1"/>
          <p:nvPr/>
        </p:nvSpPr>
        <p:spPr>
          <a:xfrm>
            <a:off x="5198631" y="2681297"/>
            <a:ext cx="622286" cy="307777"/>
          </a:xfrm>
          <a:prstGeom prst="rect">
            <a:avLst/>
          </a:prstGeom>
        </p:spPr>
        <p:txBody>
          <a:bodyPr wrap="none" rtlCol="0">
            <a:spAutoFit/>
          </a:bodyPr>
          <a:lstStyle/>
          <a:p>
            <a:r>
              <a:rPr lang="en-US" sz="1400"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Label</a:t>
            </a:r>
          </a:p>
        </p:txBody>
      </p:sp>
      <p:sp>
        <p:nvSpPr>
          <p:cNvPr id="43" name="Regular Pentagon 42">
            <a:extLst>
              <a:ext uri="{FF2B5EF4-FFF2-40B4-BE49-F238E27FC236}">
                <a16:creationId xmlns:a16="http://schemas.microsoft.com/office/drawing/2014/main" id="{D2AD0941-D111-804E-B80B-20E8A7AE008D}"/>
              </a:ext>
            </a:extLst>
          </p:cNvPr>
          <p:cNvSpPr/>
          <p:nvPr/>
        </p:nvSpPr>
        <p:spPr>
          <a:xfrm>
            <a:off x="4364862" y="3367410"/>
            <a:ext cx="558215" cy="531634"/>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∇E</a:t>
            </a:r>
          </a:p>
        </p:txBody>
      </p:sp>
      <p:sp>
        <p:nvSpPr>
          <p:cNvPr id="44" name="Regular Pentagon 43">
            <a:extLst>
              <a:ext uri="{FF2B5EF4-FFF2-40B4-BE49-F238E27FC236}">
                <a16:creationId xmlns:a16="http://schemas.microsoft.com/office/drawing/2014/main" id="{D294145F-19B7-F443-8F1D-33F1B29AF8BF}"/>
              </a:ext>
            </a:extLst>
          </p:cNvPr>
          <p:cNvSpPr/>
          <p:nvPr/>
        </p:nvSpPr>
        <p:spPr>
          <a:xfrm>
            <a:off x="3401554" y="3367410"/>
            <a:ext cx="558215" cy="531634"/>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∇D</a:t>
            </a:r>
          </a:p>
        </p:txBody>
      </p:sp>
      <p:sp>
        <p:nvSpPr>
          <p:cNvPr id="45" name="Regular Pentagon 44">
            <a:extLst>
              <a:ext uri="{FF2B5EF4-FFF2-40B4-BE49-F238E27FC236}">
                <a16:creationId xmlns:a16="http://schemas.microsoft.com/office/drawing/2014/main" id="{0DDB1639-A872-644F-B108-D4E3E3578022}"/>
              </a:ext>
            </a:extLst>
          </p:cNvPr>
          <p:cNvSpPr/>
          <p:nvPr/>
        </p:nvSpPr>
        <p:spPr>
          <a:xfrm>
            <a:off x="2438245" y="3367410"/>
            <a:ext cx="558215" cy="531634"/>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∇C</a:t>
            </a:r>
          </a:p>
        </p:txBody>
      </p:sp>
      <p:sp>
        <p:nvSpPr>
          <p:cNvPr id="46" name="Regular Pentagon 45">
            <a:extLst>
              <a:ext uri="{FF2B5EF4-FFF2-40B4-BE49-F238E27FC236}">
                <a16:creationId xmlns:a16="http://schemas.microsoft.com/office/drawing/2014/main" id="{05483914-19B9-FB4E-A613-A6CC273A3047}"/>
              </a:ext>
            </a:extLst>
          </p:cNvPr>
          <p:cNvSpPr/>
          <p:nvPr/>
        </p:nvSpPr>
        <p:spPr>
          <a:xfrm>
            <a:off x="1474936" y="3367410"/>
            <a:ext cx="558215" cy="531634"/>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∇B</a:t>
            </a:r>
          </a:p>
        </p:txBody>
      </p:sp>
      <p:sp>
        <p:nvSpPr>
          <p:cNvPr id="47" name="Regular Pentagon 46">
            <a:extLst>
              <a:ext uri="{FF2B5EF4-FFF2-40B4-BE49-F238E27FC236}">
                <a16:creationId xmlns:a16="http://schemas.microsoft.com/office/drawing/2014/main" id="{81C96D68-8ADE-324D-B558-FB465F4234CE}"/>
              </a:ext>
            </a:extLst>
          </p:cNvPr>
          <p:cNvSpPr/>
          <p:nvPr/>
        </p:nvSpPr>
        <p:spPr>
          <a:xfrm>
            <a:off x="511628" y="3367410"/>
            <a:ext cx="558215" cy="531634"/>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∇A</a:t>
            </a:r>
          </a:p>
        </p:txBody>
      </p:sp>
      <p:sp>
        <p:nvSpPr>
          <p:cNvPr id="49" name="Rectangle 48">
            <a:extLst>
              <a:ext uri="{FF2B5EF4-FFF2-40B4-BE49-F238E27FC236}">
                <a16:creationId xmlns:a16="http://schemas.microsoft.com/office/drawing/2014/main" id="{E0BB22F6-96EC-1349-AD95-BAB2BEB08AFB}"/>
              </a:ext>
            </a:extLst>
          </p:cNvPr>
          <p:cNvSpPr/>
          <p:nvPr/>
        </p:nvSpPr>
        <p:spPr>
          <a:xfrm>
            <a:off x="5320955" y="3190594"/>
            <a:ext cx="565424" cy="227421"/>
          </a:xfrm>
          <a:prstGeom prst="rect">
            <a:avLst/>
          </a:prstGeom>
          <a:solidFill>
            <a:schemeClr val="bg1">
              <a:lumMod val="7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latin typeface="Helvetica Neue" panose="02000503000000020004" pitchFamily="2" charset="0"/>
                <a:ea typeface="Helvetica Neue" panose="02000503000000020004" pitchFamily="2" charset="0"/>
                <a:cs typeface="Helvetica Neue" panose="02000503000000020004" pitchFamily="2" charset="0"/>
              </a:rPr>
              <a:t>Loss</a:t>
            </a:r>
          </a:p>
        </p:txBody>
      </p:sp>
      <p:cxnSp>
        <p:nvCxnSpPr>
          <p:cNvPr id="58" name="Straight Arrow Connector 57">
            <a:extLst>
              <a:ext uri="{FF2B5EF4-FFF2-40B4-BE49-F238E27FC236}">
                <a16:creationId xmlns:a16="http://schemas.microsoft.com/office/drawing/2014/main" id="{033C5854-5EE9-9F4D-B335-4545162AC38C}"/>
              </a:ext>
            </a:extLst>
          </p:cNvPr>
          <p:cNvCxnSpPr>
            <a:cxnSpLocks/>
            <a:stCxn id="43" idx="1"/>
            <a:endCxn id="44" idx="5"/>
          </p:cNvCxnSpPr>
          <p:nvPr/>
        </p:nvCxnSpPr>
        <p:spPr>
          <a:xfrm flipH="1">
            <a:off x="3959767" y="3570475"/>
            <a:ext cx="405095" cy="0"/>
          </a:xfrm>
          <a:prstGeom prst="straightConnector1">
            <a:avLst/>
          </a:prstGeom>
          <a:ln w="57150">
            <a:solidFill>
              <a:schemeClr val="accent6"/>
            </a:solidFill>
            <a:tailEnd type="triangle"/>
          </a:ln>
        </p:spPr>
        <p:style>
          <a:lnRef idx="1">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F41314AF-2B72-2144-A582-A2AEFCECF18D}"/>
              </a:ext>
            </a:extLst>
          </p:cNvPr>
          <p:cNvCxnSpPr>
            <a:cxnSpLocks/>
            <a:stCxn id="44" idx="1"/>
            <a:endCxn id="45" idx="5"/>
          </p:cNvCxnSpPr>
          <p:nvPr/>
        </p:nvCxnSpPr>
        <p:spPr>
          <a:xfrm flipH="1">
            <a:off x="2996459" y="3570475"/>
            <a:ext cx="405095" cy="0"/>
          </a:xfrm>
          <a:prstGeom prst="straightConnector1">
            <a:avLst/>
          </a:prstGeom>
          <a:ln w="57150">
            <a:solidFill>
              <a:schemeClr val="accent6"/>
            </a:solidFill>
            <a:tailEnd type="triangle"/>
          </a:ln>
        </p:spPr>
        <p:style>
          <a:lnRef idx="1">
            <a:schemeClr val="accent1"/>
          </a:lnRef>
          <a:fillRef idx="0">
            <a:schemeClr val="accent1"/>
          </a:fillRef>
          <a:effectRef idx="1">
            <a:schemeClr val="accent1"/>
          </a:effectRef>
          <a:fontRef idx="minor">
            <a:schemeClr val="tx1"/>
          </a:fontRef>
        </p:style>
      </p:cxnSp>
      <p:cxnSp>
        <p:nvCxnSpPr>
          <p:cNvPr id="64" name="Straight Arrow Connector 63">
            <a:extLst>
              <a:ext uri="{FF2B5EF4-FFF2-40B4-BE49-F238E27FC236}">
                <a16:creationId xmlns:a16="http://schemas.microsoft.com/office/drawing/2014/main" id="{8FCD0C95-95BD-0B4D-88A4-68E746060BB3}"/>
              </a:ext>
            </a:extLst>
          </p:cNvPr>
          <p:cNvCxnSpPr>
            <a:cxnSpLocks/>
            <a:stCxn id="45" idx="1"/>
            <a:endCxn id="46" idx="5"/>
          </p:cNvCxnSpPr>
          <p:nvPr/>
        </p:nvCxnSpPr>
        <p:spPr>
          <a:xfrm flipH="1">
            <a:off x="2033151" y="3570475"/>
            <a:ext cx="405095" cy="0"/>
          </a:xfrm>
          <a:prstGeom prst="straightConnector1">
            <a:avLst/>
          </a:prstGeom>
          <a:ln w="57150">
            <a:solidFill>
              <a:schemeClr val="accent6"/>
            </a:solidFill>
            <a:tailEnd type="triangle"/>
          </a:ln>
        </p:spPr>
        <p:style>
          <a:lnRef idx="1">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26339309-3E90-094D-B410-6756321FCC8B}"/>
              </a:ext>
            </a:extLst>
          </p:cNvPr>
          <p:cNvCxnSpPr>
            <a:cxnSpLocks/>
            <a:stCxn id="46" idx="1"/>
            <a:endCxn id="47" idx="5"/>
          </p:cNvCxnSpPr>
          <p:nvPr/>
        </p:nvCxnSpPr>
        <p:spPr>
          <a:xfrm flipH="1">
            <a:off x="1069842" y="3570475"/>
            <a:ext cx="405095" cy="0"/>
          </a:xfrm>
          <a:prstGeom prst="straightConnector1">
            <a:avLst/>
          </a:prstGeom>
          <a:ln w="57150">
            <a:solidFill>
              <a:schemeClr val="accent6"/>
            </a:solidFill>
            <a:tailEnd type="triangle"/>
          </a:ln>
        </p:spPr>
        <p:style>
          <a:lnRef idx="1">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id="{FAE7F248-988E-4044-8C6C-28149E7ADD70}"/>
              </a:ext>
            </a:extLst>
          </p:cNvPr>
          <p:cNvCxnSpPr>
            <a:cxnSpLocks/>
            <a:stCxn id="14" idx="4"/>
            <a:endCxn id="43" idx="0"/>
          </p:cNvCxnSpPr>
          <p:nvPr/>
        </p:nvCxnSpPr>
        <p:spPr>
          <a:xfrm>
            <a:off x="4643970" y="3077389"/>
            <a:ext cx="0" cy="290020"/>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id="{339A133B-24A5-7A44-93EC-19336AA5FBD5}"/>
              </a:ext>
            </a:extLst>
          </p:cNvPr>
          <p:cNvCxnSpPr>
            <a:cxnSpLocks/>
            <a:stCxn id="13" idx="4"/>
            <a:endCxn id="44" idx="0"/>
          </p:cNvCxnSpPr>
          <p:nvPr/>
        </p:nvCxnSpPr>
        <p:spPr>
          <a:xfrm>
            <a:off x="3680661" y="3077389"/>
            <a:ext cx="0" cy="290020"/>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9B8F4B34-2D32-2648-BC85-25A03EA7A8F5}"/>
              </a:ext>
            </a:extLst>
          </p:cNvPr>
          <p:cNvCxnSpPr>
            <a:cxnSpLocks/>
            <a:stCxn id="12" idx="4"/>
            <a:endCxn id="45" idx="0"/>
          </p:cNvCxnSpPr>
          <p:nvPr/>
        </p:nvCxnSpPr>
        <p:spPr>
          <a:xfrm>
            <a:off x="2717353" y="3077389"/>
            <a:ext cx="0" cy="290020"/>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cxnSp>
        <p:nvCxnSpPr>
          <p:cNvPr id="80" name="Straight Arrow Connector 79">
            <a:extLst>
              <a:ext uri="{FF2B5EF4-FFF2-40B4-BE49-F238E27FC236}">
                <a16:creationId xmlns:a16="http://schemas.microsoft.com/office/drawing/2014/main" id="{31D9B38B-35AD-3649-931E-7DDB56C0B82E}"/>
              </a:ext>
            </a:extLst>
          </p:cNvPr>
          <p:cNvCxnSpPr>
            <a:cxnSpLocks/>
            <a:stCxn id="11" idx="4"/>
            <a:endCxn id="46" idx="0"/>
          </p:cNvCxnSpPr>
          <p:nvPr/>
        </p:nvCxnSpPr>
        <p:spPr>
          <a:xfrm>
            <a:off x="1754044" y="3077389"/>
            <a:ext cx="0" cy="290020"/>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cxnSp>
        <p:nvCxnSpPr>
          <p:cNvPr id="83" name="Straight Arrow Connector 82">
            <a:extLst>
              <a:ext uri="{FF2B5EF4-FFF2-40B4-BE49-F238E27FC236}">
                <a16:creationId xmlns:a16="http://schemas.microsoft.com/office/drawing/2014/main" id="{125AA7F5-A40B-104E-B6D4-BB278A9433BE}"/>
              </a:ext>
            </a:extLst>
          </p:cNvPr>
          <p:cNvCxnSpPr>
            <a:cxnSpLocks/>
            <a:stCxn id="10" idx="4"/>
            <a:endCxn id="47" idx="0"/>
          </p:cNvCxnSpPr>
          <p:nvPr/>
        </p:nvCxnSpPr>
        <p:spPr>
          <a:xfrm>
            <a:off x="790736" y="3077389"/>
            <a:ext cx="0" cy="290020"/>
          </a:xfrm>
          <a:prstGeom prst="straightConnector1">
            <a:avLst/>
          </a:prstGeom>
          <a:ln w="57150">
            <a:solidFill>
              <a:srgbClr val="7030A0"/>
            </a:solidFill>
            <a:tailEnd type="triangle"/>
          </a:ln>
        </p:spPr>
        <p:style>
          <a:lnRef idx="1">
            <a:schemeClr val="accent1"/>
          </a:lnRef>
          <a:fillRef idx="0">
            <a:schemeClr val="accent1"/>
          </a:fillRef>
          <a:effectRef idx="1">
            <a:schemeClr val="accent1"/>
          </a:effectRef>
          <a:fontRef idx="minor">
            <a:schemeClr val="tx1"/>
          </a:fontRef>
        </p:style>
      </p:cxnSp>
      <p:sp>
        <p:nvSpPr>
          <p:cNvPr id="86" name="TextBox 85">
            <a:extLst>
              <a:ext uri="{FF2B5EF4-FFF2-40B4-BE49-F238E27FC236}">
                <a16:creationId xmlns:a16="http://schemas.microsoft.com/office/drawing/2014/main" id="{E5607B8E-788D-2040-8CC7-00DE80E5A839}"/>
              </a:ext>
            </a:extLst>
          </p:cNvPr>
          <p:cNvSpPr txBox="1"/>
          <p:nvPr/>
        </p:nvSpPr>
        <p:spPr>
          <a:xfrm>
            <a:off x="2076364" y="2055164"/>
            <a:ext cx="1866408" cy="400110"/>
          </a:xfrm>
          <a:prstGeom prst="rect">
            <a:avLst/>
          </a:prstGeom>
        </p:spPr>
        <p:txBody>
          <a:bodyPr wrap="none" rtlCol="0">
            <a:spAutoFit/>
          </a:bodyPr>
          <a:lstStyle/>
          <a:p>
            <a:r>
              <a:rPr lang="en-US" sz="2000" b="1" dirty="0">
                <a:solidFill>
                  <a:schemeClr val="accent5"/>
                </a:solidFill>
                <a:latin typeface="Helvetica Neue" panose="02000503000000020004" pitchFamily="2" charset="0"/>
                <a:ea typeface="Helvetica Neue" panose="02000503000000020004" pitchFamily="2" charset="0"/>
                <a:cs typeface="Helvetica Neue" panose="02000503000000020004" pitchFamily="2" charset="0"/>
              </a:rPr>
              <a:t>Forward Pass</a:t>
            </a:r>
          </a:p>
        </p:txBody>
      </p:sp>
      <p:sp>
        <p:nvSpPr>
          <p:cNvPr id="87" name="TextBox 86">
            <a:extLst>
              <a:ext uri="{FF2B5EF4-FFF2-40B4-BE49-F238E27FC236}">
                <a16:creationId xmlns:a16="http://schemas.microsoft.com/office/drawing/2014/main" id="{BB6719D5-C65D-9240-B1F8-B80D5DBA4A0C}"/>
              </a:ext>
            </a:extLst>
          </p:cNvPr>
          <p:cNvSpPr txBox="1"/>
          <p:nvPr/>
        </p:nvSpPr>
        <p:spPr>
          <a:xfrm>
            <a:off x="1946212" y="4002742"/>
            <a:ext cx="2081211" cy="400110"/>
          </a:xfrm>
          <a:prstGeom prst="rect">
            <a:avLst/>
          </a:prstGeom>
        </p:spPr>
        <p:txBody>
          <a:bodyPr wrap="none" rtlCol="0">
            <a:spAutoFit/>
          </a:bodyPr>
          <a:lstStyle/>
          <a:p>
            <a:r>
              <a:rPr lang="en-US" sz="2000" b="1"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Backward Pass</a:t>
            </a:r>
          </a:p>
        </p:txBody>
      </p:sp>
      <p:sp>
        <p:nvSpPr>
          <p:cNvPr id="48" name="Oval 47">
            <a:extLst>
              <a:ext uri="{FF2B5EF4-FFF2-40B4-BE49-F238E27FC236}">
                <a16:creationId xmlns:a16="http://schemas.microsoft.com/office/drawing/2014/main" id="{15C43ADF-79FB-274F-860C-349F481E57BC}"/>
              </a:ext>
            </a:extLst>
          </p:cNvPr>
          <p:cNvSpPr/>
          <p:nvPr/>
        </p:nvSpPr>
        <p:spPr>
          <a:xfrm>
            <a:off x="6492931" y="4454874"/>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400" b="1" dirty="0">
                <a:latin typeface="Helvetica Neue" panose="02000503000000020004" pitchFamily="2" charset="0"/>
                <a:ea typeface="Helvetica Neue" panose="02000503000000020004" pitchFamily="2" charset="0"/>
                <a:cs typeface="Helvetica Neue" panose="02000503000000020004" pitchFamily="2" charset="0"/>
              </a:rPr>
              <a:t>A</a:t>
            </a:r>
          </a:p>
        </p:txBody>
      </p:sp>
      <p:sp>
        <p:nvSpPr>
          <p:cNvPr id="53" name="Oval 52">
            <a:extLst>
              <a:ext uri="{FF2B5EF4-FFF2-40B4-BE49-F238E27FC236}">
                <a16:creationId xmlns:a16="http://schemas.microsoft.com/office/drawing/2014/main" id="{9E9C8497-05CE-AC49-9728-A0888E513D96}"/>
              </a:ext>
            </a:extLst>
          </p:cNvPr>
          <p:cNvSpPr/>
          <p:nvPr/>
        </p:nvSpPr>
        <p:spPr>
          <a:xfrm>
            <a:off x="6901595" y="3958536"/>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400" b="1" dirty="0">
                <a:latin typeface="Helvetica Neue" panose="02000503000000020004" pitchFamily="2" charset="0"/>
                <a:ea typeface="Helvetica Neue" panose="02000503000000020004" pitchFamily="2" charset="0"/>
                <a:cs typeface="Helvetica Neue" panose="02000503000000020004" pitchFamily="2" charset="0"/>
              </a:rPr>
              <a:t>B</a:t>
            </a:r>
          </a:p>
        </p:txBody>
      </p:sp>
      <p:sp>
        <p:nvSpPr>
          <p:cNvPr id="55" name="Oval 54">
            <a:extLst>
              <a:ext uri="{FF2B5EF4-FFF2-40B4-BE49-F238E27FC236}">
                <a16:creationId xmlns:a16="http://schemas.microsoft.com/office/drawing/2014/main" id="{3F2FE32C-64D1-BB42-BCEA-45D2CF39D529}"/>
              </a:ext>
            </a:extLst>
          </p:cNvPr>
          <p:cNvSpPr/>
          <p:nvPr/>
        </p:nvSpPr>
        <p:spPr>
          <a:xfrm>
            <a:off x="7310259" y="3462199"/>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400" b="1" dirty="0">
                <a:latin typeface="Helvetica Neue" panose="02000503000000020004" pitchFamily="2" charset="0"/>
                <a:ea typeface="Helvetica Neue" panose="02000503000000020004" pitchFamily="2" charset="0"/>
                <a:cs typeface="Helvetica Neue" panose="02000503000000020004" pitchFamily="2" charset="0"/>
              </a:rPr>
              <a:t>C</a:t>
            </a:r>
          </a:p>
        </p:txBody>
      </p:sp>
      <p:sp>
        <p:nvSpPr>
          <p:cNvPr id="56" name="Oval 55">
            <a:extLst>
              <a:ext uri="{FF2B5EF4-FFF2-40B4-BE49-F238E27FC236}">
                <a16:creationId xmlns:a16="http://schemas.microsoft.com/office/drawing/2014/main" id="{9CD62614-EF3C-214A-A1A3-0B92D235C062}"/>
              </a:ext>
            </a:extLst>
          </p:cNvPr>
          <p:cNvSpPr/>
          <p:nvPr/>
        </p:nvSpPr>
        <p:spPr>
          <a:xfrm>
            <a:off x="7718923" y="2965862"/>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400" b="1" dirty="0">
                <a:latin typeface="Helvetica Neue" panose="02000503000000020004" pitchFamily="2" charset="0"/>
                <a:ea typeface="Helvetica Neue" panose="02000503000000020004" pitchFamily="2" charset="0"/>
                <a:cs typeface="Helvetica Neue" panose="02000503000000020004" pitchFamily="2" charset="0"/>
              </a:rPr>
              <a:t>D</a:t>
            </a:r>
          </a:p>
        </p:txBody>
      </p:sp>
      <p:sp>
        <p:nvSpPr>
          <p:cNvPr id="57" name="Oval 56">
            <a:extLst>
              <a:ext uri="{FF2B5EF4-FFF2-40B4-BE49-F238E27FC236}">
                <a16:creationId xmlns:a16="http://schemas.microsoft.com/office/drawing/2014/main" id="{2CFFDF61-8690-CC4D-B2FF-7B0BCEC222FE}"/>
              </a:ext>
            </a:extLst>
          </p:cNvPr>
          <p:cNvSpPr/>
          <p:nvPr/>
        </p:nvSpPr>
        <p:spPr>
          <a:xfrm>
            <a:off x="8127587" y="2469525"/>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400" b="1" dirty="0">
                <a:latin typeface="Helvetica Neue" panose="02000503000000020004" pitchFamily="2" charset="0"/>
                <a:ea typeface="Helvetica Neue" panose="02000503000000020004" pitchFamily="2" charset="0"/>
                <a:cs typeface="Helvetica Neue" panose="02000503000000020004" pitchFamily="2" charset="0"/>
              </a:rPr>
              <a:t>E</a:t>
            </a:r>
          </a:p>
        </p:txBody>
      </p:sp>
      <p:sp>
        <p:nvSpPr>
          <p:cNvPr id="68" name="Regular Pentagon 67">
            <a:extLst>
              <a:ext uri="{FF2B5EF4-FFF2-40B4-BE49-F238E27FC236}">
                <a16:creationId xmlns:a16="http://schemas.microsoft.com/office/drawing/2014/main" id="{EC749116-84EA-BC41-8E09-2DF39688525C}"/>
              </a:ext>
            </a:extLst>
          </p:cNvPr>
          <p:cNvSpPr/>
          <p:nvPr/>
        </p:nvSpPr>
        <p:spPr>
          <a:xfrm>
            <a:off x="8536249" y="1953002"/>
            <a:ext cx="339612" cy="294037"/>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200" b="1" dirty="0">
                <a:latin typeface="Helvetica Neue" panose="02000503000000020004" pitchFamily="2" charset="0"/>
                <a:ea typeface="Helvetica Neue" panose="02000503000000020004" pitchFamily="2" charset="0"/>
                <a:cs typeface="Helvetica Neue" panose="02000503000000020004" pitchFamily="2" charset="0"/>
              </a:rPr>
              <a:t>∇E</a:t>
            </a:r>
          </a:p>
        </p:txBody>
      </p:sp>
      <p:cxnSp>
        <p:nvCxnSpPr>
          <p:cNvPr id="42" name="Straight Arrow Connector 41">
            <a:extLst>
              <a:ext uri="{FF2B5EF4-FFF2-40B4-BE49-F238E27FC236}">
                <a16:creationId xmlns:a16="http://schemas.microsoft.com/office/drawing/2014/main" id="{5BCE979F-77E4-D549-A1B7-7139AFAF9723}"/>
              </a:ext>
            </a:extLst>
          </p:cNvPr>
          <p:cNvCxnSpPr>
            <a:stCxn id="48" idx="7"/>
            <a:endCxn id="53" idx="3"/>
          </p:cNvCxnSpPr>
          <p:nvPr/>
        </p:nvCxnSpPr>
        <p:spPr>
          <a:xfrm flipV="1">
            <a:off x="6726678" y="4192283"/>
            <a:ext cx="215022" cy="302696"/>
          </a:xfrm>
          <a:prstGeom prst="straightConnector1">
            <a:avLst/>
          </a:prstGeom>
          <a:ln w="19050">
            <a:tailEnd type="triangle"/>
          </a:ln>
        </p:spPr>
        <p:style>
          <a:lnRef idx="1">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1D5E96B5-09F1-4B4E-B593-2E47CA01B29F}"/>
              </a:ext>
            </a:extLst>
          </p:cNvPr>
          <p:cNvCxnSpPr>
            <a:cxnSpLocks/>
            <a:stCxn id="53" idx="7"/>
            <a:endCxn id="55" idx="3"/>
          </p:cNvCxnSpPr>
          <p:nvPr/>
        </p:nvCxnSpPr>
        <p:spPr>
          <a:xfrm flipV="1">
            <a:off x="7135342" y="3695946"/>
            <a:ext cx="215022" cy="302695"/>
          </a:xfrm>
          <a:prstGeom prst="straightConnector1">
            <a:avLst/>
          </a:prstGeom>
          <a:ln w="19050">
            <a:tailEnd type="triangle"/>
          </a:ln>
        </p:spPr>
        <p:style>
          <a:lnRef idx="1">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0BF73ADD-99DE-534C-8BB2-9D6902185EBB}"/>
              </a:ext>
            </a:extLst>
          </p:cNvPr>
          <p:cNvCxnSpPr>
            <a:cxnSpLocks/>
            <a:stCxn id="55" idx="7"/>
            <a:endCxn id="56" idx="3"/>
          </p:cNvCxnSpPr>
          <p:nvPr/>
        </p:nvCxnSpPr>
        <p:spPr>
          <a:xfrm flipV="1">
            <a:off x="7544006" y="3199609"/>
            <a:ext cx="215022" cy="302695"/>
          </a:xfrm>
          <a:prstGeom prst="straightConnector1">
            <a:avLst/>
          </a:prstGeom>
          <a:ln w="19050">
            <a:tailEnd type="triangle"/>
          </a:ln>
        </p:spPr>
        <p:style>
          <a:lnRef idx="1">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FFD50F20-1523-A141-BFE0-1ED2A152BDA0}"/>
              </a:ext>
            </a:extLst>
          </p:cNvPr>
          <p:cNvCxnSpPr>
            <a:cxnSpLocks/>
            <a:stCxn id="56" idx="7"/>
            <a:endCxn id="57" idx="3"/>
          </p:cNvCxnSpPr>
          <p:nvPr/>
        </p:nvCxnSpPr>
        <p:spPr>
          <a:xfrm flipV="1">
            <a:off x="7952670" y="2703272"/>
            <a:ext cx="215022" cy="302695"/>
          </a:xfrm>
          <a:prstGeom prst="straightConnector1">
            <a:avLst/>
          </a:prstGeom>
          <a:ln w="19050">
            <a:tailEnd type="triangle"/>
          </a:ln>
        </p:spPr>
        <p:style>
          <a:lnRef idx="1">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41B3DA84-DFFC-3E4C-B083-112E4B353CAA}"/>
              </a:ext>
            </a:extLst>
          </p:cNvPr>
          <p:cNvCxnSpPr>
            <a:cxnSpLocks/>
            <a:stCxn id="57" idx="7"/>
            <a:endCxn id="68" idx="2"/>
          </p:cNvCxnSpPr>
          <p:nvPr/>
        </p:nvCxnSpPr>
        <p:spPr>
          <a:xfrm flipV="1">
            <a:off x="8361334" y="2247038"/>
            <a:ext cx="239775" cy="262592"/>
          </a:xfrm>
          <a:prstGeom prst="straightConnector1">
            <a:avLst/>
          </a:prstGeom>
          <a:ln w="19050">
            <a:tailEnd type="triangle"/>
          </a:ln>
        </p:spPr>
        <p:style>
          <a:lnRef idx="1">
            <a:schemeClr val="accent1"/>
          </a:lnRef>
          <a:fillRef idx="0">
            <a:schemeClr val="accent1"/>
          </a:fillRef>
          <a:effectRef idx="1">
            <a:schemeClr val="accent1"/>
          </a:effectRef>
          <a:fontRef idx="minor">
            <a:schemeClr val="tx1"/>
          </a:fontRef>
        </p:style>
      </p:cxnSp>
      <p:grpSp>
        <p:nvGrpSpPr>
          <p:cNvPr id="30" name="Group 29">
            <a:extLst>
              <a:ext uri="{FF2B5EF4-FFF2-40B4-BE49-F238E27FC236}">
                <a16:creationId xmlns:a16="http://schemas.microsoft.com/office/drawing/2014/main" id="{C7401A9D-BE5E-F94E-AF2B-A59B431F297B}"/>
              </a:ext>
            </a:extLst>
          </p:cNvPr>
          <p:cNvGrpSpPr/>
          <p:nvPr/>
        </p:nvGrpSpPr>
        <p:grpSpPr>
          <a:xfrm>
            <a:off x="12864954" y="3187768"/>
            <a:ext cx="355484" cy="273852"/>
            <a:chOff x="8614988" y="2484145"/>
            <a:chExt cx="355484" cy="273852"/>
          </a:xfrm>
        </p:grpSpPr>
        <p:sp>
          <p:nvSpPr>
            <p:cNvPr id="71" name="Oval 70">
              <a:extLst>
                <a:ext uri="{FF2B5EF4-FFF2-40B4-BE49-F238E27FC236}">
                  <a16:creationId xmlns:a16="http://schemas.microsoft.com/office/drawing/2014/main" id="{E7C6CA3A-73DC-4847-8A25-9820250BAC37}"/>
                </a:ext>
              </a:extLst>
            </p:cNvPr>
            <p:cNvSpPr/>
            <p:nvPr/>
          </p:nvSpPr>
          <p:spPr>
            <a:xfrm>
              <a:off x="8635276" y="2484145"/>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latin typeface="Helvetica Neue" panose="02000503000000020004" pitchFamily="2" charset="0"/>
                  <a:ea typeface="Helvetica Neue" panose="02000503000000020004" pitchFamily="2" charset="0"/>
                  <a:cs typeface="Helvetica Neue" panose="02000503000000020004" pitchFamily="2" charset="0"/>
                </a:rPr>
                <a:t>E</a:t>
              </a:r>
            </a:p>
          </p:txBody>
        </p:sp>
        <p:cxnSp>
          <p:nvCxnSpPr>
            <p:cNvPr id="73" name="Straight Connector 72">
              <a:extLst>
                <a:ext uri="{FF2B5EF4-FFF2-40B4-BE49-F238E27FC236}">
                  <a16:creationId xmlns:a16="http://schemas.microsoft.com/office/drawing/2014/main" id="{D6362514-ACE2-F14D-804E-C1A2D5DD43EA}"/>
                </a:ext>
              </a:extLst>
            </p:cNvPr>
            <p:cNvCxnSpPr/>
            <p:nvPr/>
          </p:nvCxnSpPr>
          <p:spPr>
            <a:xfrm>
              <a:off x="8645441" y="2505012"/>
              <a:ext cx="268970" cy="233747"/>
            </a:xfrm>
            <a:prstGeom prst="line">
              <a:avLst/>
            </a:prstGeom>
            <a:ln w="38100">
              <a:solidFill>
                <a:srgbClr val="FF0000">
                  <a:alpha val="63000"/>
                </a:srgbClr>
              </a:solidFill>
            </a:ln>
          </p:spPr>
          <p:style>
            <a:lnRef idx="3">
              <a:schemeClr val="accent4"/>
            </a:lnRef>
            <a:fillRef idx="0">
              <a:schemeClr val="accent4"/>
            </a:fillRef>
            <a:effectRef idx="2">
              <a:schemeClr val="accent4"/>
            </a:effectRef>
            <a:fontRef idx="minor">
              <a:schemeClr val="tx1"/>
            </a:fontRef>
          </p:style>
        </p:cxnSp>
        <p:cxnSp>
          <p:nvCxnSpPr>
            <p:cNvPr id="75" name="Straight Connector 74">
              <a:extLst>
                <a:ext uri="{FF2B5EF4-FFF2-40B4-BE49-F238E27FC236}">
                  <a16:creationId xmlns:a16="http://schemas.microsoft.com/office/drawing/2014/main" id="{A5E89DB1-FAD1-ED43-8D98-348462F433FE}"/>
                </a:ext>
              </a:extLst>
            </p:cNvPr>
            <p:cNvCxnSpPr>
              <a:cxnSpLocks/>
            </p:cNvCxnSpPr>
            <p:nvPr/>
          </p:nvCxnSpPr>
          <p:spPr>
            <a:xfrm flipV="1">
              <a:off x="8614988" y="2484146"/>
              <a:ext cx="355484" cy="262007"/>
            </a:xfrm>
            <a:prstGeom prst="line">
              <a:avLst/>
            </a:prstGeom>
            <a:ln w="38100">
              <a:solidFill>
                <a:srgbClr val="FF0000">
                  <a:alpha val="63000"/>
                </a:srgbClr>
              </a:solidFill>
            </a:ln>
          </p:spPr>
          <p:style>
            <a:lnRef idx="3">
              <a:schemeClr val="accent4"/>
            </a:lnRef>
            <a:fillRef idx="0">
              <a:schemeClr val="accent4"/>
            </a:fillRef>
            <a:effectRef idx="2">
              <a:schemeClr val="accent4"/>
            </a:effectRef>
            <a:fontRef idx="minor">
              <a:schemeClr val="tx1"/>
            </a:fontRef>
          </p:style>
        </p:cxnSp>
      </p:grpSp>
      <p:sp>
        <p:nvSpPr>
          <p:cNvPr id="76" name="Regular Pentagon 75">
            <a:extLst>
              <a:ext uri="{FF2B5EF4-FFF2-40B4-BE49-F238E27FC236}">
                <a16:creationId xmlns:a16="http://schemas.microsoft.com/office/drawing/2014/main" id="{51649C6D-1D05-9841-AD52-94672334B8AE}"/>
              </a:ext>
            </a:extLst>
          </p:cNvPr>
          <p:cNvSpPr/>
          <p:nvPr/>
        </p:nvSpPr>
        <p:spPr>
          <a:xfrm>
            <a:off x="9229667" y="1953002"/>
            <a:ext cx="339612" cy="294037"/>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200" b="1" dirty="0">
                <a:latin typeface="Helvetica Neue" panose="02000503000000020004" pitchFamily="2" charset="0"/>
                <a:ea typeface="Helvetica Neue" panose="02000503000000020004" pitchFamily="2" charset="0"/>
                <a:cs typeface="Helvetica Neue" panose="02000503000000020004" pitchFamily="2" charset="0"/>
              </a:rPr>
              <a:t>∇D</a:t>
            </a:r>
          </a:p>
        </p:txBody>
      </p:sp>
      <p:cxnSp>
        <p:nvCxnSpPr>
          <p:cNvPr id="79" name="Straight Arrow Connector 78">
            <a:extLst>
              <a:ext uri="{FF2B5EF4-FFF2-40B4-BE49-F238E27FC236}">
                <a16:creationId xmlns:a16="http://schemas.microsoft.com/office/drawing/2014/main" id="{ABBC5B71-87DF-2C4E-9BA9-4E5A7B1F8A54}"/>
              </a:ext>
            </a:extLst>
          </p:cNvPr>
          <p:cNvCxnSpPr>
            <a:cxnSpLocks/>
            <a:stCxn id="68" idx="5"/>
            <a:endCxn id="76" idx="1"/>
          </p:cNvCxnSpPr>
          <p:nvPr/>
        </p:nvCxnSpPr>
        <p:spPr>
          <a:xfrm>
            <a:off x="8875861" y="2065314"/>
            <a:ext cx="353806"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85" name="Oval 84">
            <a:extLst>
              <a:ext uri="{FF2B5EF4-FFF2-40B4-BE49-F238E27FC236}">
                <a16:creationId xmlns:a16="http://schemas.microsoft.com/office/drawing/2014/main" id="{9E5D67BF-257B-5B4B-9380-79DB1E08461C}"/>
              </a:ext>
            </a:extLst>
          </p:cNvPr>
          <p:cNvSpPr/>
          <p:nvPr/>
        </p:nvSpPr>
        <p:spPr>
          <a:xfrm>
            <a:off x="13272761" y="2202860"/>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400" b="1" dirty="0">
                <a:latin typeface="Helvetica Neue" panose="02000503000000020004" pitchFamily="2" charset="0"/>
                <a:ea typeface="Helvetica Neue" panose="02000503000000020004" pitchFamily="2" charset="0"/>
                <a:cs typeface="Helvetica Neue" panose="02000503000000020004" pitchFamily="2" charset="0"/>
              </a:rPr>
              <a:t>D</a:t>
            </a:r>
          </a:p>
        </p:txBody>
      </p:sp>
      <p:grpSp>
        <p:nvGrpSpPr>
          <p:cNvPr id="89" name="Group 88">
            <a:extLst>
              <a:ext uri="{FF2B5EF4-FFF2-40B4-BE49-F238E27FC236}">
                <a16:creationId xmlns:a16="http://schemas.microsoft.com/office/drawing/2014/main" id="{52B4349E-08E2-BB49-A2F6-C5A9C4A2A41E}"/>
              </a:ext>
            </a:extLst>
          </p:cNvPr>
          <p:cNvGrpSpPr/>
          <p:nvPr/>
        </p:nvGrpSpPr>
        <p:grpSpPr>
          <a:xfrm>
            <a:off x="13255363" y="3899044"/>
            <a:ext cx="355484" cy="262007"/>
            <a:chOff x="9009582" y="3595733"/>
            <a:chExt cx="355484" cy="262007"/>
          </a:xfrm>
        </p:grpSpPr>
        <p:cxnSp>
          <p:nvCxnSpPr>
            <p:cNvPr id="90" name="Straight Connector 89">
              <a:extLst>
                <a:ext uri="{FF2B5EF4-FFF2-40B4-BE49-F238E27FC236}">
                  <a16:creationId xmlns:a16="http://schemas.microsoft.com/office/drawing/2014/main" id="{C3985A91-FC5A-1947-8AD7-8C6BC1ED9B9C}"/>
                </a:ext>
              </a:extLst>
            </p:cNvPr>
            <p:cNvCxnSpPr/>
            <p:nvPr/>
          </p:nvCxnSpPr>
          <p:spPr>
            <a:xfrm>
              <a:off x="9040035" y="3616599"/>
              <a:ext cx="268970" cy="233747"/>
            </a:xfrm>
            <a:prstGeom prst="line">
              <a:avLst/>
            </a:prstGeom>
            <a:ln w="38100">
              <a:solidFill>
                <a:srgbClr val="FF0000">
                  <a:alpha val="63000"/>
                </a:srgbClr>
              </a:solidFill>
            </a:ln>
          </p:spPr>
          <p:style>
            <a:lnRef idx="3">
              <a:schemeClr val="accent4"/>
            </a:lnRef>
            <a:fillRef idx="0">
              <a:schemeClr val="accent4"/>
            </a:fillRef>
            <a:effectRef idx="2">
              <a:schemeClr val="accent4"/>
            </a:effectRef>
            <a:fontRef idx="minor">
              <a:schemeClr val="tx1"/>
            </a:fontRef>
          </p:style>
        </p:cxnSp>
        <p:cxnSp>
          <p:nvCxnSpPr>
            <p:cNvPr id="91" name="Straight Connector 90">
              <a:extLst>
                <a:ext uri="{FF2B5EF4-FFF2-40B4-BE49-F238E27FC236}">
                  <a16:creationId xmlns:a16="http://schemas.microsoft.com/office/drawing/2014/main" id="{84DBD7D0-C362-0246-9424-C663A9FC420C}"/>
                </a:ext>
              </a:extLst>
            </p:cNvPr>
            <p:cNvCxnSpPr>
              <a:cxnSpLocks/>
            </p:cNvCxnSpPr>
            <p:nvPr/>
          </p:nvCxnSpPr>
          <p:spPr>
            <a:xfrm flipV="1">
              <a:off x="9009582" y="3595733"/>
              <a:ext cx="355484" cy="262007"/>
            </a:xfrm>
            <a:prstGeom prst="line">
              <a:avLst/>
            </a:prstGeom>
            <a:ln w="38100">
              <a:solidFill>
                <a:srgbClr val="FF0000">
                  <a:alpha val="63000"/>
                </a:srgbClr>
              </a:solidFill>
            </a:ln>
          </p:spPr>
          <p:style>
            <a:lnRef idx="3">
              <a:schemeClr val="accent4"/>
            </a:lnRef>
            <a:fillRef idx="0">
              <a:schemeClr val="accent4"/>
            </a:fillRef>
            <a:effectRef idx="2">
              <a:schemeClr val="accent4"/>
            </a:effectRef>
            <a:fontRef idx="minor">
              <a:schemeClr val="tx1"/>
            </a:fontRef>
          </p:style>
        </p:cxnSp>
      </p:grpSp>
      <p:sp>
        <p:nvSpPr>
          <p:cNvPr id="93" name="Regular Pentagon 92">
            <a:extLst>
              <a:ext uri="{FF2B5EF4-FFF2-40B4-BE49-F238E27FC236}">
                <a16:creationId xmlns:a16="http://schemas.microsoft.com/office/drawing/2014/main" id="{325A59CE-C251-B443-AC68-82A2DDCE8CFA}"/>
              </a:ext>
            </a:extLst>
          </p:cNvPr>
          <p:cNvSpPr/>
          <p:nvPr/>
        </p:nvSpPr>
        <p:spPr>
          <a:xfrm>
            <a:off x="9935911" y="1953002"/>
            <a:ext cx="339612" cy="294037"/>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wrap="none" lIns="0" rIns="0" rtlCol="0" anchor="ctr"/>
          <a:lstStyle/>
          <a:p>
            <a:pPr algn="ctr"/>
            <a:r>
              <a:rPr lang="en-US" sz="1200" b="1" dirty="0">
                <a:latin typeface="Helvetica Neue" panose="02000503000000020004" pitchFamily="2" charset="0"/>
                <a:ea typeface="Helvetica Neue" panose="02000503000000020004" pitchFamily="2" charset="0"/>
                <a:cs typeface="Helvetica Neue" panose="02000503000000020004" pitchFamily="2" charset="0"/>
              </a:rPr>
              <a:t>∇C</a:t>
            </a:r>
          </a:p>
        </p:txBody>
      </p:sp>
      <p:cxnSp>
        <p:nvCxnSpPr>
          <p:cNvPr id="94" name="Straight Arrow Connector 93">
            <a:extLst>
              <a:ext uri="{FF2B5EF4-FFF2-40B4-BE49-F238E27FC236}">
                <a16:creationId xmlns:a16="http://schemas.microsoft.com/office/drawing/2014/main" id="{3C21F194-7430-C44E-B5B9-726BE9DD8E30}"/>
              </a:ext>
            </a:extLst>
          </p:cNvPr>
          <p:cNvCxnSpPr>
            <a:cxnSpLocks/>
            <a:stCxn id="76" idx="5"/>
            <a:endCxn id="93" idx="1"/>
          </p:cNvCxnSpPr>
          <p:nvPr/>
        </p:nvCxnSpPr>
        <p:spPr>
          <a:xfrm>
            <a:off x="9569279" y="2065314"/>
            <a:ext cx="366632"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82" name="Regular Pentagon 81">
            <a:extLst>
              <a:ext uri="{FF2B5EF4-FFF2-40B4-BE49-F238E27FC236}">
                <a16:creationId xmlns:a16="http://schemas.microsoft.com/office/drawing/2014/main" id="{B4CA2719-2ECC-3940-BEC3-F91CAC701006}"/>
              </a:ext>
            </a:extLst>
          </p:cNvPr>
          <p:cNvSpPr/>
          <p:nvPr/>
        </p:nvSpPr>
        <p:spPr>
          <a:xfrm>
            <a:off x="10567813" y="1953002"/>
            <a:ext cx="339612" cy="294037"/>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wrap="none" lIns="0" rIns="0" rtlCol="0" anchor="ctr"/>
          <a:lstStyle/>
          <a:p>
            <a:pPr algn="ctr"/>
            <a:r>
              <a:rPr lang="en-US" sz="1200" b="1" dirty="0">
                <a:latin typeface="Helvetica Neue" panose="02000503000000020004" pitchFamily="2" charset="0"/>
                <a:ea typeface="Helvetica Neue" panose="02000503000000020004" pitchFamily="2" charset="0"/>
                <a:cs typeface="Helvetica Neue" panose="02000503000000020004" pitchFamily="2" charset="0"/>
              </a:rPr>
              <a:t>∇B</a:t>
            </a:r>
          </a:p>
        </p:txBody>
      </p:sp>
      <p:sp>
        <p:nvSpPr>
          <p:cNvPr id="92" name="Regular Pentagon 91">
            <a:extLst>
              <a:ext uri="{FF2B5EF4-FFF2-40B4-BE49-F238E27FC236}">
                <a16:creationId xmlns:a16="http://schemas.microsoft.com/office/drawing/2014/main" id="{C87F6EB7-0B6C-8D4A-8009-62C3B779ADF7}"/>
              </a:ext>
            </a:extLst>
          </p:cNvPr>
          <p:cNvSpPr/>
          <p:nvPr/>
        </p:nvSpPr>
        <p:spPr>
          <a:xfrm>
            <a:off x="11177413" y="1953002"/>
            <a:ext cx="339612" cy="294037"/>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wrap="none" lIns="0" rIns="0" rtlCol="0" anchor="ctr"/>
          <a:lstStyle/>
          <a:p>
            <a:pPr algn="ctr"/>
            <a:r>
              <a:rPr lang="en-US" sz="1200" b="1" dirty="0">
                <a:latin typeface="Helvetica Neue" panose="02000503000000020004" pitchFamily="2" charset="0"/>
                <a:ea typeface="Helvetica Neue" panose="02000503000000020004" pitchFamily="2" charset="0"/>
                <a:cs typeface="Helvetica Neue" panose="02000503000000020004" pitchFamily="2" charset="0"/>
              </a:rPr>
              <a:t>∇A</a:t>
            </a:r>
          </a:p>
        </p:txBody>
      </p:sp>
      <p:cxnSp>
        <p:nvCxnSpPr>
          <p:cNvPr id="97" name="Straight Arrow Connector 96">
            <a:extLst>
              <a:ext uri="{FF2B5EF4-FFF2-40B4-BE49-F238E27FC236}">
                <a16:creationId xmlns:a16="http://schemas.microsoft.com/office/drawing/2014/main" id="{CFEC4F9D-3F26-3F41-8B77-444A6AFE7612}"/>
              </a:ext>
            </a:extLst>
          </p:cNvPr>
          <p:cNvCxnSpPr>
            <a:cxnSpLocks/>
            <a:stCxn id="93" idx="5"/>
            <a:endCxn id="82" idx="1"/>
          </p:cNvCxnSpPr>
          <p:nvPr/>
        </p:nvCxnSpPr>
        <p:spPr>
          <a:xfrm>
            <a:off x="10275523" y="2065314"/>
            <a:ext cx="292290"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98" name="Straight Arrow Connector 97">
            <a:extLst>
              <a:ext uri="{FF2B5EF4-FFF2-40B4-BE49-F238E27FC236}">
                <a16:creationId xmlns:a16="http://schemas.microsoft.com/office/drawing/2014/main" id="{0263A479-C18E-5B49-90EA-867597318F14}"/>
              </a:ext>
            </a:extLst>
          </p:cNvPr>
          <p:cNvCxnSpPr>
            <a:cxnSpLocks/>
            <a:stCxn id="82" idx="5"/>
            <a:endCxn id="92" idx="1"/>
          </p:cNvCxnSpPr>
          <p:nvPr/>
        </p:nvCxnSpPr>
        <p:spPr>
          <a:xfrm>
            <a:off x="10907425" y="2065314"/>
            <a:ext cx="269988"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grpSp>
        <p:nvGrpSpPr>
          <p:cNvPr id="32" name="Group 31">
            <a:extLst>
              <a:ext uri="{FF2B5EF4-FFF2-40B4-BE49-F238E27FC236}">
                <a16:creationId xmlns:a16="http://schemas.microsoft.com/office/drawing/2014/main" id="{65DDF50A-0958-E248-A214-C51D675076B2}"/>
              </a:ext>
            </a:extLst>
          </p:cNvPr>
          <p:cNvGrpSpPr/>
          <p:nvPr/>
        </p:nvGrpSpPr>
        <p:grpSpPr>
          <a:xfrm>
            <a:off x="13433105" y="1604021"/>
            <a:ext cx="355484" cy="279782"/>
            <a:chOff x="10042343" y="2476712"/>
            <a:chExt cx="355484" cy="279782"/>
          </a:xfrm>
        </p:grpSpPr>
        <p:sp>
          <p:nvSpPr>
            <p:cNvPr id="100" name="Oval 99">
              <a:extLst>
                <a:ext uri="{FF2B5EF4-FFF2-40B4-BE49-F238E27FC236}">
                  <a16:creationId xmlns:a16="http://schemas.microsoft.com/office/drawing/2014/main" id="{6AA75230-9394-9B42-9E36-0767D8A71D8F}"/>
                </a:ext>
              </a:extLst>
            </p:cNvPr>
            <p:cNvSpPr/>
            <p:nvPr/>
          </p:nvSpPr>
          <p:spPr>
            <a:xfrm>
              <a:off x="10068113" y="2482642"/>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400" b="1" dirty="0">
                  <a:latin typeface="Helvetica Neue" panose="02000503000000020004" pitchFamily="2" charset="0"/>
                  <a:ea typeface="Helvetica Neue" panose="02000503000000020004" pitchFamily="2" charset="0"/>
                  <a:cs typeface="Helvetica Neue" panose="02000503000000020004" pitchFamily="2" charset="0"/>
                </a:rPr>
                <a:t>C</a:t>
              </a:r>
            </a:p>
          </p:txBody>
        </p:sp>
        <p:grpSp>
          <p:nvGrpSpPr>
            <p:cNvPr id="101" name="Group 100">
              <a:extLst>
                <a:ext uri="{FF2B5EF4-FFF2-40B4-BE49-F238E27FC236}">
                  <a16:creationId xmlns:a16="http://schemas.microsoft.com/office/drawing/2014/main" id="{A112CD35-1692-1C4B-83A6-719EBAA2C7E8}"/>
                </a:ext>
              </a:extLst>
            </p:cNvPr>
            <p:cNvGrpSpPr/>
            <p:nvPr/>
          </p:nvGrpSpPr>
          <p:grpSpPr>
            <a:xfrm>
              <a:off x="10042343" y="2476712"/>
              <a:ext cx="355484" cy="262007"/>
              <a:chOff x="9009582" y="3595733"/>
              <a:chExt cx="355484" cy="262007"/>
            </a:xfrm>
          </p:grpSpPr>
          <p:cxnSp>
            <p:nvCxnSpPr>
              <p:cNvPr id="102" name="Straight Connector 101">
                <a:extLst>
                  <a:ext uri="{FF2B5EF4-FFF2-40B4-BE49-F238E27FC236}">
                    <a16:creationId xmlns:a16="http://schemas.microsoft.com/office/drawing/2014/main" id="{16E2DD30-A0C6-D249-BA9B-C4E12E334645}"/>
                  </a:ext>
                </a:extLst>
              </p:cNvPr>
              <p:cNvCxnSpPr/>
              <p:nvPr/>
            </p:nvCxnSpPr>
            <p:spPr>
              <a:xfrm>
                <a:off x="9040035" y="3616599"/>
                <a:ext cx="268970" cy="233747"/>
              </a:xfrm>
              <a:prstGeom prst="line">
                <a:avLst/>
              </a:prstGeom>
              <a:ln w="38100">
                <a:solidFill>
                  <a:srgbClr val="FF0000">
                    <a:alpha val="63000"/>
                  </a:srgbClr>
                </a:solidFill>
              </a:ln>
            </p:spPr>
            <p:style>
              <a:lnRef idx="3">
                <a:schemeClr val="accent4"/>
              </a:lnRef>
              <a:fillRef idx="0">
                <a:schemeClr val="accent4"/>
              </a:fillRef>
              <a:effectRef idx="2">
                <a:schemeClr val="accent4"/>
              </a:effectRef>
              <a:fontRef idx="minor">
                <a:schemeClr val="tx1"/>
              </a:fontRef>
            </p:style>
          </p:cxnSp>
          <p:cxnSp>
            <p:nvCxnSpPr>
              <p:cNvPr id="103" name="Straight Connector 102">
                <a:extLst>
                  <a:ext uri="{FF2B5EF4-FFF2-40B4-BE49-F238E27FC236}">
                    <a16:creationId xmlns:a16="http://schemas.microsoft.com/office/drawing/2014/main" id="{AF4C1ECD-D79D-1647-A0E2-E5B78F4DABE9}"/>
                  </a:ext>
                </a:extLst>
              </p:cNvPr>
              <p:cNvCxnSpPr>
                <a:cxnSpLocks/>
              </p:cNvCxnSpPr>
              <p:nvPr/>
            </p:nvCxnSpPr>
            <p:spPr>
              <a:xfrm flipV="1">
                <a:off x="9009582" y="3595733"/>
                <a:ext cx="355484" cy="262007"/>
              </a:xfrm>
              <a:prstGeom prst="line">
                <a:avLst/>
              </a:prstGeom>
              <a:ln w="38100">
                <a:solidFill>
                  <a:srgbClr val="FF0000">
                    <a:alpha val="63000"/>
                  </a:srgbClr>
                </a:solidFill>
              </a:ln>
            </p:spPr>
            <p:style>
              <a:lnRef idx="3">
                <a:schemeClr val="accent4"/>
              </a:lnRef>
              <a:fillRef idx="0">
                <a:schemeClr val="accent4"/>
              </a:fillRef>
              <a:effectRef idx="2">
                <a:schemeClr val="accent4"/>
              </a:effectRef>
              <a:fontRef idx="minor">
                <a:schemeClr val="tx1"/>
              </a:fontRef>
            </p:style>
          </p:cxnSp>
        </p:grpSp>
      </p:grpSp>
      <p:grpSp>
        <p:nvGrpSpPr>
          <p:cNvPr id="31" name="Group 30">
            <a:extLst>
              <a:ext uri="{FF2B5EF4-FFF2-40B4-BE49-F238E27FC236}">
                <a16:creationId xmlns:a16="http://schemas.microsoft.com/office/drawing/2014/main" id="{D4323EBB-45AC-8F47-A1CB-0E600382DC04}"/>
              </a:ext>
            </a:extLst>
          </p:cNvPr>
          <p:cNvGrpSpPr/>
          <p:nvPr/>
        </p:nvGrpSpPr>
        <p:grpSpPr>
          <a:xfrm>
            <a:off x="13732528" y="2548148"/>
            <a:ext cx="355484" cy="279782"/>
            <a:chOff x="10733719" y="2476712"/>
            <a:chExt cx="355484" cy="279782"/>
          </a:xfrm>
        </p:grpSpPr>
        <p:sp>
          <p:nvSpPr>
            <p:cNvPr id="104" name="Oval 103">
              <a:extLst>
                <a:ext uri="{FF2B5EF4-FFF2-40B4-BE49-F238E27FC236}">
                  <a16:creationId xmlns:a16="http://schemas.microsoft.com/office/drawing/2014/main" id="{60D79EA6-D1C1-B948-A539-DE447BFBF0A3}"/>
                </a:ext>
              </a:extLst>
            </p:cNvPr>
            <p:cNvSpPr/>
            <p:nvPr/>
          </p:nvSpPr>
          <p:spPr>
            <a:xfrm>
              <a:off x="10759489" y="2482642"/>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400" b="1" dirty="0">
                  <a:latin typeface="Helvetica Neue" panose="02000503000000020004" pitchFamily="2" charset="0"/>
                  <a:ea typeface="Helvetica Neue" panose="02000503000000020004" pitchFamily="2" charset="0"/>
                  <a:cs typeface="Helvetica Neue" panose="02000503000000020004" pitchFamily="2" charset="0"/>
                </a:rPr>
                <a:t>B</a:t>
              </a:r>
            </a:p>
          </p:txBody>
        </p:sp>
        <p:cxnSp>
          <p:nvCxnSpPr>
            <p:cNvPr id="106" name="Straight Connector 105">
              <a:extLst>
                <a:ext uri="{FF2B5EF4-FFF2-40B4-BE49-F238E27FC236}">
                  <a16:creationId xmlns:a16="http://schemas.microsoft.com/office/drawing/2014/main" id="{910E17E1-A893-0D47-A2C2-C497F329EA9A}"/>
                </a:ext>
              </a:extLst>
            </p:cNvPr>
            <p:cNvCxnSpPr/>
            <p:nvPr/>
          </p:nvCxnSpPr>
          <p:spPr>
            <a:xfrm>
              <a:off x="10764172" y="2497578"/>
              <a:ext cx="268970" cy="233747"/>
            </a:xfrm>
            <a:prstGeom prst="line">
              <a:avLst/>
            </a:prstGeom>
            <a:ln w="38100">
              <a:solidFill>
                <a:srgbClr val="FF0000">
                  <a:alpha val="63000"/>
                </a:srgbClr>
              </a:solidFill>
            </a:ln>
          </p:spPr>
          <p:style>
            <a:lnRef idx="3">
              <a:schemeClr val="accent4"/>
            </a:lnRef>
            <a:fillRef idx="0">
              <a:schemeClr val="accent4"/>
            </a:fillRef>
            <a:effectRef idx="2">
              <a:schemeClr val="accent4"/>
            </a:effectRef>
            <a:fontRef idx="minor">
              <a:schemeClr val="tx1"/>
            </a:fontRef>
          </p:style>
        </p:cxnSp>
        <p:cxnSp>
          <p:nvCxnSpPr>
            <p:cNvPr id="107" name="Straight Connector 106">
              <a:extLst>
                <a:ext uri="{FF2B5EF4-FFF2-40B4-BE49-F238E27FC236}">
                  <a16:creationId xmlns:a16="http://schemas.microsoft.com/office/drawing/2014/main" id="{CCFCA2B7-78B0-FB41-9115-EFFD4158D7D5}"/>
                </a:ext>
              </a:extLst>
            </p:cNvPr>
            <p:cNvCxnSpPr>
              <a:cxnSpLocks/>
            </p:cNvCxnSpPr>
            <p:nvPr/>
          </p:nvCxnSpPr>
          <p:spPr>
            <a:xfrm flipV="1">
              <a:off x="10733719" y="2476712"/>
              <a:ext cx="355484" cy="262007"/>
            </a:xfrm>
            <a:prstGeom prst="line">
              <a:avLst/>
            </a:prstGeom>
            <a:ln w="38100">
              <a:solidFill>
                <a:srgbClr val="FF0000">
                  <a:alpha val="63000"/>
                </a:srgbClr>
              </a:solidFill>
            </a:ln>
          </p:spPr>
          <p:style>
            <a:lnRef idx="3">
              <a:schemeClr val="accent4"/>
            </a:lnRef>
            <a:fillRef idx="0">
              <a:schemeClr val="accent4"/>
            </a:fillRef>
            <a:effectRef idx="2">
              <a:schemeClr val="accent4"/>
            </a:effectRef>
            <a:fontRef idx="minor">
              <a:schemeClr val="tx1"/>
            </a:fontRef>
          </p:style>
        </p:cxnSp>
      </p:grpSp>
      <p:sp>
        <p:nvSpPr>
          <p:cNvPr id="111" name="TextBox 110">
            <a:extLst>
              <a:ext uri="{FF2B5EF4-FFF2-40B4-BE49-F238E27FC236}">
                <a16:creationId xmlns:a16="http://schemas.microsoft.com/office/drawing/2014/main" id="{756A1CE7-5F1D-CF49-82DD-CCF40F8E1345}"/>
              </a:ext>
            </a:extLst>
          </p:cNvPr>
          <p:cNvSpPr txBox="1"/>
          <p:nvPr/>
        </p:nvSpPr>
        <p:spPr>
          <a:xfrm>
            <a:off x="11081594" y="4591800"/>
            <a:ext cx="726481" cy="369332"/>
          </a:xfrm>
          <a:prstGeom prst="rect">
            <a:avLst/>
          </a:prstGeom>
        </p:spPr>
        <p:txBody>
          <a:bodyPr wrap="none" rtlCol="0">
            <a:spAutoFit/>
          </a:bodyPr>
          <a:lstStyle/>
          <a:p>
            <a:r>
              <a:rPr lang="en-US"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Time</a:t>
            </a:r>
          </a:p>
        </p:txBody>
      </p:sp>
      <p:cxnSp>
        <p:nvCxnSpPr>
          <p:cNvPr id="112" name="Straight Arrow Connector 111">
            <a:extLst>
              <a:ext uri="{FF2B5EF4-FFF2-40B4-BE49-F238E27FC236}">
                <a16:creationId xmlns:a16="http://schemas.microsoft.com/office/drawing/2014/main" id="{CC0A8123-EBA9-FC44-BD20-A5BE6FF0EF69}"/>
              </a:ext>
            </a:extLst>
          </p:cNvPr>
          <p:cNvCxnSpPr>
            <a:cxnSpLocks/>
          </p:cNvCxnSpPr>
          <p:nvPr/>
        </p:nvCxnSpPr>
        <p:spPr>
          <a:xfrm flipV="1">
            <a:off x="6336854" y="1626510"/>
            <a:ext cx="0" cy="3415390"/>
          </a:xfrm>
          <a:prstGeom prst="straightConnector1">
            <a:avLst/>
          </a:prstGeom>
          <a:ln w="38100">
            <a:solidFill>
              <a:schemeClr val="tx1">
                <a:lumMod val="65000"/>
                <a:lumOff val="35000"/>
              </a:schemeClr>
            </a:solidFill>
            <a:tailEnd type="triangle"/>
          </a:ln>
        </p:spPr>
        <p:style>
          <a:lnRef idx="3">
            <a:schemeClr val="dk1"/>
          </a:lnRef>
          <a:fillRef idx="0">
            <a:schemeClr val="dk1"/>
          </a:fillRef>
          <a:effectRef idx="2">
            <a:schemeClr val="dk1"/>
          </a:effectRef>
          <a:fontRef idx="minor">
            <a:schemeClr val="tx1"/>
          </a:fontRef>
        </p:style>
      </p:cxnSp>
      <p:sp>
        <p:nvSpPr>
          <p:cNvPr id="113" name="TextBox 112">
            <a:extLst>
              <a:ext uri="{FF2B5EF4-FFF2-40B4-BE49-F238E27FC236}">
                <a16:creationId xmlns:a16="http://schemas.microsoft.com/office/drawing/2014/main" id="{DF23B779-B16A-044B-A9D1-8DD97ACAAC37}"/>
              </a:ext>
            </a:extLst>
          </p:cNvPr>
          <p:cNvSpPr txBox="1"/>
          <p:nvPr/>
        </p:nvSpPr>
        <p:spPr>
          <a:xfrm>
            <a:off x="5976819" y="996400"/>
            <a:ext cx="720069" cy="646331"/>
          </a:xfrm>
          <a:prstGeom prst="rect">
            <a:avLst/>
          </a:prstGeom>
        </p:spPr>
        <p:txBody>
          <a:bodyPr wrap="none" rtlCol="0">
            <a:spAutoFit/>
          </a:bodyPr>
          <a:lstStyle/>
          <a:p>
            <a:r>
              <a:rPr lang="en-US"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RAM</a:t>
            </a:r>
          </a:p>
          <a:p>
            <a:r>
              <a:rPr lang="en-US"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used</a:t>
            </a:r>
          </a:p>
        </p:txBody>
      </p:sp>
      <p:cxnSp>
        <p:nvCxnSpPr>
          <p:cNvPr id="115" name="Straight Arrow Connector 114">
            <a:extLst>
              <a:ext uri="{FF2B5EF4-FFF2-40B4-BE49-F238E27FC236}">
                <a16:creationId xmlns:a16="http://schemas.microsoft.com/office/drawing/2014/main" id="{8250BCB8-9D8D-9443-A0B1-FC4F7E705A98}"/>
              </a:ext>
            </a:extLst>
          </p:cNvPr>
          <p:cNvCxnSpPr>
            <a:cxnSpLocks/>
          </p:cNvCxnSpPr>
          <p:nvPr/>
        </p:nvCxnSpPr>
        <p:spPr>
          <a:xfrm>
            <a:off x="6318748" y="5032679"/>
            <a:ext cx="5438834" cy="0"/>
          </a:xfrm>
          <a:prstGeom prst="straightConnector1">
            <a:avLst/>
          </a:prstGeom>
          <a:ln w="38100">
            <a:solidFill>
              <a:schemeClr val="tx1">
                <a:lumMod val="65000"/>
                <a:lumOff val="35000"/>
              </a:schemeClr>
            </a:solidFill>
            <a:tailEnd type="triangle"/>
          </a:ln>
        </p:spPr>
        <p:style>
          <a:lnRef idx="3">
            <a:schemeClr val="dk1"/>
          </a:lnRef>
          <a:fillRef idx="0">
            <a:schemeClr val="dk1"/>
          </a:fillRef>
          <a:effectRef idx="2">
            <a:schemeClr val="dk1"/>
          </a:effectRef>
          <a:fontRef idx="minor">
            <a:schemeClr val="tx1"/>
          </a:fontRef>
        </p:style>
      </p:cxnSp>
      <p:cxnSp>
        <p:nvCxnSpPr>
          <p:cNvPr id="8" name="Curved Connector 7">
            <a:extLst>
              <a:ext uri="{FF2B5EF4-FFF2-40B4-BE49-F238E27FC236}">
                <a16:creationId xmlns:a16="http://schemas.microsoft.com/office/drawing/2014/main" id="{72621319-C9C9-7740-9C27-B65F8537AC1A}"/>
              </a:ext>
            </a:extLst>
          </p:cNvPr>
          <p:cNvCxnSpPr>
            <a:stCxn id="48" idx="6"/>
            <a:endCxn id="92" idx="3"/>
          </p:cNvCxnSpPr>
          <p:nvPr/>
        </p:nvCxnSpPr>
        <p:spPr>
          <a:xfrm flipV="1">
            <a:off x="6766783" y="2247039"/>
            <a:ext cx="4580436" cy="2344761"/>
          </a:xfrm>
          <a:prstGeom prst="curvedConnector2">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Curved Connector 115">
            <a:extLst>
              <a:ext uri="{FF2B5EF4-FFF2-40B4-BE49-F238E27FC236}">
                <a16:creationId xmlns:a16="http://schemas.microsoft.com/office/drawing/2014/main" id="{72E64FE2-8604-3D43-B847-B4A63353C0AA}"/>
              </a:ext>
            </a:extLst>
          </p:cNvPr>
          <p:cNvCxnSpPr>
            <a:cxnSpLocks/>
            <a:stCxn id="53" idx="6"/>
            <a:endCxn id="82" idx="3"/>
          </p:cNvCxnSpPr>
          <p:nvPr/>
        </p:nvCxnSpPr>
        <p:spPr>
          <a:xfrm flipV="1">
            <a:off x="7175447" y="2247039"/>
            <a:ext cx="3562172" cy="1848423"/>
          </a:xfrm>
          <a:prstGeom prst="curvedConnector2">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Curved Connector 121">
            <a:extLst>
              <a:ext uri="{FF2B5EF4-FFF2-40B4-BE49-F238E27FC236}">
                <a16:creationId xmlns:a16="http://schemas.microsoft.com/office/drawing/2014/main" id="{CFE1A07C-4422-A748-B88C-0279E9ABC255}"/>
              </a:ext>
            </a:extLst>
          </p:cNvPr>
          <p:cNvCxnSpPr>
            <a:cxnSpLocks/>
          </p:cNvCxnSpPr>
          <p:nvPr/>
        </p:nvCxnSpPr>
        <p:spPr>
          <a:xfrm flipV="1">
            <a:off x="7584111" y="2247039"/>
            <a:ext cx="2521606" cy="1352086"/>
          </a:xfrm>
          <a:prstGeom prst="curvedConnector2">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Curved Connector 122">
            <a:extLst>
              <a:ext uri="{FF2B5EF4-FFF2-40B4-BE49-F238E27FC236}">
                <a16:creationId xmlns:a16="http://schemas.microsoft.com/office/drawing/2014/main" id="{41E451E9-6B1F-CF43-A751-A639AAB146DA}"/>
              </a:ext>
            </a:extLst>
          </p:cNvPr>
          <p:cNvCxnSpPr>
            <a:cxnSpLocks/>
          </p:cNvCxnSpPr>
          <p:nvPr/>
        </p:nvCxnSpPr>
        <p:spPr>
          <a:xfrm flipV="1">
            <a:off x="7992775" y="2247039"/>
            <a:ext cx="1406698" cy="855749"/>
          </a:xfrm>
          <a:prstGeom prst="curvedConnector2">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EE4613FE-1CE1-3647-BE91-4BC7AE3C4CF8}"/>
              </a:ext>
            </a:extLst>
          </p:cNvPr>
          <p:cNvSpPr>
            <a:spLocks noGrp="1"/>
          </p:cNvSpPr>
          <p:nvPr>
            <p:ph type="sldNum" sz="quarter" idx="12"/>
          </p:nvPr>
        </p:nvSpPr>
        <p:spPr/>
        <p:txBody>
          <a:bodyPr/>
          <a:lstStyle/>
          <a:p>
            <a:fld id="{5C21FAA9-B8A2-DE42-8B6F-6CA326C19E94}" type="slidenum">
              <a:rPr lang="en-US" smtClean="0"/>
              <a:pPr/>
              <a:t>12</a:t>
            </a:fld>
            <a:endParaRPr lang="en-US" dirty="0"/>
          </a:p>
        </p:txBody>
      </p:sp>
      <p:grpSp>
        <p:nvGrpSpPr>
          <p:cNvPr id="3" name="Group 2">
            <a:extLst>
              <a:ext uri="{FF2B5EF4-FFF2-40B4-BE49-F238E27FC236}">
                <a16:creationId xmlns:a16="http://schemas.microsoft.com/office/drawing/2014/main" id="{D79C9232-B18D-9A42-8C08-C732B790BF91}"/>
              </a:ext>
            </a:extLst>
          </p:cNvPr>
          <p:cNvGrpSpPr/>
          <p:nvPr/>
        </p:nvGrpSpPr>
        <p:grpSpPr>
          <a:xfrm>
            <a:off x="6375222" y="1559246"/>
            <a:ext cx="4880782" cy="369332"/>
            <a:chOff x="6375222" y="1559246"/>
            <a:chExt cx="4880782" cy="369332"/>
          </a:xfrm>
        </p:grpSpPr>
        <p:cxnSp>
          <p:nvCxnSpPr>
            <p:cNvPr id="96" name="Straight Connector 95">
              <a:extLst>
                <a:ext uri="{FF2B5EF4-FFF2-40B4-BE49-F238E27FC236}">
                  <a16:creationId xmlns:a16="http://schemas.microsoft.com/office/drawing/2014/main" id="{AD24287E-BB03-6A41-9175-F3D1113E4733}"/>
                </a:ext>
              </a:extLst>
            </p:cNvPr>
            <p:cNvCxnSpPr/>
            <p:nvPr/>
          </p:nvCxnSpPr>
          <p:spPr>
            <a:xfrm>
              <a:off x="6375222" y="1928578"/>
              <a:ext cx="4880782" cy="0"/>
            </a:xfrm>
            <a:prstGeom prst="line">
              <a:avLst/>
            </a:prstGeom>
            <a:ln w="28575" cap="flat" cmpd="sng" algn="ctr">
              <a:solidFill>
                <a:srgbClr val="C762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9" name="TextBox 98">
              <a:extLst>
                <a:ext uri="{FF2B5EF4-FFF2-40B4-BE49-F238E27FC236}">
                  <a16:creationId xmlns:a16="http://schemas.microsoft.com/office/drawing/2014/main" id="{59E68C6D-63EC-8041-ACFB-FC8509651048}"/>
                </a:ext>
              </a:extLst>
            </p:cNvPr>
            <p:cNvSpPr txBox="1"/>
            <p:nvPr/>
          </p:nvSpPr>
          <p:spPr>
            <a:xfrm>
              <a:off x="6419790" y="1559246"/>
              <a:ext cx="1337226" cy="369332"/>
            </a:xfrm>
            <a:prstGeom prst="rect">
              <a:avLst/>
            </a:prstGeom>
          </p:spPr>
          <p:txBody>
            <a:bodyPr wrap="none" rtlCol="0">
              <a:spAutoFit/>
            </a:bodyPr>
            <a:lstStyle/>
            <a:p>
              <a:r>
                <a:rPr lang="en-US" b="1" dirty="0">
                  <a:solidFill>
                    <a:srgbClr val="C76200"/>
                  </a:solidFill>
                  <a:latin typeface="Helvetica Neue" panose="02000503000000020004" pitchFamily="2" charset="0"/>
                  <a:ea typeface="Helvetica Neue" panose="02000503000000020004" pitchFamily="2" charset="0"/>
                  <a:cs typeface="Helvetica Neue" panose="02000503000000020004" pitchFamily="2" charset="0"/>
                </a:rPr>
                <a:t>Peak RAM</a:t>
              </a:r>
            </a:p>
          </p:txBody>
        </p:sp>
      </p:grpSp>
      <p:sp>
        <p:nvSpPr>
          <p:cNvPr id="95" name="Rectangle 94">
            <a:extLst>
              <a:ext uri="{FF2B5EF4-FFF2-40B4-BE49-F238E27FC236}">
                <a16:creationId xmlns:a16="http://schemas.microsoft.com/office/drawing/2014/main" id="{B796D566-393F-7E49-8A5A-4198FB266D2F}"/>
              </a:ext>
            </a:extLst>
          </p:cNvPr>
          <p:cNvSpPr/>
          <p:nvPr/>
        </p:nvSpPr>
        <p:spPr>
          <a:xfrm>
            <a:off x="328592" y="231627"/>
            <a:ext cx="7368364" cy="954107"/>
          </a:xfrm>
          <a:prstGeom prst="rect">
            <a:avLst/>
          </a:prstGeom>
        </p:spPr>
        <p:txBody>
          <a:bodyPr wrap="none">
            <a:spAutoFit/>
          </a:bodyPr>
          <a:lstStyle/>
          <a:p>
            <a:pPr lvl="0">
              <a:defRPr/>
            </a:pPr>
            <a:r>
              <a:rPr lang="en-US" sz="3200" b="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RAM-hungry backpropagation policy</a:t>
            </a:r>
            <a:endParaRPr lang="en-US" sz="3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a:p>
            <a:pPr lvl="0">
              <a:defRPr/>
            </a:pPr>
            <a:r>
              <a:rPr lang="en-US" sz="24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Keep all layers in RAM</a:t>
            </a:r>
          </a:p>
        </p:txBody>
      </p:sp>
    </p:spTree>
    <p:extLst>
      <p:ext uri="{BB962C8B-B14F-4D97-AF65-F5344CB8AC3E}">
        <p14:creationId xmlns:p14="http://schemas.microsoft.com/office/powerpoint/2010/main" val="2452432695"/>
      </p:ext>
    </p:extLst>
  </p:cSld>
  <p:clrMapOvr>
    <a:masterClrMapping/>
  </p:clrMapOvr>
  <mc:AlternateContent xmlns:mc="http://schemas.openxmlformats.org/markup-compatibility/2006" xmlns:p159="http://schemas.microsoft.com/office/powerpoint/2015/09/main">
    <mc:Choice Requires="p159">
      <p:transition advClick="0" advTm="0">
        <p159:morph option="byObject"/>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C400DD-4B4C-BD46-8696-49D7C5F4F51D}"/>
              </a:ext>
            </a:extLst>
          </p:cNvPr>
          <p:cNvSpPr>
            <a:spLocks noGrp="1"/>
          </p:cNvSpPr>
          <p:nvPr>
            <p:ph type="sldNum" sz="quarter" idx="12"/>
          </p:nvPr>
        </p:nvSpPr>
        <p:spPr/>
        <p:txBody>
          <a:bodyPr/>
          <a:lstStyle/>
          <a:p>
            <a:fld id="{5C21FAA9-B8A2-DE42-8B6F-6CA326C19E94}" type="slidenum">
              <a:rPr lang="en-US" smtClean="0"/>
              <a:pPr/>
              <a:t>13</a:t>
            </a:fld>
            <a:endParaRPr lang="en-US" dirty="0"/>
          </a:p>
        </p:txBody>
      </p:sp>
      <p:sp>
        <p:nvSpPr>
          <p:cNvPr id="30" name="Freeform 29">
            <a:extLst>
              <a:ext uri="{FF2B5EF4-FFF2-40B4-BE49-F238E27FC236}">
                <a16:creationId xmlns:a16="http://schemas.microsoft.com/office/drawing/2014/main" id="{6583AFB0-83AD-C04A-8FF1-B5FA2786C33D}"/>
              </a:ext>
            </a:extLst>
          </p:cNvPr>
          <p:cNvSpPr/>
          <p:nvPr/>
        </p:nvSpPr>
        <p:spPr>
          <a:xfrm>
            <a:off x="2714713" y="2564537"/>
            <a:ext cx="5284258" cy="2231388"/>
          </a:xfrm>
          <a:custGeom>
            <a:avLst/>
            <a:gdLst>
              <a:gd name="connsiteX0" fmla="*/ 0 w 5284258"/>
              <a:gd name="connsiteY0" fmla="*/ 0 h 2231388"/>
              <a:gd name="connsiteX1" fmla="*/ 1281824 w 5284258"/>
              <a:gd name="connsiteY1" fmla="*/ 1388130 h 2231388"/>
              <a:gd name="connsiteX2" fmla="*/ 5284258 w 5284258"/>
              <a:gd name="connsiteY2" fmla="*/ 2231388 h 2231388"/>
              <a:gd name="connsiteX3" fmla="*/ 5284258 w 5284258"/>
              <a:gd name="connsiteY3" fmla="*/ 2231388 h 2231388"/>
            </a:gdLst>
            <a:ahLst/>
            <a:cxnLst>
              <a:cxn ang="0">
                <a:pos x="connsiteX0" y="connsiteY0"/>
              </a:cxn>
              <a:cxn ang="0">
                <a:pos x="connsiteX1" y="connsiteY1"/>
              </a:cxn>
              <a:cxn ang="0">
                <a:pos x="connsiteX2" y="connsiteY2"/>
              </a:cxn>
              <a:cxn ang="0">
                <a:pos x="connsiteX3" y="connsiteY3"/>
              </a:cxn>
            </a:cxnLst>
            <a:rect l="l" t="t" r="r" b="b"/>
            <a:pathLst>
              <a:path w="5284258" h="2231388" extrusionOk="0">
                <a:moveTo>
                  <a:pt x="0" y="0"/>
                </a:moveTo>
                <a:cubicBezTo>
                  <a:pt x="65965" y="425096"/>
                  <a:pt x="349533" y="1035592"/>
                  <a:pt x="1281824" y="1388130"/>
                </a:cubicBezTo>
                <a:cubicBezTo>
                  <a:pt x="2162535" y="1760029"/>
                  <a:pt x="5284257" y="2231388"/>
                  <a:pt x="5284258" y="2231388"/>
                </a:cubicBezTo>
                <a:lnTo>
                  <a:pt x="5284258" y="2231388"/>
                </a:lnTo>
              </a:path>
            </a:pathLst>
          </a:custGeom>
          <a:noFill/>
          <a:ln w="76200">
            <a:solidFill>
              <a:schemeClr val="accent1">
                <a:lumMod val="75000"/>
              </a:schemeClr>
            </a:solidFill>
            <a:prstDash val="dash"/>
            <a:extLst>
              <a:ext uri="{C807C97D-BFC1-408E-A445-0C87EB9F89A2}">
                <ask:lineSketchStyleProps xmlns:ask="http://schemas.microsoft.com/office/drawing/2018/sketchyshapes" sd="1219033472">
                  <a:custGeom>
                    <a:avLst/>
                    <a:gdLst>
                      <a:gd name="connsiteX0" fmla="*/ 0 w 6596743"/>
                      <a:gd name="connsiteY0" fmla="*/ 0 h 2808514"/>
                      <a:gd name="connsiteX1" fmla="*/ 1600200 w 6596743"/>
                      <a:gd name="connsiteY1" fmla="*/ 1747157 h 2808514"/>
                      <a:gd name="connsiteX2" fmla="*/ 6596743 w 6596743"/>
                      <a:gd name="connsiteY2" fmla="*/ 2808514 h 2808514"/>
                      <a:gd name="connsiteX3" fmla="*/ 6596743 w 6596743"/>
                      <a:gd name="connsiteY3" fmla="*/ 2808514 h 2808514"/>
                    </a:gdLst>
                    <a:ahLst/>
                    <a:cxnLst>
                      <a:cxn ang="0">
                        <a:pos x="connsiteX0" y="connsiteY0"/>
                      </a:cxn>
                      <a:cxn ang="0">
                        <a:pos x="connsiteX1" y="connsiteY1"/>
                      </a:cxn>
                      <a:cxn ang="0">
                        <a:pos x="connsiteX2" y="connsiteY2"/>
                      </a:cxn>
                      <a:cxn ang="0">
                        <a:pos x="connsiteX3" y="connsiteY3"/>
                      </a:cxn>
                    </a:cxnLst>
                    <a:rect l="l" t="t" r="r" b="b"/>
                    <a:pathLst>
                      <a:path w="6596743" h="2808514">
                        <a:moveTo>
                          <a:pt x="0" y="0"/>
                        </a:moveTo>
                        <a:cubicBezTo>
                          <a:pt x="250371" y="639535"/>
                          <a:pt x="500743" y="1279071"/>
                          <a:pt x="1600200" y="1747157"/>
                        </a:cubicBezTo>
                        <a:cubicBezTo>
                          <a:pt x="2699657" y="2215243"/>
                          <a:pt x="6596743" y="2808514"/>
                          <a:pt x="6596743" y="2808514"/>
                        </a:cubicBezTo>
                        <a:lnTo>
                          <a:pt x="6596743" y="2808514"/>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5118A888-9574-2B44-B58D-1820BAC32BED}"/>
              </a:ext>
            </a:extLst>
          </p:cNvPr>
          <p:cNvCxnSpPr>
            <a:cxnSpLocks/>
          </p:cNvCxnSpPr>
          <p:nvPr/>
        </p:nvCxnSpPr>
        <p:spPr>
          <a:xfrm flipV="1">
            <a:off x="1878528" y="1697271"/>
            <a:ext cx="0" cy="4155034"/>
          </a:xfrm>
          <a:prstGeom prst="straightConnector1">
            <a:avLst/>
          </a:prstGeom>
          <a:ln w="76200">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33" name="TextBox 32">
            <a:extLst>
              <a:ext uri="{FF2B5EF4-FFF2-40B4-BE49-F238E27FC236}">
                <a16:creationId xmlns:a16="http://schemas.microsoft.com/office/drawing/2014/main" id="{8C07E9E9-47AA-A54F-A2BE-0C311583DC3F}"/>
              </a:ext>
            </a:extLst>
          </p:cNvPr>
          <p:cNvSpPr txBox="1"/>
          <p:nvPr/>
        </p:nvSpPr>
        <p:spPr>
          <a:xfrm>
            <a:off x="1938188" y="1280015"/>
            <a:ext cx="1072777" cy="744299"/>
          </a:xfrm>
          <a:prstGeom prst="rect">
            <a:avLst/>
          </a:prstGeom>
        </p:spPr>
        <p:txBody>
          <a:bodyPr wrap="none" rtlCol="0">
            <a:spAutoFit/>
          </a:bodyPr>
          <a:lstStyle/>
          <a:p>
            <a:r>
              <a:rPr lang="en-US" sz="3200" b="1" dirty="0">
                <a:solidFill>
                  <a:sysClr val="windowText" lastClr="000000"/>
                </a:solidFill>
                <a:latin typeface="Helvetica Neue" panose="02000503000000020004" pitchFamily="2" charset="0"/>
                <a:ea typeface="Helvetica Neue" panose="02000503000000020004" pitchFamily="2" charset="0"/>
                <a:cs typeface="Helvetica Neue" panose="02000503000000020004" pitchFamily="2" charset="0"/>
              </a:rPr>
              <a:t>RAM</a:t>
            </a:r>
          </a:p>
        </p:txBody>
      </p:sp>
      <p:cxnSp>
        <p:nvCxnSpPr>
          <p:cNvPr id="34" name="Straight Arrow Connector 33">
            <a:extLst>
              <a:ext uri="{FF2B5EF4-FFF2-40B4-BE49-F238E27FC236}">
                <a16:creationId xmlns:a16="http://schemas.microsoft.com/office/drawing/2014/main" id="{46767D1D-8CFA-484C-8E76-DB6244D6B9A7}"/>
              </a:ext>
            </a:extLst>
          </p:cNvPr>
          <p:cNvCxnSpPr>
            <a:cxnSpLocks/>
          </p:cNvCxnSpPr>
          <p:nvPr/>
        </p:nvCxnSpPr>
        <p:spPr>
          <a:xfrm>
            <a:off x="1870759" y="5840568"/>
            <a:ext cx="7086507" cy="11736"/>
          </a:xfrm>
          <a:prstGeom prst="straightConnector1">
            <a:avLst/>
          </a:prstGeom>
          <a:ln w="762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1781C37-730E-1248-A456-7A3D53960657}"/>
                  </a:ext>
                </a:extLst>
              </p:cNvPr>
              <p:cNvSpPr txBox="1"/>
              <p:nvPr/>
            </p:nvSpPr>
            <p:spPr>
              <a:xfrm>
                <a:off x="7053967" y="2856118"/>
                <a:ext cx="3714607" cy="713593"/>
              </a:xfrm>
              <a:prstGeom prst="rect">
                <a:avLst/>
              </a:prstGeom>
            </p:spPr>
            <p:txBody>
              <a:bodyPr wrap="none" rtlCol="0">
                <a:spAutoFit/>
              </a:bodyPr>
              <a:lstStyle/>
              <a:p>
                <a:r>
                  <a:rPr lang="en-US" sz="2000" b="1" dirty="0">
                    <a:solidFill>
                      <a:sysClr val="windowText" lastClr="000000"/>
                    </a:solidFill>
                    <a:latin typeface="Helvetica Neue" panose="02000503000000020004" pitchFamily="2" charset="0"/>
                    <a:ea typeface="Helvetica Neue" panose="02000503000000020004" pitchFamily="2" charset="0"/>
                    <a:cs typeface="Helvetica Neue" panose="02000503000000020004" pitchFamily="2" charset="0"/>
                  </a:rPr>
                  <a:t>Keep every </a:t>
                </a:r>
                <a14:m>
                  <m:oMath xmlns:m="http://schemas.openxmlformats.org/officeDocument/2006/math">
                    <m:rad>
                      <m:radPr>
                        <m:degHide m:val="on"/>
                        <m:ctrlPr>
                          <a:rPr lang="en-US" sz="2000" b="1" i="1" smtClean="0">
                            <a:solidFill>
                              <a:sysClr val="windowText" lastClr="000000"/>
                            </a:solidFill>
                            <a:latin typeface="Cambria Math" panose="02040503050406030204" pitchFamily="18" charset="0"/>
                            <a:ea typeface="Helvetica Neue" panose="02000503000000020004" pitchFamily="2" charset="0"/>
                            <a:cs typeface="Helvetica Neue" panose="02000503000000020004" pitchFamily="2" charset="0"/>
                          </a:rPr>
                        </m:ctrlPr>
                      </m:radPr>
                      <m:deg/>
                      <m:e>
                        <m:r>
                          <a:rPr lang="en-US" sz="2000" b="1" i="1" smtClean="0">
                            <a:solidFill>
                              <a:sysClr val="windowText" lastClr="000000"/>
                            </a:solidFill>
                            <a:latin typeface="Cambria Math" panose="02040503050406030204" pitchFamily="18" charset="0"/>
                            <a:ea typeface="Helvetica Neue" panose="02000503000000020004" pitchFamily="2" charset="0"/>
                            <a:cs typeface="Helvetica Neue" panose="02000503000000020004" pitchFamily="2" charset="0"/>
                          </a:rPr>
                          <m:t>𝒏</m:t>
                        </m:r>
                      </m:e>
                    </m:rad>
                  </m:oMath>
                </a14:m>
                <a:r>
                  <a:rPr lang="en-US" sz="2000" b="1" dirty="0">
                    <a:solidFill>
                      <a:sysClr val="windowText" lastClr="000000"/>
                    </a:solidFill>
                    <a:latin typeface="Helvetica Neue" panose="02000503000000020004" pitchFamily="2" charset="0"/>
                    <a:ea typeface="Helvetica Neue" panose="02000503000000020004" pitchFamily="2" charset="0"/>
                    <a:cs typeface="Helvetica Neue" panose="02000503000000020004" pitchFamily="2" charset="0"/>
                  </a:rPr>
                  <a:t> layers in RAM</a:t>
                </a:r>
              </a:p>
              <a:p>
                <a:r>
                  <a:rPr lang="en-US" sz="2000" dirty="0">
                    <a:solidFill>
                      <a:sysClr val="windowText" lastClr="000000"/>
                    </a:solidFill>
                    <a:latin typeface="Helvetica Neue" panose="02000503000000020004" pitchFamily="2" charset="0"/>
                    <a:ea typeface="Helvetica Neue" panose="02000503000000020004" pitchFamily="2" charset="0"/>
                    <a:cs typeface="Helvetica Neue" panose="02000503000000020004" pitchFamily="2" charset="0"/>
                  </a:rPr>
                  <a:t>Chen et al (2016)</a:t>
                </a:r>
              </a:p>
            </p:txBody>
          </p:sp>
        </mc:Choice>
        <mc:Fallback xmlns="">
          <p:sp>
            <p:nvSpPr>
              <p:cNvPr id="35" name="TextBox 34">
                <a:extLst>
                  <a:ext uri="{FF2B5EF4-FFF2-40B4-BE49-F238E27FC236}">
                    <a16:creationId xmlns:a16="http://schemas.microsoft.com/office/drawing/2014/main" id="{01781C37-730E-1248-A456-7A3D53960657}"/>
                  </a:ext>
                </a:extLst>
              </p:cNvPr>
              <p:cNvSpPr txBox="1">
                <a:spLocks noRot="1" noChangeAspect="1" noMove="1" noResize="1" noEditPoints="1" noAdjustHandles="1" noChangeArrowheads="1" noChangeShapeType="1" noTextEdit="1"/>
              </p:cNvSpPr>
              <p:nvPr/>
            </p:nvSpPr>
            <p:spPr>
              <a:xfrm>
                <a:off x="7053967" y="2856118"/>
                <a:ext cx="3714607" cy="713593"/>
              </a:xfrm>
              <a:prstGeom prst="rect">
                <a:avLst/>
              </a:prstGeom>
              <a:blipFill>
                <a:blip r:embed="rId3"/>
                <a:stretch>
                  <a:fillRect l="-1361" t="-3509" r="-680" b="-12281"/>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5CA08B2B-A805-354D-B37A-6E0BCFD9B001}"/>
              </a:ext>
            </a:extLst>
          </p:cNvPr>
          <p:cNvSpPr txBox="1"/>
          <p:nvPr/>
        </p:nvSpPr>
        <p:spPr>
          <a:xfrm>
            <a:off x="9111361" y="5386283"/>
            <a:ext cx="2747041" cy="744299"/>
          </a:xfrm>
          <a:prstGeom prst="rect">
            <a:avLst/>
          </a:prstGeom>
        </p:spPr>
        <p:txBody>
          <a:bodyPr wrap="square" rtlCol="0">
            <a:spAutoFit/>
          </a:bodyPr>
          <a:lstStyle/>
          <a:p>
            <a:r>
              <a:rPr lang="en-US" sz="3200" b="1" dirty="0">
                <a:solidFill>
                  <a:sysClr val="windowText" lastClr="000000"/>
                </a:solidFill>
                <a:latin typeface="Helvetica Neue" panose="02000503000000020004" pitchFamily="2" charset="0"/>
                <a:ea typeface="Helvetica Neue" panose="02000503000000020004" pitchFamily="2" charset="0"/>
                <a:cs typeface="Helvetica Neue" panose="02000503000000020004" pitchFamily="2" charset="0"/>
              </a:rPr>
              <a:t>Compute</a:t>
            </a:r>
          </a:p>
        </p:txBody>
      </p:sp>
      <p:sp>
        <p:nvSpPr>
          <p:cNvPr id="39" name="Cross 38">
            <a:extLst>
              <a:ext uri="{FF2B5EF4-FFF2-40B4-BE49-F238E27FC236}">
                <a16:creationId xmlns:a16="http://schemas.microsoft.com/office/drawing/2014/main" id="{C362B859-87DC-9F4C-9048-37EB5950F947}"/>
              </a:ext>
            </a:extLst>
          </p:cNvPr>
          <p:cNvSpPr/>
          <p:nvPr/>
        </p:nvSpPr>
        <p:spPr>
          <a:xfrm rot="2700000">
            <a:off x="6436753" y="2970664"/>
            <a:ext cx="601041" cy="601041"/>
          </a:xfrm>
          <a:prstGeom prst="plus">
            <a:avLst>
              <a:gd name="adj" fmla="val 38031"/>
            </a:avLst>
          </a:prstGeom>
          <a:solidFill>
            <a:srgbClr val="FFC8CA"/>
          </a:solidFill>
          <a:ln w="28575">
            <a:solidFill>
              <a:srgbClr val="C0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795B0ED-2CB9-8D4D-B969-F6AA2F85B7D4}"/>
              </a:ext>
            </a:extLst>
          </p:cNvPr>
          <p:cNvSpPr txBox="1"/>
          <p:nvPr/>
        </p:nvSpPr>
        <p:spPr>
          <a:xfrm>
            <a:off x="3010965" y="2240054"/>
            <a:ext cx="2927404" cy="400110"/>
          </a:xfrm>
          <a:prstGeom prst="rect">
            <a:avLst/>
          </a:prstGeom>
        </p:spPr>
        <p:txBody>
          <a:bodyPr wrap="none" rtlCol="0">
            <a:spAutoFit/>
          </a:bodyPr>
          <a:lstStyle/>
          <a:p>
            <a:r>
              <a:rPr lang="en-US" sz="2000" b="1" dirty="0">
                <a:solidFill>
                  <a:sysClr val="windowText" lastClr="000000"/>
                </a:solidFill>
                <a:latin typeface="Helvetica Neue" panose="02000503000000020004" pitchFamily="2" charset="0"/>
                <a:ea typeface="Helvetica Neue" panose="02000503000000020004" pitchFamily="2" charset="0"/>
                <a:cs typeface="Helvetica Neue" panose="02000503000000020004" pitchFamily="2" charset="0"/>
              </a:rPr>
              <a:t>Keep all layers in RAM</a:t>
            </a:r>
          </a:p>
        </p:txBody>
      </p:sp>
      <p:sp>
        <p:nvSpPr>
          <p:cNvPr id="40" name="Cross 39">
            <a:extLst>
              <a:ext uri="{FF2B5EF4-FFF2-40B4-BE49-F238E27FC236}">
                <a16:creationId xmlns:a16="http://schemas.microsoft.com/office/drawing/2014/main" id="{8FCBB81A-3B78-D94F-9A2A-A8228CCC8366}"/>
              </a:ext>
            </a:extLst>
          </p:cNvPr>
          <p:cNvSpPr/>
          <p:nvPr/>
        </p:nvSpPr>
        <p:spPr>
          <a:xfrm rot="2700000">
            <a:off x="2400232" y="2148794"/>
            <a:ext cx="601041" cy="601041"/>
          </a:xfrm>
          <a:prstGeom prst="plus">
            <a:avLst>
              <a:gd name="adj" fmla="val 38031"/>
            </a:avLst>
          </a:prstGeom>
          <a:solidFill>
            <a:schemeClr val="accent1">
              <a:lumMod val="20000"/>
              <a:lumOff val="80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B50DD3E-E866-CA4D-A7FB-636FDDEA0C77}"/>
              </a:ext>
            </a:extLst>
          </p:cNvPr>
          <p:cNvSpPr/>
          <p:nvPr/>
        </p:nvSpPr>
        <p:spPr>
          <a:xfrm>
            <a:off x="328592" y="231627"/>
            <a:ext cx="8219558" cy="954107"/>
          </a:xfrm>
          <a:prstGeom prst="rect">
            <a:avLst/>
          </a:prstGeom>
        </p:spPr>
        <p:txBody>
          <a:bodyPr wrap="none">
            <a:spAutoFit/>
          </a:bodyPr>
          <a:lstStyle/>
          <a:p>
            <a:pPr lvl="0">
              <a:defRPr/>
            </a:pPr>
            <a:r>
              <a:rPr lang="en-US" sz="3200" b="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Compute-hungry backpropagation policy</a:t>
            </a:r>
            <a:endParaRPr lang="en-US" sz="3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a:p>
            <a:pPr lvl="0">
              <a:defRPr/>
            </a:pPr>
            <a:r>
              <a:rPr lang="en-US" sz="24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Recompute all layers as needed, storing none</a:t>
            </a:r>
          </a:p>
        </p:txBody>
      </p:sp>
      <p:sp>
        <p:nvSpPr>
          <p:cNvPr id="3" name="Rectangle 2">
            <a:extLst>
              <a:ext uri="{FF2B5EF4-FFF2-40B4-BE49-F238E27FC236}">
                <a16:creationId xmlns:a16="http://schemas.microsoft.com/office/drawing/2014/main" id="{C0BCACC3-D01C-D14E-AB9F-985F50416DB4}"/>
              </a:ext>
            </a:extLst>
          </p:cNvPr>
          <p:cNvSpPr/>
          <p:nvPr/>
        </p:nvSpPr>
        <p:spPr>
          <a:xfrm>
            <a:off x="2275752" y="1834801"/>
            <a:ext cx="9235777" cy="3551482"/>
          </a:xfrm>
          <a:prstGeom prst="rect">
            <a:avLst/>
          </a:prstGeom>
          <a:solidFill>
            <a:srgbClr val="FFFFFF">
              <a:alpha val="7254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ross 40">
            <a:extLst>
              <a:ext uri="{FF2B5EF4-FFF2-40B4-BE49-F238E27FC236}">
                <a16:creationId xmlns:a16="http://schemas.microsoft.com/office/drawing/2014/main" id="{4BEE667C-81DB-9C4A-9B09-450978B5F725}"/>
              </a:ext>
            </a:extLst>
          </p:cNvPr>
          <p:cNvSpPr/>
          <p:nvPr/>
        </p:nvSpPr>
        <p:spPr>
          <a:xfrm rot="2700000">
            <a:off x="7875714" y="4489452"/>
            <a:ext cx="601041" cy="601041"/>
          </a:xfrm>
          <a:prstGeom prst="plus">
            <a:avLst>
              <a:gd name="adj" fmla="val 38031"/>
            </a:avLst>
          </a:prstGeom>
          <a:solidFill>
            <a:schemeClr val="accent4">
              <a:lumMod val="20000"/>
              <a:lumOff val="80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E9CD987-3405-8B45-A801-EFEA69363869}"/>
              </a:ext>
            </a:extLst>
          </p:cNvPr>
          <p:cNvSpPr txBox="1"/>
          <p:nvPr/>
        </p:nvSpPr>
        <p:spPr>
          <a:xfrm>
            <a:off x="8470589" y="4589917"/>
            <a:ext cx="3040940" cy="400110"/>
          </a:xfrm>
          <a:prstGeom prst="rect">
            <a:avLst/>
          </a:prstGeom>
        </p:spPr>
        <p:txBody>
          <a:bodyPr wrap="square" rtlCol="0">
            <a:spAutoFit/>
          </a:bodyPr>
          <a:lstStyle/>
          <a:p>
            <a:r>
              <a:rPr lang="en-US" sz="2000" b="1" dirty="0">
                <a:solidFill>
                  <a:sysClr val="windowText" lastClr="000000"/>
                </a:solidFill>
                <a:latin typeface="Helvetica Neue" panose="02000503000000020004" pitchFamily="2" charset="0"/>
                <a:ea typeface="Helvetica Neue" panose="02000503000000020004" pitchFamily="2" charset="0"/>
                <a:cs typeface="Helvetica Neue" panose="02000503000000020004" pitchFamily="2" charset="0"/>
              </a:rPr>
              <a:t>Recompute all layers</a:t>
            </a:r>
          </a:p>
        </p:txBody>
      </p:sp>
    </p:spTree>
    <p:extLst>
      <p:ext uri="{BB962C8B-B14F-4D97-AF65-F5344CB8AC3E}">
        <p14:creationId xmlns:p14="http://schemas.microsoft.com/office/powerpoint/2010/main" val="692383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Box 110">
            <a:extLst>
              <a:ext uri="{FF2B5EF4-FFF2-40B4-BE49-F238E27FC236}">
                <a16:creationId xmlns:a16="http://schemas.microsoft.com/office/drawing/2014/main" id="{756A1CE7-5F1D-CF49-82DD-CCF40F8E1345}"/>
              </a:ext>
            </a:extLst>
          </p:cNvPr>
          <p:cNvSpPr txBox="1"/>
          <p:nvPr/>
        </p:nvSpPr>
        <p:spPr>
          <a:xfrm>
            <a:off x="11081594" y="4591800"/>
            <a:ext cx="726481" cy="369332"/>
          </a:xfrm>
          <a:prstGeom prst="rect">
            <a:avLst/>
          </a:prstGeom>
        </p:spPr>
        <p:txBody>
          <a:bodyPr wrap="none" rtlCol="0">
            <a:spAutoFit/>
          </a:bodyPr>
          <a:lstStyle/>
          <a:p>
            <a:r>
              <a:rPr lang="en-US"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Time</a:t>
            </a:r>
          </a:p>
        </p:txBody>
      </p:sp>
      <p:cxnSp>
        <p:nvCxnSpPr>
          <p:cNvPr id="112" name="Straight Arrow Connector 111">
            <a:extLst>
              <a:ext uri="{FF2B5EF4-FFF2-40B4-BE49-F238E27FC236}">
                <a16:creationId xmlns:a16="http://schemas.microsoft.com/office/drawing/2014/main" id="{CC0A8123-EBA9-FC44-BD20-A5BE6FF0EF69}"/>
              </a:ext>
            </a:extLst>
          </p:cNvPr>
          <p:cNvCxnSpPr>
            <a:cxnSpLocks/>
          </p:cNvCxnSpPr>
          <p:nvPr/>
        </p:nvCxnSpPr>
        <p:spPr>
          <a:xfrm flipV="1">
            <a:off x="6336854" y="1626510"/>
            <a:ext cx="0" cy="3415390"/>
          </a:xfrm>
          <a:prstGeom prst="straightConnector1">
            <a:avLst/>
          </a:prstGeom>
          <a:ln w="38100">
            <a:solidFill>
              <a:schemeClr val="tx1">
                <a:lumMod val="65000"/>
                <a:lumOff val="35000"/>
              </a:schemeClr>
            </a:solidFill>
            <a:tailEnd type="triangle"/>
          </a:ln>
        </p:spPr>
        <p:style>
          <a:lnRef idx="3">
            <a:schemeClr val="dk1"/>
          </a:lnRef>
          <a:fillRef idx="0">
            <a:schemeClr val="dk1"/>
          </a:fillRef>
          <a:effectRef idx="2">
            <a:schemeClr val="dk1"/>
          </a:effectRef>
          <a:fontRef idx="minor">
            <a:schemeClr val="tx1"/>
          </a:fontRef>
        </p:style>
      </p:cxnSp>
      <p:sp>
        <p:nvSpPr>
          <p:cNvPr id="113" name="TextBox 112">
            <a:extLst>
              <a:ext uri="{FF2B5EF4-FFF2-40B4-BE49-F238E27FC236}">
                <a16:creationId xmlns:a16="http://schemas.microsoft.com/office/drawing/2014/main" id="{DF23B779-B16A-044B-A9D1-8DD97ACAAC37}"/>
              </a:ext>
            </a:extLst>
          </p:cNvPr>
          <p:cNvSpPr txBox="1"/>
          <p:nvPr/>
        </p:nvSpPr>
        <p:spPr>
          <a:xfrm>
            <a:off x="5976819" y="996400"/>
            <a:ext cx="720069" cy="646331"/>
          </a:xfrm>
          <a:prstGeom prst="rect">
            <a:avLst/>
          </a:prstGeom>
        </p:spPr>
        <p:txBody>
          <a:bodyPr wrap="none" rtlCol="0">
            <a:spAutoFit/>
          </a:bodyPr>
          <a:lstStyle/>
          <a:p>
            <a:r>
              <a:rPr lang="en-US"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RAM</a:t>
            </a:r>
          </a:p>
          <a:p>
            <a:r>
              <a:rPr lang="en-US"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used</a:t>
            </a:r>
          </a:p>
        </p:txBody>
      </p:sp>
      <p:cxnSp>
        <p:nvCxnSpPr>
          <p:cNvPr id="115" name="Straight Arrow Connector 114">
            <a:extLst>
              <a:ext uri="{FF2B5EF4-FFF2-40B4-BE49-F238E27FC236}">
                <a16:creationId xmlns:a16="http://schemas.microsoft.com/office/drawing/2014/main" id="{8250BCB8-9D8D-9443-A0B1-FC4F7E705A98}"/>
              </a:ext>
            </a:extLst>
          </p:cNvPr>
          <p:cNvCxnSpPr>
            <a:cxnSpLocks/>
          </p:cNvCxnSpPr>
          <p:nvPr/>
        </p:nvCxnSpPr>
        <p:spPr>
          <a:xfrm>
            <a:off x="6318748" y="5032679"/>
            <a:ext cx="5438834" cy="0"/>
          </a:xfrm>
          <a:prstGeom prst="straightConnector1">
            <a:avLst/>
          </a:prstGeom>
          <a:ln w="38100">
            <a:solidFill>
              <a:schemeClr val="tx1">
                <a:lumMod val="65000"/>
                <a:lumOff val="35000"/>
              </a:schemeClr>
            </a:solidFill>
            <a:tailEnd type="triangle"/>
          </a:ln>
        </p:spPr>
        <p:style>
          <a:lnRef idx="3">
            <a:schemeClr val="dk1"/>
          </a:lnRef>
          <a:fillRef idx="0">
            <a:schemeClr val="dk1"/>
          </a:fillRef>
          <a:effectRef idx="2">
            <a:schemeClr val="dk1"/>
          </a:effectRef>
          <a:fontRef idx="minor">
            <a:schemeClr val="tx1"/>
          </a:fontRef>
        </p:style>
      </p:cxnSp>
      <p:sp>
        <p:nvSpPr>
          <p:cNvPr id="178" name="TextBox 177">
            <a:extLst>
              <a:ext uri="{FF2B5EF4-FFF2-40B4-BE49-F238E27FC236}">
                <a16:creationId xmlns:a16="http://schemas.microsoft.com/office/drawing/2014/main" id="{C3B7C83A-07F5-BD46-9BB3-BE5FC1D6A1A1}"/>
              </a:ext>
            </a:extLst>
          </p:cNvPr>
          <p:cNvSpPr txBox="1"/>
          <p:nvPr/>
        </p:nvSpPr>
        <p:spPr>
          <a:xfrm>
            <a:off x="421584" y="5365312"/>
            <a:ext cx="6236003" cy="584775"/>
          </a:xfrm>
          <a:prstGeom prst="rect">
            <a:avLst/>
          </a:prstGeom>
        </p:spPr>
        <p:txBody>
          <a:bodyPr wrap="none" rtlCol="0">
            <a:spAutoFit/>
          </a:bodyPr>
          <a:lstStyle/>
          <a:p>
            <a:r>
              <a:rPr lang="en-US" sz="3200" b="1" dirty="0">
                <a:latin typeface="Helvetica Neue" panose="02000503000000020004" pitchFamily="2" charset="0"/>
                <a:ea typeface="Helvetica Neue" panose="02000503000000020004" pitchFamily="2" charset="0"/>
                <a:cs typeface="Helvetica Neue" panose="02000503000000020004" pitchFamily="2" charset="0"/>
              </a:rPr>
              <a:t>How can we use less memory?</a:t>
            </a:r>
          </a:p>
        </p:txBody>
      </p:sp>
      <p:sp>
        <p:nvSpPr>
          <p:cNvPr id="179" name="TextBox 178">
            <a:extLst>
              <a:ext uri="{FF2B5EF4-FFF2-40B4-BE49-F238E27FC236}">
                <a16:creationId xmlns:a16="http://schemas.microsoft.com/office/drawing/2014/main" id="{D63BCF31-79D0-E54B-86CD-4B98F2050C54}"/>
              </a:ext>
            </a:extLst>
          </p:cNvPr>
          <p:cNvSpPr txBox="1"/>
          <p:nvPr/>
        </p:nvSpPr>
        <p:spPr>
          <a:xfrm>
            <a:off x="571495" y="5830580"/>
            <a:ext cx="4749011" cy="584775"/>
          </a:xfrm>
          <a:prstGeom prst="rect">
            <a:avLst/>
          </a:prstGeom>
        </p:spPr>
        <p:txBody>
          <a:bodyPr wrap="square" rtlCol="0">
            <a:spAutoFit/>
          </a:bodyPr>
          <a:lstStyle/>
          <a:p>
            <a:r>
              <a:rPr lang="en-US" sz="3200" dirty="0">
                <a:solidFill>
                  <a:srgbClr val="DB0068"/>
                </a:solidFill>
                <a:latin typeface="Helvetica Neue" panose="02000503000000020004" pitchFamily="2" charset="0"/>
                <a:ea typeface="Helvetica Neue" panose="02000503000000020004" pitchFamily="2" charset="0"/>
                <a:cs typeface="Helvetica Neue" panose="02000503000000020004" pitchFamily="2" charset="0"/>
              </a:rPr>
              <a:t>Free early &amp; recompute</a:t>
            </a:r>
          </a:p>
        </p:txBody>
      </p:sp>
      <p:sp>
        <p:nvSpPr>
          <p:cNvPr id="98" name="Rectangle 97">
            <a:extLst>
              <a:ext uri="{FF2B5EF4-FFF2-40B4-BE49-F238E27FC236}">
                <a16:creationId xmlns:a16="http://schemas.microsoft.com/office/drawing/2014/main" id="{6F9FBEA6-E0C3-F041-A280-72D7029FBC52}"/>
              </a:ext>
            </a:extLst>
          </p:cNvPr>
          <p:cNvSpPr/>
          <p:nvPr/>
        </p:nvSpPr>
        <p:spPr>
          <a:xfrm>
            <a:off x="328592" y="231627"/>
            <a:ext cx="8219558" cy="954107"/>
          </a:xfrm>
          <a:prstGeom prst="rect">
            <a:avLst/>
          </a:prstGeom>
        </p:spPr>
        <p:txBody>
          <a:bodyPr wrap="none">
            <a:spAutoFit/>
          </a:bodyPr>
          <a:lstStyle/>
          <a:p>
            <a:pPr lvl="0">
              <a:defRPr/>
            </a:pPr>
            <a:r>
              <a:rPr lang="en-US" sz="3200" b="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Compute-hungry backpropagation policy</a:t>
            </a:r>
            <a:endParaRPr lang="en-US" sz="3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a:p>
            <a:pPr lvl="0">
              <a:defRPr/>
            </a:pPr>
            <a:r>
              <a:rPr lang="en-US" sz="24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Recompute </a:t>
            </a:r>
            <a:r>
              <a:rPr lang="en-US" sz="2400" dirty="0">
                <a:solidFill>
                  <a:prstClr val="black"/>
                </a:solidFill>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all layers</a:t>
            </a:r>
            <a:endParaRPr lang="en-US" sz="24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Slide Number Placeholder 1">
            <a:extLst>
              <a:ext uri="{FF2B5EF4-FFF2-40B4-BE49-F238E27FC236}">
                <a16:creationId xmlns:a16="http://schemas.microsoft.com/office/drawing/2014/main" id="{3B2D5FF8-9031-0146-9141-4DCCEA8E2287}"/>
              </a:ext>
            </a:extLst>
          </p:cNvPr>
          <p:cNvSpPr>
            <a:spLocks noGrp="1"/>
          </p:cNvSpPr>
          <p:nvPr>
            <p:ph type="sldNum" sz="quarter" idx="12"/>
          </p:nvPr>
        </p:nvSpPr>
        <p:spPr/>
        <p:txBody>
          <a:bodyPr/>
          <a:lstStyle/>
          <a:p>
            <a:fld id="{5C21FAA9-B8A2-DE42-8B6F-6CA326C19E94}" type="slidenum">
              <a:rPr lang="en-US" smtClean="0"/>
              <a:pPr/>
              <a:t>14</a:t>
            </a:fld>
            <a:endParaRPr lang="en-US" dirty="0"/>
          </a:p>
        </p:txBody>
      </p:sp>
      <p:cxnSp>
        <p:nvCxnSpPr>
          <p:cNvPr id="100" name="Straight Connector 99">
            <a:extLst>
              <a:ext uri="{FF2B5EF4-FFF2-40B4-BE49-F238E27FC236}">
                <a16:creationId xmlns:a16="http://schemas.microsoft.com/office/drawing/2014/main" id="{A539E650-7C73-2C49-99E7-D7F6646F5370}"/>
              </a:ext>
            </a:extLst>
          </p:cNvPr>
          <p:cNvCxnSpPr/>
          <p:nvPr/>
        </p:nvCxnSpPr>
        <p:spPr>
          <a:xfrm>
            <a:off x="6375222" y="1928578"/>
            <a:ext cx="4880782" cy="0"/>
          </a:xfrm>
          <a:prstGeom prst="line">
            <a:avLst/>
          </a:prstGeom>
          <a:ln w="28575"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1" name="TextBox 100">
            <a:extLst>
              <a:ext uri="{FF2B5EF4-FFF2-40B4-BE49-F238E27FC236}">
                <a16:creationId xmlns:a16="http://schemas.microsoft.com/office/drawing/2014/main" id="{1B006486-B77D-3E47-B718-8851567A8803}"/>
              </a:ext>
            </a:extLst>
          </p:cNvPr>
          <p:cNvSpPr txBox="1"/>
          <p:nvPr/>
        </p:nvSpPr>
        <p:spPr>
          <a:xfrm>
            <a:off x="6419790" y="1559246"/>
            <a:ext cx="3492303" cy="369332"/>
          </a:xfrm>
          <a:prstGeom prst="rect">
            <a:avLst/>
          </a:prstGeom>
        </p:spPr>
        <p:txBody>
          <a:bodyPr wrap="none" rtlCol="0">
            <a:spAutoFit/>
          </a:bodyPr>
          <a:lstStyle/>
          <a:p>
            <a:r>
              <a:rPr lang="en-US" b="1"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Peak RAM (no </a:t>
            </a:r>
            <a:r>
              <a:rPr lang="en-US" b="1" dirty="0" err="1">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recomputation</a:t>
            </a:r>
            <a:r>
              <a:rPr lang="en-US" b="1"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a:t>
            </a:r>
          </a:p>
        </p:txBody>
      </p:sp>
      <p:cxnSp>
        <p:nvCxnSpPr>
          <p:cNvPr id="90" name="Straight Arrow Connector 89">
            <a:extLst>
              <a:ext uri="{FF2B5EF4-FFF2-40B4-BE49-F238E27FC236}">
                <a16:creationId xmlns:a16="http://schemas.microsoft.com/office/drawing/2014/main" id="{2650CAD1-C86D-294A-8C96-BE5877E7002E}"/>
              </a:ext>
            </a:extLst>
          </p:cNvPr>
          <p:cNvCxnSpPr>
            <a:cxnSpLocks/>
            <a:stCxn id="102" idx="6"/>
            <a:endCxn id="139" idx="1"/>
          </p:cNvCxnSpPr>
          <p:nvPr/>
        </p:nvCxnSpPr>
        <p:spPr>
          <a:xfrm>
            <a:off x="4908540" y="2812819"/>
            <a:ext cx="412415" cy="491486"/>
          </a:xfrm>
          <a:prstGeom prst="straightConnector1">
            <a:avLst/>
          </a:prstGeom>
          <a:ln w="57150">
            <a:solidFill>
              <a:schemeClr val="tx1"/>
            </a:solidFill>
            <a:tailEnd type="triangle"/>
          </a:ln>
        </p:spPr>
        <p:style>
          <a:lnRef idx="1">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8D95AADC-2E07-CE45-AADE-6FF536C433EC}"/>
              </a:ext>
            </a:extLst>
          </p:cNvPr>
          <p:cNvCxnSpPr>
            <a:cxnSpLocks/>
            <a:stCxn id="139" idx="1"/>
            <a:endCxn id="116" idx="5"/>
          </p:cNvCxnSpPr>
          <p:nvPr/>
        </p:nvCxnSpPr>
        <p:spPr>
          <a:xfrm flipH="1">
            <a:off x="4923076" y="3304305"/>
            <a:ext cx="397879" cy="266171"/>
          </a:xfrm>
          <a:prstGeom prst="straightConnector1">
            <a:avLst/>
          </a:prstGeom>
          <a:ln w="57150">
            <a:solidFill>
              <a:schemeClr val="tx1"/>
            </a:solidFill>
            <a:tailEnd type="triangle"/>
          </a:ln>
        </p:spPr>
        <p:style>
          <a:lnRef idx="1">
            <a:schemeClr val="accent1"/>
          </a:lnRef>
          <a:fillRef idx="0">
            <a:schemeClr val="accent1"/>
          </a:fillRef>
          <a:effectRef idx="1">
            <a:schemeClr val="accent1"/>
          </a:effectRef>
          <a:fontRef idx="minor">
            <a:schemeClr val="tx1"/>
          </a:fontRef>
        </p:style>
      </p:cxnSp>
      <p:sp>
        <p:nvSpPr>
          <p:cNvPr id="92" name="Oval 91">
            <a:extLst>
              <a:ext uri="{FF2B5EF4-FFF2-40B4-BE49-F238E27FC236}">
                <a16:creationId xmlns:a16="http://schemas.microsoft.com/office/drawing/2014/main" id="{0D3CC92F-BC7E-724B-8153-48FCE800DD05}"/>
              </a:ext>
            </a:extLst>
          </p:cNvPr>
          <p:cNvSpPr/>
          <p:nvPr/>
        </p:nvSpPr>
        <p:spPr>
          <a:xfrm>
            <a:off x="526165" y="2548248"/>
            <a:ext cx="529141" cy="529141"/>
          </a:xfrm>
          <a:prstGeom prst="ellipse">
            <a:avLst/>
          </a:prstGeom>
          <a:solidFill>
            <a:srgbClr val="4371C2"/>
          </a:solidFill>
          <a:ln>
            <a:solidFill>
              <a:srgbClr val="4170C0"/>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A</a:t>
            </a:r>
          </a:p>
        </p:txBody>
      </p:sp>
      <p:sp>
        <p:nvSpPr>
          <p:cNvPr id="93" name="!!B">
            <a:extLst>
              <a:ext uri="{FF2B5EF4-FFF2-40B4-BE49-F238E27FC236}">
                <a16:creationId xmlns:a16="http://schemas.microsoft.com/office/drawing/2014/main" id="{09D47BF0-6A26-E643-8A6F-201C7293F3BC}"/>
              </a:ext>
            </a:extLst>
          </p:cNvPr>
          <p:cNvSpPr/>
          <p:nvPr/>
        </p:nvSpPr>
        <p:spPr>
          <a:xfrm>
            <a:off x="1489473" y="2548248"/>
            <a:ext cx="529141" cy="529141"/>
          </a:xfrm>
          <a:prstGeom prst="ellipse">
            <a:avLst/>
          </a:prstGeom>
          <a:solidFill>
            <a:srgbClr val="4371C2"/>
          </a:solidFill>
          <a:ln>
            <a:solidFill>
              <a:srgbClr val="4170C0"/>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B</a:t>
            </a:r>
          </a:p>
        </p:txBody>
      </p:sp>
      <p:sp>
        <p:nvSpPr>
          <p:cNvPr id="94" name="!!C">
            <a:extLst>
              <a:ext uri="{FF2B5EF4-FFF2-40B4-BE49-F238E27FC236}">
                <a16:creationId xmlns:a16="http://schemas.microsoft.com/office/drawing/2014/main" id="{B72B013A-D473-5C47-8BBC-FB032C6A7DFA}"/>
              </a:ext>
            </a:extLst>
          </p:cNvPr>
          <p:cNvSpPr/>
          <p:nvPr/>
        </p:nvSpPr>
        <p:spPr>
          <a:xfrm>
            <a:off x="2452782" y="2548248"/>
            <a:ext cx="529141" cy="529141"/>
          </a:xfrm>
          <a:prstGeom prst="ellipse">
            <a:avLst/>
          </a:prstGeom>
          <a:solidFill>
            <a:srgbClr val="4371C2"/>
          </a:solidFill>
          <a:ln>
            <a:solidFill>
              <a:srgbClr val="4170C0"/>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C</a:t>
            </a:r>
          </a:p>
        </p:txBody>
      </p:sp>
      <p:sp>
        <p:nvSpPr>
          <p:cNvPr id="97" name="!!D">
            <a:extLst>
              <a:ext uri="{FF2B5EF4-FFF2-40B4-BE49-F238E27FC236}">
                <a16:creationId xmlns:a16="http://schemas.microsoft.com/office/drawing/2014/main" id="{EDEFD941-EF92-D048-9B7E-51909A8AC52C}"/>
              </a:ext>
            </a:extLst>
          </p:cNvPr>
          <p:cNvSpPr/>
          <p:nvPr/>
        </p:nvSpPr>
        <p:spPr>
          <a:xfrm>
            <a:off x="3416091" y="2548248"/>
            <a:ext cx="529141" cy="529141"/>
          </a:xfrm>
          <a:prstGeom prst="ellipse">
            <a:avLst/>
          </a:prstGeom>
          <a:solidFill>
            <a:srgbClr val="4371C2"/>
          </a:solidFill>
          <a:ln>
            <a:solidFill>
              <a:srgbClr val="4170C0"/>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D</a:t>
            </a:r>
          </a:p>
        </p:txBody>
      </p:sp>
      <p:sp>
        <p:nvSpPr>
          <p:cNvPr id="102" name="!!E">
            <a:extLst>
              <a:ext uri="{FF2B5EF4-FFF2-40B4-BE49-F238E27FC236}">
                <a16:creationId xmlns:a16="http://schemas.microsoft.com/office/drawing/2014/main" id="{3CBC1D36-B555-3245-805A-8138380FDC4B}"/>
              </a:ext>
            </a:extLst>
          </p:cNvPr>
          <p:cNvSpPr/>
          <p:nvPr/>
        </p:nvSpPr>
        <p:spPr>
          <a:xfrm>
            <a:off x="4379399" y="2548248"/>
            <a:ext cx="529141" cy="529141"/>
          </a:xfrm>
          <a:prstGeom prst="ellipse">
            <a:avLst/>
          </a:prstGeom>
          <a:solidFill>
            <a:srgbClr val="4371C2"/>
          </a:solidFill>
          <a:ln>
            <a:solidFill>
              <a:srgbClr val="4170C0"/>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E</a:t>
            </a:r>
          </a:p>
        </p:txBody>
      </p:sp>
      <p:cxnSp>
        <p:nvCxnSpPr>
          <p:cNvPr id="103" name="Straight Arrow Connector 102">
            <a:extLst>
              <a:ext uri="{FF2B5EF4-FFF2-40B4-BE49-F238E27FC236}">
                <a16:creationId xmlns:a16="http://schemas.microsoft.com/office/drawing/2014/main" id="{4AFCD550-E2E1-1A4A-9BC5-757D8FE1C731}"/>
              </a:ext>
            </a:extLst>
          </p:cNvPr>
          <p:cNvCxnSpPr>
            <a:stCxn id="92" idx="6"/>
            <a:endCxn id="93" idx="2"/>
          </p:cNvCxnSpPr>
          <p:nvPr/>
        </p:nvCxnSpPr>
        <p:spPr>
          <a:xfrm>
            <a:off x="1055306" y="2812819"/>
            <a:ext cx="434167" cy="0"/>
          </a:xfrm>
          <a:prstGeom prst="straightConnector1">
            <a:avLst/>
          </a:prstGeom>
          <a:ln w="57150">
            <a:solidFill>
              <a:srgbClr val="4170C0"/>
            </a:solidFill>
            <a:tailEnd type="triangle"/>
          </a:ln>
        </p:spPr>
        <p:style>
          <a:lnRef idx="1">
            <a:schemeClr val="accent1"/>
          </a:lnRef>
          <a:fillRef idx="0">
            <a:schemeClr val="accent1"/>
          </a:fillRef>
          <a:effectRef idx="1">
            <a:schemeClr val="accent1"/>
          </a:effectRef>
          <a:fontRef idx="minor">
            <a:schemeClr val="tx1"/>
          </a:fontRef>
        </p:style>
      </p:cxnSp>
      <p:cxnSp>
        <p:nvCxnSpPr>
          <p:cNvPr id="104" name="Straight Arrow Connector 103">
            <a:extLst>
              <a:ext uri="{FF2B5EF4-FFF2-40B4-BE49-F238E27FC236}">
                <a16:creationId xmlns:a16="http://schemas.microsoft.com/office/drawing/2014/main" id="{CAF071ED-3155-E942-8D65-1F1A02CC48CC}"/>
              </a:ext>
            </a:extLst>
          </p:cNvPr>
          <p:cNvCxnSpPr>
            <a:cxnSpLocks/>
            <a:stCxn id="93" idx="6"/>
            <a:endCxn id="94" idx="2"/>
          </p:cNvCxnSpPr>
          <p:nvPr/>
        </p:nvCxnSpPr>
        <p:spPr>
          <a:xfrm>
            <a:off x="2018615" y="2812819"/>
            <a:ext cx="434167" cy="0"/>
          </a:xfrm>
          <a:prstGeom prst="straightConnector1">
            <a:avLst/>
          </a:prstGeom>
          <a:ln w="57150">
            <a:solidFill>
              <a:srgbClr val="4170C0"/>
            </a:solidFill>
            <a:tailEnd type="triangle"/>
          </a:ln>
        </p:spPr>
        <p:style>
          <a:lnRef idx="1">
            <a:schemeClr val="accent1"/>
          </a:lnRef>
          <a:fillRef idx="0">
            <a:schemeClr val="accent1"/>
          </a:fillRef>
          <a:effectRef idx="1">
            <a:schemeClr val="accent1"/>
          </a:effectRef>
          <a:fontRef idx="minor">
            <a:schemeClr val="tx1"/>
          </a:fontRef>
        </p:style>
      </p:cxnSp>
      <p:cxnSp>
        <p:nvCxnSpPr>
          <p:cNvPr id="105" name="Straight Arrow Connector 104">
            <a:extLst>
              <a:ext uri="{FF2B5EF4-FFF2-40B4-BE49-F238E27FC236}">
                <a16:creationId xmlns:a16="http://schemas.microsoft.com/office/drawing/2014/main" id="{2CEE94E5-59B4-4048-9005-648DE07B899B}"/>
              </a:ext>
            </a:extLst>
          </p:cNvPr>
          <p:cNvCxnSpPr>
            <a:cxnSpLocks/>
            <a:stCxn id="94" idx="6"/>
            <a:endCxn id="97" idx="2"/>
          </p:cNvCxnSpPr>
          <p:nvPr/>
        </p:nvCxnSpPr>
        <p:spPr>
          <a:xfrm>
            <a:off x="2981924" y="2812819"/>
            <a:ext cx="434167" cy="0"/>
          </a:xfrm>
          <a:prstGeom prst="straightConnector1">
            <a:avLst/>
          </a:prstGeom>
          <a:ln w="57150">
            <a:solidFill>
              <a:srgbClr val="4170C0"/>
            </a:solidFill>
            <a:tailEnd type="triangle"/>
          </a:ln>
        </p:spPr>
        <p:style>
          <a:lnRef idx="1">
            <a:schemeClr val="accent1"/>
          </a:lnRef>
          <a:fillRef idx="0">
            <a:schemeClr val="accent1"/>
          </a:fillRef>
          <a:effectRef idx="1">
            <a:schemeClr val="accent1"/>
          </a:effectRef>
          <a:fontRef idx="minor">
            <a:schemeClr val="tx1"/>
          </a:fontRef>
        </p:style>
      </p:cxnSp>
      <p:cxnSp>
        <p:nvCxnSpPr>
          <p:cNvPr id="106" name="Straight Arrow Connector 105">
            <a:extLst>
              <a:ext uri="{FF2B5EF4-FFF2-40B4-BE49-F238E27FC236}">
                <a16:creationId xmlns:a16="http://schemas.microsoft.com/office/drawing/2014/main" id="{68B3CF2D-FE27-804E-A95C-616D08DF38D2}"/>
              </a:ext>
            </a:extLst>
          </p:cNvPr>
          <p:cNvCxnSpPr>
            <a:cxnSpLocks/>
            <a:stCxn id="97" idx="6"/>
            <a:endCxn id="102" idx="2"/>
          </p:cNvCxnSpPr>
          <p:nvPr/>
        </p:nvCxnSpPr>
        <p:spPr>
          <a:xfrm>
            <a:off x="3945232" y="2812819"/>
            <a:ext cx="434167" cy="0"/>
          </a:xfrm>
          <a:prstGeom prst="straightConnector1">
            <a:avLst/>
          </a:prstGeom>
          <a:ln w="57150">
            <a:solidFill>
              <a:srgbClr val="4170C0"/>
            </a:solidFill>
            <a:tailEnd type="triangle"/>
          </a:ln>
        </p:spPr>
        <p:style>
          <a:lnRef idx="1">
            <a:schemeClr val="accent1"/>
          </a:lnRef>
          <a:fillRef idx="0">
            <a:schemeClr val="accent1"/>
          </a:fillRef>
          <a:effectRef idx="1">
            <a:schemeClr val="accent1"/>
          </a:effectRef>
          <a:fontRef idx="minor">
            <a:schemeClr val="tx1"/>
          </a:fontRef>
        </p:style>
      </p:cxnSp>
      <p:cxnSp>
        <p:nvCxnSpPr>
          <p:cNvPr id="107" name="Straight Arrow Connector 106">
            <a:extLst>
              <a:ext uri="{FF2B5EF4-FFF2-40B4-BE49-F238E27FC236}">
                <a16:creationId xmlns:a16="http://schemas.microsoft.com/office/drawing/2014/main" id="{E28D751D-6DAA-0B4B-9209-4999B9D6AAD7}"/>
              </a:ext>
            </a:extLst>
          </p:cNvPr>
          <p:cNvCxnSpPr>
            <a:cxnSpLocks/>
            <a:endCxn id="92" idx="2"/>
          </p:cNvCxnSpPr>
          <p:nvPr/>
        </p:nvCxnSpPr>
        <p:spPr>
          <a:xfrm>
            <a:off x="186972" y="2812819"/>
            <a:ext cx="339193" cy="0"/>
          </a:xfrm>
          <a:prstGeom prst="straightConnector1">
            <a:avLst/>
          </a:prstGeom>
          <a:ln w="57150">
            <a:solidFill>
              <a:srgbClr val="4170C0"/>
            </a:solidFill>
            <a:tailEnd type="triangle"/>
          </a:ln>
        </p:spPr>
        <p:style>
          <a:lnRef idx="1">
            <a:schemeClr val="accent1"/>
          </a:lnRef>
          <a:fillRef idx="0">
            <a:schemeClr val="accent1"/>
          </a:fillRef>
          <a:effectRef idx="1">
            <a:schemeClr val="accent1"/>
          </a:effectRef>
          <a:fontRef idx="minor">
            <a:schemeClr val="tx1"/>
          </a:fontRef>
        </p:style>
      </p:cxnSp>
      <p:cxnSp>
        <p:nvCxnSpPr>
          <p:cNvPr id="110" name="Straight Arrow Connector 109">
            <a:extLst>
              <a:ext uri="{FF2B5EF4-FFF2-40B4-BE49-F238E27FC236}">
                <a16:creationId xmlns:a16="http://schemas.microsoft.com/office/drawing/2014/main" id="{C15F971B-3AD0-AE40-BCC4-14A666D32B89}"/>
              </a:ext>
            </a:extLst>
          </p:cNvPr>
          <p:cNvCxnSpPr>
            <a:cxnSpLocks/>
            <a:stCxn id="102" idx="6"/>
            <a:endCxn id="114" idx="1"/>
          </p:cNvCxnSpPr>
          <p:nvPr/>
        </p:nvCxnSpPr>
        <p:spPr>
          <a:xfrm>
            <a:off x="4908540" y="2812819"/>
            <a:ext cx="290091" cy="22367"/>
          </a:xfrm>
          <a:prstGeom prst="straightConnector1">
            <a:avLst/>
          </a:prstGeom>
          <a:ln w="57150">
            <a:solidFill>
              <a:srgbClr val="4170C0"/>
            </a:solidFill>
            <a:tailEnd type="triangle"/>
          </a:ln>
        </p:spPr>
        <p:style>
          <a:lnRef idx="1">
            <a:schemeClr val="accent1"/>
          </a:lnRef>
          <a:fillRef idx="0">
            <a:schemeClr val="accent1"/>
          </a:fillRef>
          <a:effectRef idx="1">
            <a:schemeClr val="accent1"/>
          </a:effectRef>
          <a:fontRef idx="minor">
            <a:schemeClr val="tx1"/>
          </a:fontRef>
        </p:style>
      </p:cxnSp>
      <p:sp>
        <p:nvSpPr>
          <p:cNvPr id="114" name="TextBox 113">
            <a:extLst>
              <a:ext uri="{FF2B5EF4-FFF2-40B4-BE49-F238E27FC236}">
                <a16:creationId xmlns:a16="http://schemas.microsoft.com/office/drawing/2014/main" id="{594F031F-0C4E-7844-89CA-C18295D11E5F}"/>
              </a:ext>
            </a:extLst>
          </p:cNvPr>
          <p:cNvSpPr txBox="1"/>
          <p:nvPr/>
        </p:nvSpPr>
        <p:spPr>
          <a:xfrm>
            <a:off x="5198631" y="2681297"/>
            <a:ext cx="622286" cy="307777"/>
          </a:xfrm>
          <a:prstGeom prst="rect">
            <a:avLst/>
          </a:prstGeom>
        </p:spPr>
        <p:txBody>
          <a:bodyPr wrap="none" rtlCol="0">
            <a:spAutoFit/>
          </a:bodyPr>
          <a:lstStyle/>
          <a:p>
            <a:r>
              <a:rPr lang="en-US" sz="1400"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Label</a:t>
            </a:r>
          </a:p>
        </p:txBody>
      </p:sp>
      <p:sp>
        <p:nvSpPr>
          <p:cNvPr id="116" name="Regular Pentagon 115">
            <a:extLst>
              <a:ext uri="{FF2B5EF4-FFF2-40B4-BE49-F238E27FC236}">
                <a16:creationId xmlns:a16="http://schemas.microsoft.com/office/drawing/2014/main" id="{3D326D1C-0845-2E46-A246-9E80CB6C9BA6}"/>
              </a:ext>
            </a:extLst>
          </p:cNvPr>
          <p:cNvSpPr/>
          <p:nvPr/>
        </p:nvSpPr>
        <p:spPr>
          <a:xfrm>
            <a:off x="4364862" y="3367410"/>
            <a:ext cx="558215" cy="531634"/>
          </a:xfrm>
          <a:prstGeom prst="pentagon">
            <a:avLst/>
          </a:prstGeom>
          <a:ln>
            <a:solidFill>
              <a:srgbClr val="54A968"/>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∇E</a:t>
            </a:r>
          </a:p>
        </p:txBody>
      </p:sp>
      <p:sp>
        <p:nvSpPr>
          <p:cNvPr id="119" name="Regular Pentagon 118">
            <a:extLst>
              <a:ext uri="{FF2B5EF4-FFF2-40B4-BE49-F238E27FC236}">
                <a16:creationId xmlns:a16="http://schemas.microsoft.com/office/drawing/2014/main" id="{3B91C0B7-4221-2C4A-974E-13D751FF89FD}"/>
              </a:ext>
            </a:extLst>
          </p:cNvPr>
          <p:cNvSpPr/>
          <p:nvPr/>
        </p:nvSpPr>
        <p:spPr>
          <a:xfrm>
            <a:off x="3401554" y="3367410"/>
            <a:ext cx="558215" cy="531634"/>
          </a:xfrm>
          <a:prstGeom prst="pentagon">
            <a:avLst/>
          </a:prstGeom>
          <a:ln>
            <a:solidFill>
              <a:srgbClr val="54A968"/>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∇D</a:t>
            </a:r>
          </a:p>
        </p:txBody>
      </p:sp>
      <p:sp>
        <p:nvSpPr>
          <p:cNvPr id="122" name="Regular Pentagon 121">
            <a:extLst>
              <a:ext uri="{FF2B5EF4-FFF2-40B4-BE49-F238E27FC236}">
                <a16:creationId xmlns:a16="http://schemas.microsoft.com/office/drawing/2014/main" id="{EA6FC584-FA7A-D74E-B7B9-7079E40EE6A9}"/>
              </a:ext>
            </a:extLst>
          </p:cNvPr>
          <p:cNvSpPr/>
          <p:nvPr/>
        </p:nvSpPr>
        <p:spPr>
          <a:xfrm>
            <a:off x="2438245" y="3367410"/>
            <a:ext cx="558215" cy="531634"/>
          </a:xfrm>
          <a:prstGeom prst="pentagon">
            <a:avLst/>
          </a:prstGeom>
          <a:ln>
            <a:solidFill>
              <a:srgbClr val="54A968"/>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∇C</a:t>
            </a:r>
          </a:p>
        </p:txBody>
      </p:sp>
      <p:sp>
        <p:nvSpPr>
          <p:cNvPr id="123" name="Regular Pentagon 122">
            <a:extLst>
              <a:ext uri="{FF2B5EF4-FFF2-40B4-BE49-F238E27FC236}">
                <a16:creationId xmlns:a16="http://schemas.microsoft.com/office/drawing/2014/main" id="{44C7E786-A891-1C4E-B0FE-348B9F96D087}"/>
              </a:ext>
            </a:extLst>
          </p:cNvPr>
          <p:cNvSpPr/>
          <p:nvPr/>
        </p:nvSpPr>
        <p:spPr>
          <a:xfrm>
            <a:off x="1474936" y="3367410"/>
            <a:ext cx="558215" cy="531634"/>
          </a:xfrm>
          <a:prstGeom prst="pentagon">
            <a:avLst/>
          </a:prstGeom>
          <a:ln>
            <a:solidFill>
              <a:srgbClr val="54A968"/>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∇B</a:t>
            </a:r>
          </a:p>
        </p:txBody>
      </p:sp>
      <p:sp>
        <p:nvSpPr>
          <p:cNvPr id="137" name="Regular Pentagon 136">
            <a:extLst>
              <a:ext uri="{FF2B5EF4-FFF2-40B4-BE49-F238E27FC236}">
                <a16:creationId xmlns:a16="http://schemas.microsoft.com/office/drawing/2014/main" id="{4F942B0C-600F-2642-837E-944AA15F8128}"/>
              </a:ext>
            </a:extLst>
          </p:cNvPr>
          <p:cNvSpPr/>
          <p:nvPr/>
        </p:nvSpPr>
        <p:spPr>
          <a:xfrm>
            <a:off x="511628" y="3367410"/>
            <a:ext cx="558215" cy="531634"/>
          </a:xfrm>
          <a:prstGeom prst="pentagon">
            <a:avLst/>
          </a:prstGeom>
          <a:ln>
            <a:solidFill>
              <a:srgbClr val="54A968"/>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∇A</a:t>
            </a:r>
          </a:p>
        </p:txBody>
      </p:sp>
      <p:sp>
        <p:nvSpPr>
          <p:cNvPr id="139" name="Rectangle 138">
            <a:extLst>
              <a:ext uri="{FF2B5EF4-FFF2-40B4-BE49-F238E27FC236}">
                <a16:creationId xmlns:a16="http://schemas.microsoft.com/office/drawing/2014/main" id="{EDA8FC92-063F-0B43-B605-81A97AE0BABB}"/>
              </a:ext>
            </a:extLst>
          </p:cNvPr>
          <p:cNvSpPr/>
          <p:nvPr/>
        </p:nvSpPr>
        <p:spPr>
          <a:xfrm>
            <a:off x="5320955" y="3190594"/>
            <a:ext cx="565424" cy="227421"/>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latin typeface="Helvetica Neue" panose="02000503000000020004" pitchFamily="2" charset="0"/>
                <a:ea typeface="Helvetica Neue" panose="02000503000000020004" pitchFamily="2" charset="0"/>
                <a:cs typeface="Helvetica Neue" panose="02000503000000020004" pitchFamily="2" charset="0"/>
              </a:rPr>
              <a:t>Loss</a:t>
            </a:r>
          </a:p>
        </p:txBody>
      </p:sp>
      <p:cxnSp>
        <p:nvCxnSpPr>
          <p:cNvPr id="140" name="Straight Arrow Connector 139">
            <a:extLst>
              <a:ext uri="{FF2B5EF4-FFF2-40B4-BE49-F238E27FC236}">
                <a16:creationId xmlns:a16="http://schemas.microsoft.com/office/drawing/2014/main" id="{A54A1A28-8811-C848-A5B1-53835FBC55F4}"/>
              </a:ext>
            </a:extLst>
          </p:cNvPr>
          <p:cNvCxnSpPr>
            <a:cxnSpLocks/>
            <a:stCxn id="116" idx="1"/>
            <a:endCxn id="119" idx="5"/>
          </p:cNvCxnSpPr>
          <p:nvPr/>
        </p:nvCxnSpPr>
        <p:spPr>
          <a:xfrm flipH="1">
            <a:off x="3959767" y="3570475"/>
            <a:ext cx="405095" cy="0"/>
          </a:xfrm>
          <a:prstGeom prst="straightConnector1">
            <a:avLst/>
          </a:prstGeom>
          <a:ln w="57150">
            <a:solidFill>
              <a:srgbClr val="54A968"/>
            </a:solidFill>
            <a:tailEnd type="triangle"/>
          </a:ln>
        </p:spPr>
        <p:style>
          <a:lnRef idx="1">
            <a:schemeClr val="accent1"/>
          </a:lnRef>
          <a:fillRef idx="0">
            <a:schemeClr val="accent1"/>
          </a:fillRef>
          <a:effectRef idx="1">
            <a:schemeClr val="accent1"/>
          </a:effectRef>
          <a:fontRef idx="minor">
            <a:schemeClr val="tx1"/>
          </a:fontRef>
        </p:style>
      </p:cxnSp>
      <p:cxnSp>
        <p:nvCxnSpPr>
          <p:cNvPr id="141" name="Straight Arrow Connector 140">
            <a:extLst>
              <a:ext uri="{FF2B5EF4-FFF2-40B4-BE49-F238E27FC236}">
                <a16:creationId xmlns:a16="http://schemas.microsoft.com/office/drawing/2014/main" id="{1C90FD39-00A4-294A-8932-12D64A58AE16}"/>
              </a:ext>
            </a:extLst>
          </p:cNvPr>
          <p:cNvCxnSpPr>
            <a:cxnSpLocks/>
            <a:stCxn id="119" idx="1"/>
            <a:endCxn id="122" idx="5"/>
          </p:cNvCxnSpPr>
          <p:nvPr/>
        </p:nvCxnSpPr>
        <p:spPr>
          <a:xfrm flipH="1">
            <a:off x="2996459" y="3570475"/>
            <a:ext cx="405095" cy="0"/>
          </a:xfrm>
          <a:prstGeom prst="straightConnector1">
            <a:avLst/>
          </a:prstGeom>
          <a:ln w="57150">
            <a:solidFill>
              <a:srgbClr val="54A968"/>
            </a:solidFill>
            <a:tailEnd type="triangle"/>
          </a:ln>
        </p:spPr>
        <p:style>
          <a:lnRef idx="1">
            <a:schemeClr val="accent1"/>
          </a:lnRef>
          <a:fillRef idx="0">
            <a:schemeClr val="accent1"/>
          </a:fillRef>
          <a:effectRef idx="1">
            <a:schemeClr val="accent1"/>
          </a:effectRef>
          <a:fontRef idx="minor">
            <a:schemeClr val="tx1"/>
          </a:fontRef>
        </p:style>
      </p:cxnSp>
      <p:cxnSp>
        <p:nvCxnSpPr>
          <p:cNvPr id="142" name="Straight Arrow Connector 141">
            <a:extLst>
              <a:ext uri="{FF2B5EF4-FFF2-40B4-BE49-F238E27FC236}">
                <a16:creationId xmlns:a16="http://schemas.microsoft.com/office/drawing/2014/main" id="{CF391BF9-C661-574E-95EB-489780DC94DD}"/>
              </a:ext>
            </a:extLst>
          </p:cNvPr>
          <p:cNvCxnSpPr>
            <a:cxnSpLocks/>
            <a:stCxn id="122" idx="1"/>
            <a:endCxn id="123" idx="5"/>
          </p:cNvCxnSpPr>
          <p:nvPr/>
        </p:nvCxnSpPr>
        <p:spPr>
          <a:xfrm flipH="1">
            <a:off x="2033151" y="3570475"/>
            <a:ext cx="405095" cy="0"/>
          </a:xfrm>
          <a:prstGeom prst="straightConnector1">
            <a:avLst/>
          </a:prstGeom>
          <a:ln w="57150">
            <a:solidFill>
              <a:srgbClr val="54A968"/>
            </a:solidFill>
            <a:tailEnd type="triangle"/>
          </a:ln>
        </p:spPr>
        <p:style>
          <a:lnRef idx="1">
            <a:schemeClr val="accent1"/>
          </a:lnRef>
          <a:fillRef idx="0">
            <a:schemeClr val="accent1"/>
          </a:fillRef>
          <a:effectRef idx="1">
            <a:schemeClr val="accent1"/>
          </a:effectRef>
          <a:fontRef idx="minor">
            <a:schemeClr val="tx1"/>
          </a:fontRef>
        </p:style>
      </p:cxnSp>
      <p:cxnSp>
        <p:nvCxnSpPr>
          <p:cNvPr id="145" name="Straight Arrow Connector 144">
            <a:extLst>
              <a:ext uri="{FF2B5EF4-FFF2-40B4-BE49-F238E27FC236}">
                <a16:creationId xmlns:a16="http://schemas.microsoft.com/office/drawing/2014/main" id="{B062A7B4-6227-0F45-8F1A-8102D17AB2BF}"/>
              </a:ext>
            </a:extLst>
          </p:cNvPr>
          <p:cNvCxnSpPr>
            <a:cxnSpLocks/>
            <a:stCxn id="123" idx="1"/>
            <a:endCxn id="137" idx="5"/>
          </p:cNvCxnSpPr>
          <p:nvPr/>
        </p:nvCxnSpPr>
        <p:spPr>
          <a:xfrm flipH="1">
            <a:off x="1069842" y="3570475"/>
            <a:ext cx="405095" cy="0"/>
          </a:xfrm>
          <a:prstGeom prst="straightConnector1">
            <a:avLst/>
          </a:prstGeom>
          <a:ln w="57150">
            <a:solidFill>
              <a:srgbClr val="54A968"/>
            </a:solidFill>
            <a:tailEnd type="triangle"/>
          </a:ln>
        </p:spPr>
        <p:style>
          <a:lnRef idx="1">
            <a:schemeClr val="accent1"/>
          </a:lnRef>
          <a:fillRef idx="0">
            <a:schemeClr val="accent1"/>
          </a:fillRef>
          <a:effectRef idx="1">
            <a:schemeClr val="accent1"/>
          </a:effectRef>
          <a:fontRef idx="minor">
            <a:schemeClr val="tx1"/>
          </a:fontRef>
        </p:style>
      </p:cxnSp>
      <p:cxnSp>
        <p:nvCxnSpPr>
          <p:cNvPr id="151" name="Straight Arrow Connector 150">
            <a:extLst>
              <a:ext uri="{FF2B5EF4-FFF2-40B4-BE49-F238E27FC236}">
                <a16:creationId xmlns:a16="http://schemas.microsoft.com/office/drawing/2014/main" id="{26961122-A21A-5845-844D-78982ADBB796}"/>
              </a:ext>
            </a:extLst>
          </p:cNvPr>
          <p:cNvCxnSpPr>
            <a:cxnSpLocks/>
            <a:stCxn id="102" idx="4"/>
            <a:endCxn id="116" idx="0"/>
          </p:cNvCxnSpPr>
          <p:nvPr/>
        </p:nvCxnSpPr>
        <p:spPr>
          <a:xfrm>
            <a:off x="4643970" y="3077389"/>
            <a:ext cx="0" cy="290020"/>
          </a:xfrm>
          <a:prstGeom prst="straightConnector1">
            <a:avLst/>
          </a:prstGeom>
          <a:ln w="57150">
            <a:solidFill>
              <a:srgbClr val="7030A0"/>
            </a:solidFill>
            <a:tailEnd type="triangle"/>
          </a:ln>
        </p:spPr>
        <p:style>
          <a:lnRef idx="1">
            <a:schemeClr val="accent1"/>
          </a:lnRef>
          <a:fillRef idx="0">
            <a:schemeClr val="accent1"/>
          </a:fillRef>
          <a:effectRef idx="1">
            <a:schemeClr val="accent1"/>
          </a:effectRef>
          <a:fontRef idx="minor">
            <a:schemeClr val="tx1"/>
          </a:fontRef>
        </p:style>
      </p:cxnSp>
      <p:cxnSp>
        <p:nvCxnSpPr>
          <p:cNvPr id="152" name="Straight Arrow Connector 151">
            <a:extLst>
              <a:ext uri="{FF2B5EF4-FFF2-40B4-BE49-F238E27FC236}">
                <a16:creationId xmlns:a16="http://schemas.microsoft.com/office/drawing/2014/main" id="{571686B9-D57E-9745-8475-6AFE02ACC15E}"/>
              </a:ext>
            </a:extLst>
          </p:cNvPr>
          <p:cNvCxnSpPr>
            <a:cxnSpLocks/>
            <a:stCxn id="97" idx="4"/>
            <a:endCxn id="119" idx="0"/>
          </p:cNvCxnSpPr>
          <p:nvPr/>
        </p:nvCxnSpPr>
        <p:spPr>
          <a:xfrm>
            <a:off x="3680661" y="3077389"/>
            <a:ext cx="0" cy="290020"/>
          </a:xfrm>
          <a:prstGeom prst="straightConnector1">
            <a:avLst/>
          </a:prstGeom>
          <a:ln w="57150">
            <a:solidFill>
              <a:srgbClr val="7030A0"/>
            </a:solidFill>
            <a:tailEnd type="triangle"/>
          </a:ln>
        </p:spPr>
        <p:style>
          <a:lnRef idx="1">
            <a:schemeClr val="accent1"/>
          </a:lnRef>
          <a:fillRef idx="0">
            <a:schemeClr val="accent1"/>
          </a:fillRef>
          <a:effectRef idx="1">
            <a:schemeClr val="accent1"/>
          </a:effectRef>
          <a:fontRef idx="minor">
            <a:schemeClr val="tx1"/>
          </a:fontRef>
        </p:style>
      </p:cxnSp>
      <p:cxnSp>
        <p:nvCxnSpPr>
          <p:cNvPr id="153" name="Straight Arrow Connector 152">
            <a:extLst>
              <a:ext uri="{FF2B5EF4-FFF2-40B4-BE49-F238E27FC236}">
                <a16:creationId xmlns:a16="http://schemas.microsoft.com/office/drawing/2014/main" id="{01BC20AA-A93F-BD47-BE6C-50AC0ADC774C}"/>
              </a:ext>
            </a:extLst>
          </p:cNvPr>
          <p:cNvCxnSpPr>
            <a:cxnSpLocks/>
            <a:stCxn id="94" idx="4"/>
            <a:endCxn id="122" idx="0"/>
          </p:cNvCxnSpPr>
          <p:nvPr/>
        </p:nvCxnSpPr>
        <p:spPr>
          <a:xfrm>
            <a:off x="2717353" y="3077389"/>
            <a:ext cx="0" cy="290020"/>
          </a:xfrm>
          <a:prstGeom prst="straightConnector1">
            <a:avLst/>
          </a:prstGeom>
          <a:ln w="57150">
            <a:solidFill>
              <a:srgbClr val="7030A0"/>
            </a:solidFill>
            <a:tailEnd type="triangle"/>
          </a:ln>
        </p:spPr>
        <p:style>
          <a:lnRef idx="1">
            <a:schemeClr val="accent1"/>
          </a:lnRef>
          <a:fillRef idx="0">
            <a:schemeClr val="accent1"/>
          </a:fillRef>
          <a:effectRef idx="1">
            <a:schemeClr val="accent1"/>
          </a:effectRef>
          <a:fontRef idx="minor">
            <a:schemeClr val="tx1"/>
          </a:fontRef>
        </p:style>
      </p:cxnSp>
      <p:cxnSp>
        <p:nvCxnSpPr>
          <p:cNvPr id="154" name="Straight Arrow Connector 153">
            <a:extLst>
              <a:ext uri="{FF2B5EF4-FFF2-40B4-BE49-F238E27FC236}">
                <a16:creationId xmlns:a16="http://schemas.microsoft.com/office/drawing/2014/main" id="{55F5F0A7-B8D3-D941-B564-C8E09D30CB79}"/>
              </a:ext>
            </a:extLst>
          </p:cNvPr>
          <p:cNvCxnSpPr>
            <a:cxnSpLocks/>
            <a:stCxn id="93" idx="4"/>
            <a:endCxn id="123" idx="0"/>
          </p:cNvCxnSpPr>
          <p:nvPr/>
        </p:nvCxnSpPr>
        <p:spPr>
          <a:xfrm>
            <a:off x="1754044" y="3077389"/>
            <a:ext cx="0" cy="290020"/>
          </a:xfrm>
          <a:prstGeom prst="straightConnector1">
            <a:avLst/>
          </a:prstGeom>
          <a:ln w="57150">
            <a:solidFill>
              <a:srgbClr val="7030A0"/>
            </a:solidFill>
            <a:tailEnd type="triangle"/>
          </a:ln>
        </p:spPr>
        <p:style>
          <a:lnRef idx="1">
            <a:schemeClr val="accent1"/>
          </a:lnRef>
          <a:fillRef idx="0">
            <a:schemeClr val="accent1"/>
          </a:fillRef>
          <a:effectRef idx="1">
            <a:schemeClr val="accent1"/>
          </a:effectRef>
          <a:fontRef idx="minor">
            <a:schemeClr val="tx1"/>
          </a:fontRef>
        </p:style>
      </p:cxnSp>
      <p:cxnSp>
        <p:nvCxnSpPr>
          <p:cNvPr id="157" name="Straight Arrow Connector 156">
            <a:extLst>
              <a:ext uri="{FF2B5EF4-FFF2-40B4-BE49-F238E27FC236}">
                <a16:creationId xmlns:a16="http://schemas.microsoft.com/office/drawing/2014/main" id="{270650A7-CD9A-F049-B8A3-3B1B28E7C6E4}"/>
              </a:ext>
            </a:extLst>
          </p:cNvPr>
          <p:cNvCxnSpPr>
            <a:cxnSpLocks/>
            <a:stCxn id="92" idx="4"/>
            <a:endCxn id="137" idx="0"/>
          </p:cNvCxnSpPr>
          <p:nvPr/>
        </p:nvCxnSpPr>
        <p:spPr>
          <a:xfrm>
            <a:off x="790736" y="3077389"/>
            <a:ext cx="0" cy="290020"/>
          </a:xfrm>
          <a:prstGeom prst="straightConnector1">
            <a:avLst/>
          </a:prstGeom>
          <a:ln w="57150">
            <a:solidFill>
              <a:srgbClr val="7030A0"/>
            </a:solidFill>
            <a:tailEnd type="triangle"/>
          </a:ln>
        </p:spPr>
        <p:style>
          <a:lnRef idx="1">
            <a:schemeClr val="accent1"/>
          </a:lnRef>
          <a:fillRef idx="0">
            <a:schemeClr val="accent1"/>
          </a:fillRef>
          <a:effectRef idx="1">
            <a:schemeClr val="accent1"/>
          </a:effectRef>
          <a:fontRef idx="minor">
            <a:schemeClr val="tx1"/>
          </a:fontRef>
        </p:style>
      </p:cxnSp>
      <p:sp>
        <p:nvSpPr>
          <p:cNvPr id="158" name="TextBox 157">
            <a:extLst>
              <a:ext uri="{FF2B5EF4-FFF2-40B4-BE49-F238E27FC236}">
                <a16:creationId xmlns:a16="http://schemas.microsoft.com/office/drawing/2014/main" id="{8C181F0C-88A4-9C47-99E5-1ACA7B24479A}"/>
              </a:ext>
            </a:extLst>
          </p:cNvPr>
          <p:cNvSpPr txBox="1"/>
          <p:nvPr/>
        </p:nvSpPr>
        <p:spPr>
          <a:xfrm>
            <a:off x="2076364" y="2055164"/>
            <a:ext cx="1866408" cy="400110"/>
          </a:xfrm>
          <a:prstGeom prst="rect">
            <a:avLst/>
          </a:prstGeom>
        </p:spPr>
        <p:txBody>
          <a:bodyPr wrap="none" rtlCol="0">
            <a:spAutoFit/>
          </a:bodyPr>
          <a:lstStyle/>
          <a:p>
            <a:r>
              <a:rPr lang="en-US" sz="2000" b="1" dirty="0">
                <a:solidFill>
                  <a:schemeClr val="accent5"/>
                </a:solidFill>
                <a:latin typeface="Helvetica Neue" panose="02000503000000020004" pitchFamily="2" charset="0"/>
                <a:ea typeface="Helvetica Neue" panose="02000503000000020004" pitchFamily="2" charset="0"/>
                <a:cs typeface="Helvetica Neue" panose="02000503000000020004" pitchFamily="2" charset="0"/>
              </a:rPr>
              <a:t>Forward Pass</a:t>
            </a:r>
          </a:p>
        </p:txBody>
      </p:sp>
      <p:sp>
        <p:nvSpPr>
          <p:cNvPr id="159" name="TextBox 158">
            <a:extLst>
              <a:ext uri="{FF2B5EF4-FFF2-40B4-BE49-F238E27FC236}">
                <a16:creationId xmlns:a16="http://schemas.microsoft.com/office/drawing/2014/main" id="{F05B3C68-F6E1-9A49-B826-024697078B85}"/>
              </a:ext>
            </a:extLst>
          </p:cNvPr>
          <p:cNvSpPr txBox="1"/>
          <p:nvPr/>
        </p:nvSpPr>
        <p:spPr>
          <a:xfrm>
            <a:off x="1946212" y="4002742"/>
            <a:ext cx="2081211" cy="400110"/>
          </a:xfrm>
          <a:prstGeom prst="rect">
            <a:avLst/>
          </a:prstGeom>
        </p:spPr>
        <p:txBody>
          <a:bodyPr wrap="none" rtlCol="0">
            <a:spAutoFit/>
          </a:bodyPr>
          <a:lstStyle/>
          <a:p>
            <a:r>
              <a:rPr lang="en-US" sz="2000" b="1"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Backward Pass</a:t>
            </a:r>
          </a:p>
        </p:txBody>
      </p:sp>
      <p:sp>
        <p:nvSpPr>
          <p:cNvPr id="67" name="Oval 66">
            <a:extLst>
              <a:ext uri="{FF2B5EF4-FFF2-40B4-BE49-F238E27FC236}">
                <a16:creationId xmlns:a16="http://schemas.microsoft.com/office/drawing/2014/main" id="{32A2F1F8-3EA5-DF4E-85D1-DC8D36A0680B}"/>
              </a:ext>
            </a:extLst>
          </p:cNvPr>
          <p:cNvSpPr/>
          <p:nvPr/>
        </p:nvSpPr>
        <p:spPr>
          <a:xfrm>
            <a:off x="6492931" y="4454874"/>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400" b="1" dirty="0">
                <a:latin typeface="Helvetica Neue" panose="02000503000000020004" pitchFamily="2" charset="0"/>
                <a:ea typeface="Helvetica Neue" panose="02000503000000020004" pitchFamily="2" charset="0"/>
                <a:cs typeface="Helvetica Neue" panose="02000503000000020004" pitchFamily="2" charset="0"/>
              </a:rPr>
              <a:t>A</a:t>
            </a:r>
          </a:p>
        </p:txBody>
      </p:sp>
      <p:sp>
        <p:nvSpPr>
          <p:cNvPr id="68" name="Oval 67">
            <a:extLst>
              <a:ext uri="{FF2B5EF4-FFF2-40B4-BE49-F238E27FC236}">
                <a16:creationId xmlns:a16="http://schemas.microsoft.com/office/drawing/2014/main" id="{112815D6-DF85-DD4D-B960-C11C340FEE16}"/>
              </a:ext>
            </a:extLst>
          </p:cNvPr>
          <p:cNvSpPr/>
          <p:nvPr/>
        </p:nvSpPr>
        <p:spPr>
          <a:xfrm>
            <a:off x="6901595" y="3958536"/>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400" b="1" dirty="0">
                <a:latin typeface="Helvetica Neue" panose="02000503000000020004" pitchFamily="2" charset="0"/>
                <a:ea typeface="Helvetica Neue" panose="02000503000000020004" pitchFamily="2" charset="0"/>
                <a:cs typeface="Helvetica Neue" panose="02000503000000020004" pitchFamily="2" charset="0"/>
              </a:rPr>
              <a:t>B</a:t>
            </a:r>
          </a:p>
        </p:txBody>
      </p:sp>
      <p:sp>
        <p:nvSpPr>
          <p:cNvPr id="69" name="Oval 68">
            <a:extLst>
              <a:ext uri="{FF2B5EF4-FFF2-40B4-BE49-F238E27FC236}">
                <a16:creationId xmlns:a16="http://schemas.microsoft.com/office/drawing/2014/main" id="{A273C25B-FE33-EB4F-86BE-D631CD256A2E}"/>
              </a:ext>
            </a:extLst>
          </p:cNvPr>
          <p:cNvSpPr/>
          <p:nvPr/>
        </p:nvSpPr>
        <p:spPr>
          <a:xfrm>
            <a:off x="7310259" y="3462199"/>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400" b="1" dirty="0">
                <a:latin typeface="Helvetica Neue" panose="02000503000000020004" pitchFamily="2" charset="0"/>
                <a:ea typeface="Helvetica Neue" panose="02000503000000020004" pitchFamily="2" charset="0"/>
                <a:cs typeface="Helvetica Neue" panose="02000503000000020004" pitchFamily="2" charset="0"/>
              </a:rPr>
              <a:t>C</a:t>
            </a:r>
          </a:p>
        </p:txBody>
      </p:sp>
      <p:sp>
        <p:nvSpPr>
          <p:cNvPr id="70" name="Oval 69">
            <a:extLst>
              <a:ext uri="{FF2B5EF4-FFF2-40B4-BE49-F238E27FC236}">
                <a16:creationId xmlns:a16="http://schemas.microsoft.com/office/drawing/2014/main" id="{FEB2A5B7-AD78-FB4A-8217-A31776A87BA7}"/>
              </a:ext>
            </a:extLst>
          </p:cNvPr>
          <p:cNvSpPr/>
          <p:nvPr/>
        </p:nvSpPr>
        <p:spPr>
          <a:xfrm>
            <a:off x="7718923" y="2965862"/>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400" b="1" dirty="0">
                <a:latin typeface="Helvetica Neue" panose="02000503000000020004" pitchFamily="2" charset="0"/>
                <a:ea typeface="Helvetica Neue" panose="02000503000000020004" pitchFamily="2" charset="0"/>
                <a:cs typeface="Helvetica Neue" panose="02000503000000020004" pitchFamily="2" charset="0"/>
              </a:rPr>
              <a:t>D</a:t>
            </a:r>
          </a:p>
        </p:txBody>
      </p:sp>
      <p:cxnSp>
        <p:nvCxnSpPr>
          <p:cNvPr id="71" name="Straight Arrow Connector 70">
            <a:extLst>
              <a:ext uri="{FF2B5EF4-FFF2-40B4-BE49-F238E27FC236}">
                <a16:creationId xmlns:a16="http://schemas.microsoft.com/office/drawing/2014/main" id="{8E79A9E4-2A7E-A742-90A1-63681EC72EC5}"/>
              </a:ext>
            </a:extLst>
          </p:cNvPr>
          <p:cNvCxnSpPr>
            <a:stCxn id="67" idx="7"/>
            <a:endCxn id="68" idx="3"/>
          </p:cNvCxnSpPr>
          <p:nvPr/>
        </p:nvCxnSpPr>
        <p:spPr>
          <a:xfrm flipV="1">
            <a:off x="6726678" y="4192283"/>
            <a:ext cx="215022" cy="302696"/>
          </a:xfrm>
          <a:prstGeom prst="straightConnector1">
            <a:avLst/>
          </a:prstGeom>
          <a:ln w="19050">
            <a:tailEnd type="triangle"/>
          </a:ln>
        </p:spPr>
        <p:style>
          <a:lnRef idx="1">
            <a:schemeClr val="accent1"/>
          </a:lnRef>
          <a:fillRef idx="0">
            <a:schemeClr val="accent1"/>
          </a:fillRef>
          <a:effectRef idx="1">
            <a:schemeClr val="accent1"/>
          </a:effectRef>
          <a:fontRef idx="minor">
            <a:schemeClr val="tx1"/>
          </a:fontRef>
        </p:style>
      </p:cxnSp>
      <p:cxnSp>
        <p:nvCxnSpPr>
          <p:cNvPr id="72" name="Straight Arrow Connector 71">
            <a:extLst>
              <a:ext uri="{FF2B5EF4-FFF2-40B4-BE49-F238E27FC236}">
                <a16:creationId xmlns:a16="http://schemas.microsoft.com/office/drawing/2014/main" id="{C26FB454-C15C-D24B-8C05-559F2323FD31}"/>
              </a:ext>
            </a:extLst>
          </p:cNvPr>
          <p:cNvCxnSpPr>
            <a:cxnSpLocks/>
            <a:stCxn id="68" idx="7"/>
            <a:endCxn id="69" idx="3"/>
          </p:cNvCxnSpPr>
          <p:nvPr/>
        </p:nvCxnSpPr>
        <p:spPr>
          <a:xfrm flipV="1">
            <a:off x="7135342" y="3695946"/>
            <a:ext cx="215022" cy="302695"/>
          </a:xfrm>
          <a:prstGeom prst="straightConnector1">
            <a:avLst/>
          </a:prstGeom>
          <a:ln w="19050">
            <a:tailEnd type="triangle"/>
          </a:ln>
        </p:spPr>
        <p:style>
          <a:lnRef idx="1">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44F93403-83BA-B740-8135-6128C3FDB031}"/>
              </a:ext>
            </a:extLst>
          </p:cNvPr>
          <p:cNvCxnSpPr>
            <a:cxnSpLocks/>
            <a:stCxn id="69" idx="7"/>
            <a:endCxn id="70" idx="3"/>
          </p:cNvCxnSpPr>
          <p:nvPr/>
        </p:nvCxnSpPr>
        <p:spPr>
          <a:xfrm flipV="1">
            <a:off x="7544006" y="3199609"/>
            <a:ext cx="215022" cy="302695"/>
          </a:xfrm>
          <a:prstGeom prst="straightConnector1">
            <a:avLst/>
          </a:prstGeom>
          <a:ln w="19050">
            <a:tailEnd type="triangle"/>
          </a:ln>
        </p:spPr>
        <p:style>
          <a:lnRef idx="1">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6618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Box 110">
            <a:extLst>
              <a:ext uri="{FF2B5EF4-FFF2-40B4-BE49-F238E27FC236}">
                <a16:creationId xmlns:a16="http://schemas.microsoft.com/office/drawing/2014/main" id="{756A1CE7-5F1D-CF49-82DD-CCF40F8E1345}"/>
              </a:ext>
            </a:extLst>
          </p:cNvPr>
          <p:cNvSpPr txBox="1"/>
          <p:nvPr/>
        </p:nvSpPr>
        <p:spPr>
          <a:xfrm>
            <a:off x="11081594" y="4591800"/>
            <a:ext cx="726481" cy="369332"/>
          </a:xfrm>
          <a:prstGeom prst="rect">
            <a:avLst/>
          </a:prstGeom>
        </p:spPr>
        <p:txBody>
          <a:bodyPr wrap="none" rtlCol="0">
            <a:spAutoFit/>
          </a:bodyPr>
          <a:lstStyle/>
          <a:p>
            <a:r>
              <a:rPr lang="en-US"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Time</a:t>
            </a:r>
          </a:p>
        </p:txBody>
      </p:sp>
      <p:cxnSp>
        <p:nvCxnSpPr>
          <p:cNvPr id="112" name="Straight Arrow Connector 111">
            <a:extLst>
              <a:ext uri="{FF2B5EF4-FFF2-40B4-BE49-F238E27FC236}">
                <a16:creationId xmlns:a16="http://schemas.microsoft.com/office/drawing/2014/main" id="{CC0A8123-EBA9-FC44-BD20-A5BE6FF0EF69}"/>
              </a:ext>
            </a:extLst>
          </p:cNvPr>
          <p:cNvCxnSpPr>
            <a:cxnSpLocks/>
          </p:cNvCxnSpPr>
          <p:nvPr/>
        </p:nvCxnSpPr>
        <p:spPr>
          <a:xfrm flipV="1">
            <a:off x="6336854" y="1626510"/>
            <a:ext cx="0" cy="3415390"/>
          </a:xfrm>
          <a:prstGeom prst="straightConnector1">
            <a:avLst/>
          </a:prstGeom>
          <a:ln w="38100">
            <a:solidFill>
              <a:schemeClr val="tx1">
                <a:lumMod val="65000"/>
                <a:lumOff val="35000"/>
              </a:schemeClr>
            </a:solidFill>
            <a:tailEnd type="triangle"/>
          </a:ln>
        </p:spPr>
        <p:style>
          <a:lnRef idx="3">
            <a:schemeClr val="dk1"/>
          </a:lnRef>
          <a:fillRef idx="0">
            <a:schemeClr val="dk1"/>
          </a:fillRef>
          <a:effectRef idx="2">
            <a:schemeClr val="dk1"/>
          </a:effectRef>
          <a:fontRef idx="minor">
            <a:schemeClr val="tx1"/>
          </a:fontRef>
        </p:style>
      </p:cxnSp>
      <p:sp>
        <p:nvSpPr>
          <p:cNvPr id="113" name="TextBox 112">
            <a:extLst>
              <a:ext uri="{FF2B5EF4-FFF2-40B4-BE49-F238E27FC236}">
                <a16:creationId xmlns:a16="http://schemas.microsoft.com/office/drawing/2014/main" id="{DF23B779-B16A-044B-A9D1-8DD97ACAAC37}"/>
              </a:ext>
            </a:extLst>
          </p:cNvPr>
          <p:cNvSpPr txBox="1"/>
          <p:nvPr/>
        </p:nvSpPr>
        <p:spPr>
          <a:xfrm>
            <a:off x="5976819" y="996400"/>
            <a:ext cx="720069" cy="646331"/>
          </a:xfrm>
          <a:prstGeom prst="rect">
            <a:avLst/>
          </a:prstGeom>
        </p:spPr>
        <p:txBody>
          <a:bodyPr wrap="none" rtlCol="0">
            <a:spAutoFit/>
          </a:bodyPr>
          <a:lstStyle/>
          <a:p>
            <a:r>
              <a:rPr lang="en-US"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RAM</a:t>
            </a:r>
          </a:p>
          <a:p>
            <a:r>
              <a:rPr lang="en-US"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used</a:t>
            </a:r>
          </a:p>
        </p:txBody>
      </p:sp>
      <p:cxnSp>
        <p:nvCxnSpPr>
          <p:cNvPr id="115" name="Straight Arrow Connector 114">
            <a:extLst>
              <a:ext uri="{FF2B5EF4-FFF2-40B4-BE49-F238E27FC236}">
                <a16:creationId xmlns:a16="http://schemas.microsoft.com/office/drawing/2014/main" id="{8250BCB8-9D8D-9443-A0B1-FC4F7E705A98}"/>
              </a:ext>
            </a:extLst>
          </p:cNvPr>
          <p:cNvCxnSpPr>
            <a:cxnSpLocks/>
          </p:cNvCxnSpPr>
          <p:nvPr/>
        </p:nvCxnSpPr>
        <p:spPr>
          <a:xfrm>
            <a:off x="6318748" y="5032679"/>
            <a:ext cx="5438834" cy="0"/>
          </a:xfrm>
          <a:prstGeom prst="straightConnector1">
            <a:avLst/>
          </a:prstGeom>
          <a:ln w="38100">
            <a:solidFill>
              <a:schemeClr val="tx1">
                <a:lumMod val="65000"/>
                <a:lumOff val="35000"/>
              </a:schemeClr>
            </a:solidFill>
            <a:tailEnd type="triangle"/>
          </a:ln>
        </p:spPr>
        <p:style>
          <a:lnRef idx="3">
            <a:schemeClr val="dk1"/>
          </a:lnRef>
          <a:fillRef idx="0">
            <a:schemeClr val="dk1"/>
          </a:fillRef>
          <a:effectRef idx="2">
            <a:schemeClr val="dk1"/>
          </a:effectRef>
          <a:fontRef idx="minor">
            <a:schemeClr val="tx1"/>
          </a:fontRef>
        </p:style>
      </p:cxnSp>
      <p:sp>
        <p:nvSpPr>
          <p:cNvPr id="95" name="Oval 94">
            <a:extLst>
              <a:ext uri="{FF2B5EF4-FFF2-40B4-BE49-F238E27FC236}">
                <a16:creationId xmlns:a16="http://schemas.microsoft.com/office/drawing/2014/main" id="{549B7FCE-27E1-CB4F-872E-193296B6E93C}"/>
              </a:ext>
            </a:extLst>
          </p:cNvPr>
          <p:cNvSpPr/>
          <p:nvPr/>
        </p:nvSpPr>
        <p:spPr>
          <a:xfrm>
            <a:off x="6492931" y="4454874"/>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600" b="1" dirty="0"/>
              <a:t>A</a:t>
            </a:r>
          </a:p>
        </p:txBody>
      </p:sp>
      <p:sp>
        <p:nvSpPr>
          <p:cNvPr id="96" name="Oval 95">
            <a:extLst>
              <a:ext uri="{FF2B5EF4-FFF2-40B4-BE49-F238E27FC236}">
                <a16:creationId xmlns:a16="http://schemas.microsoft.com/office/drawing/2014/main" id="{9DA80E13-C9D1-F446-AB69-74D820F57888}"/>
              </a:ext>
            </a:extLst>
          </p:cNvPr>
          <p:cNvSpPr/>
          <p:nvPr/>
        </p:nvSpPr>
        <p:spPr>
          <a:xfrm>
            <a:off x="6901595" y="3958536"/>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600" b="1" dirty="0"/>
              <a:t>B</a:t>
            </a:r>
          </a:p>
        </p:txBody>
      </p:sp>
      <p:sp>
        <p:nvSpPr>
          <p:cNvPr id="108" name="Oval 107">
            <a:extLst>
              <a:ext uri="{FF2B5EF4-FFF2-40B4-BE49-F238E27FC236}">
                <a16:creationId xmlns:a16="http://schemas.microsoft.com/office/drawing/2014/main" id="{70FC0E97-C2CE-5840-A2D6-ED8A67C67D38}"/>
              </a:ext>
            </a:extLst>
          </p:cNvPr>
          <p:cNvSpPr/>
          <p:nvPr/>
        </p:nvSpPr>
        <p:spPr>
          <a:xfrm>
            <a:off x="7310259" y="3458482"/>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600" b="1" dirty="0"/>
              <a:t>C</a:t>
            </a:r>
          </a:p>
        </p:txBody>
      </p:sp>
      <p:cxnSp>
        <p:nvCxnSpPr>
          <p:cNvPr id="109" name="Straight Arrow Connector 108">
            <a:extLst>
              <a:ext uri="{FF2B5EF4-FFF2-40B4-BE49-F238E27FC236}">
                <a16:creationId xmlns:a16="http://schemas.microsoft.com/office/drawing/2014/main" id="{41B81045-5A4F-1C48-80CE-D2C5A4607396}"/>
              </a:ext>
            </a:extLst>
          </p:cNvPr>
          <p:cNvCxnSpPr>
            <a:stCxn id="95" idx="7"/>
            <a:endCxn id="96" idx="3"/>
          </p:cNvCxnSpPr>
          <p:nvPr/>
        </p:nvCxnSpPr>
        <p:spPr>
          <a:xfrm flipV="1">
            <a:off x="6726678" y="4192283"/>
            <a:ext cx="215022" cy="302696"/>
          </a:xfrm>
          <a:prstGeom prst="straightConnector1">
            <a:avLst/>
          </a:prstGeom>
          <a:ln w="19050">
            <a:tailEnd type="triangle"/>
          </a:ln>
        </p:spPr>
        <p:style>
          <a:lnRef idx="1">
            <a:schemeClr val="accent1"/>
          </a:lnRef>
          <a:fillRef idx="0">
            <a:schemeClr val="accent1"/>
          </a:fillRef>
          <a:effectRef idx="1">
            <a:schemeClr val="accent1"/>
          </a:effectRef>
          <a:fontRef idx="minor">
            <a:schemeClr val="tx1"/>
          </a:fontRef>
        </p:style>
      </p:cxnSp>
      <p:cxnSp>
        <p:nvCxnSpPr>
          <p:cNvPr id="117" name="Straight Arrow Connector 116">
            <a:extLst>
              <a:ext uri="{FF2B5EF4-FFF2-40B4-BE49-F238E27FC236}">
                <a16:creationId xmlns:a16="http://schemas.microsoft.com/office/drawing/2014/main" id="{37551374-7331-994B-A0E4-1993185497F7}"/>
              </a:ext>
            </a:extLst>
          </p:cNvPr>
          <p:cNvCxnSpPr>
            <a:cxnSpLocks/>
            <a:stCxn id="96" idx="7"/>
            <a:endCxn id="108" idx="3"/>
          </p:cNvCxnSpPr>
          <p:nvPr/>
        </p:nvCxnSpPr>
        <p:spPr>
          <a:xfrm flipV="1">
            <a:off x="7135342" y="3692229"/>
            <a:ext cx="215022" cy="306412"/>
          </a:xfrm>
          <a:prstGeom prst="straightConnector1">
            <a:avLst/>
          </a:prstGeom>
          <a:ln w="19050">
            <a:tailEnd type="triangle"/>
          </a:ln>
        </p:spPr>
        <p:style>
          <a:lnRef idx="1">
            <a:schemeClr val="accent1"/>
          </a:lnRef>
          <a:fillRef idx="0">
            <a:schemeClr val="accent1"/>
          </a:fillRef>
          <a:effectRef idx="1">
            <a:schemeClr val="accent1"/>
          </a:effectRef>
          <a:fontRef idx="minor">
            <a:schemeClr val="tx1"/>
          </a:fontRef>
        </p:style>
      </p:cxnSp>
      <p:sp>
        <p:nvSpPr>
          <p:cNvPr id="125" name="Oval 124">
            <a:extLst>
              <a:ext uri="{FF2B5EF4-FFF2-40B4-BE49-F238E27FC236}">
                <a16:creationId xmlns:a16="http://schemas.microsoft.com/office/drawing/2014/main" id="{E8F28155-5E2D-EA42-ADFD-2810E8FC1C2B}"/>
              </a:ext>
            </a:extLst>
          </p:cNvPr>
          <p:cNvSpPr/>
          <p:nvPr/>
        </p:nvSpPr>
        <p:spPr>
          <a:xfrm>
            <a:off x="7898403" y="3458482"/>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600" b="1" dirty="0"/>
              <a:t>D</a:t>
            </a:r>
          </a:p>
        </p:txBody>
      </p:sp>
      <p:cxnSp>
        <p:nvCxnSpPr>
          <p:cNvPr id="126" name="Straight Arrow Connector 125">
            <a:extLst>
              <a:ext uri="{FF2B5EF4-FFF2-40B4-BE49-F238E27FC236}">
                <a16:creationId xmlns:a16="http://schemas.microsoft.com/office/drawing/2014/main" id="{9A0AA84B-73EA-3542-97BF-1B01D720672E}"/>
              </a:ext>
            </a:extLst>
          </p:cNvPr>
          <p:cNvCxnSpPr>
            <a:cxnSpLocks/>
            <a:stCxn id="108" idx="6"/>
            <a:endCxn id="125" idx="2"/>
          </p:cNvCxnSpPr>
          <p:nvPr/>
        </p:nvCxnSpPr>
        <p:spPr>
          <a:xfrm>
            <a:off x="7584111" y="3595408"/>
            <a:ext cx="314292" cy="0"/>
          </a:xfrm>
          <a:prstGeom prst="straightConnector1">
            <a:avLst/>
          </a:prstGeom>
          <a:ln w="19050">
            <a:tailEnd type="triangle"/>
          </a:ln>
        </p:spPr>
        <p:style>
          <a:lnRef idx="1">
            <a:schemeClr val="accent1"/>
          </a:lnRef>
          <a:fillRef idx="0">
            <a:schemeClr val="accent1"/>
          </a:fillRef>
          <a:effectRef idx="1">
            <a:schemeClr val="accent1"/>
          </a:effectRef>
          <a:fontRef idx="minor">
            <a:schemeClr val="tx1"/>
          </a:fontRef>
        </p:style>
      </p:cxnSp>
      <p:grpSp>
        <p:nvGrpSpPr>
          <p:cNvPr id="4" name="Group 3">
            <a:extLst>
              <a:ext uri="{FF2B5EF4-FFF2-40B4-BE49-F238E27FC236}">
                <a16:creationId xmlns:a16="http://schemas.microsoft.com/office/drawing/2014/main" id="{2A35A259-3BB5-414B-AFFD-37CC917C9FD5}"/>
              </a:ext>
            </a:extLst>
          </p:cNvPr>
          <p:cNvGrpSpPr/>
          <p:nvPr/>
        </p:nvGrpSpPr>
        <p:grpSpPr>
          <a:xfrm>
            <a:off x="7364590" y="3948119"/>
            <a:ext cx="1523577" cy="289953"/>
            <a:chOff x="7364590" y="3948119"/>
            <a:chExt cx="1523577" cy="289953"/>
          </a:xfrm>
        </p:grpSpPr>
        <p:sp>
          <p:nvSpPr>
            <p:cNvPr id="118" name="Oval 117">
              <a:extLst>
                <a:ext uri="{FF2B5EF4-FFF2-40B4-BE49-F238E27FC236}">
                  <a16:creationId xmlns:a16="http://schemas.microsoft.com/office/drawing/2014/main" id="{F7660F00-7F67-F141-B261-438E0FDD0F0E}"/>
                </a:ext>
              </a:extLst>
            </p:cNvPr>
            <p:cNvSpPr/>
            <p:nvPr/>
          </p:nvSpPr>
          <p:spPr>
            <a:xfrm>
              <a:off x="7399682" y="3958536"/>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600" b="1" dirty="0"/>
                <a:t>B</a:t>
              </a:r>
            </a:p>
          </p:txBody>
        </p:sp>
        <p:grpSp>
          <p:nvGrpSpPr>
            <p:cNvPr id="120" name="Group 119">
              <a:extLst>
                <a:ext uri="{FF2B5EF4-FFF2-40B4-BE49-F238E27FC236}">
                  <a16:creationId xmlns:a16="http://schemas.microsoft.com/office/drawing/2014/main" id="{68F2F7B2-AC54-9E4A-AA3B-51B353C3B9C7}"/>
                </a:ext>
              </a:extLst>
            </p:cNvPr>
            <p:cNvGrpSpPr/>
            <p:nvPr/>
          </p:nvGrpSpPr>
          <p:grpSpPr>
            <a:xfrm>
              <a:off x="7364590" y="3962947"/>
              <a:ext cx="355484" cy="262007"/>
              <a:chOff x="9009582" y="3595733"/>
              <a:chExt cx="355484" cy="262007"/>
            </a:xfrm>
          </p:grpSpPr>
          <p:cxnSp>
            <p:nvCxnSpPr>
              <p:cNvPr id="121" name="Straight Connector 120">
                <a:extLst>
                  <a:ext uri="{FF2B5EF4-FFF2-40B4-BE49-F238E27FC236}">
                    <a16:creationId xmlns:a16="http://schemas.microsoft.com/office/drawing/2014/main" id="{C50DC18D-F1C9-7940-A1F4-BC488008098E}"/>
                  </a:ext>
                </a:extLst>
              </p:cNvPr>
              <p:cNvCxnSpPr/>
              <p:nvPr/>
            </p:nvCxnSpPr>
            <p:spPr>
              <a:xfrm>
                <a:off x="9040035" y="3616599"/>
                <a:ext cx="268970" cy="233747"/>
              </a:xfrm>
              <a:prstGeom prst="line">
                <a:avLst/>
              </a:prstGeom>
              <a:ln w="38100">
                <a:solidFill>
                  <a:srgbClr val="FF0000">
                    <a:alpha val="63000"/>
                  </a:srgbClr>
                </a:solidFill>
              </a:ln>
            </p:spPr>
            <p:style>
              <a:lnRef idx="3">
                <a:schemeClr val="accent4"/>
              </a:lnRef>
              <a:fillRef idx="0">
                <a:schemeClr val="accent4"/>
              </a:fillRef>
              <a:effectRef idx="2">
                <a:schemeClr val="accent4"/>
              </a:effectRef>
              <a:fontRef idx="minor">
                <a:schemeClr val="tx1"/>
              </a:fontRef>
            </p:style>
          </p:cxnSp>
          <p:cxnSp>
            <p:nvCxnSpPr>
              <p:cNvPr id="124" name="Straight Connector 123">
                <a:extLst>
                  <a:ext uri="{FF2B5EF4-FFF2-40B4-BE49-F238E27FC236}">
                    <a16:creationId xmlns:a16="http://schemas.microsoft.com/office/drawing/2014/main" id="{A8875320-2806-EA4F-873D-98AB307391AC}"/>
                  </a:ext>
                </a:extLst>
              </p:cNvPr>
              <p:cNvCxnSpPr>
                <a:cxnSpLocks/>
              </p:cNvCxnSpPr>
              <p:nvPr/>
            </p:nvCxnSpPr>
            <p:spPr>
              <a:xfrm flipV="1">
                <a:off x="9009582" y="3595733"/>
                <a:ext cx="355484" cy="262007"/>
              </a:xfrm>
              <a:prstGeom prst="line">
                <a:avLst/>
              </a:prstGeom>
              <a:ln w="38100">
                <a:solidFill>
                  <a:srgbClr val="FF0000">
                    <a:alpha val="63000"/>
                  </a:srgbClr>
                </a:solidFill>
              </a:ln>
            </p:spPr>
            <p:style>
              <a:lnRef idx="3">
                <a:schemeClr val="accent4"/>
              </a:lnRef>
              <a:fillRef idx="0">
                <a:schemeClr val="accent4"/>
              </a:fillRef>
              <a:effectRef idx="2">
                <a:schemeClr val="accent4"/>
              </a:effectRef>
              <a:fontRef idx="minor">
                <a:schemeClr val="tx1"/>
              </a:fontRef>
            </p:style>
          </p:cxnSp>
        </p:grpSp>
        <p:sp>
          <p:nvSpPr>
            <p:cNvPr id="127" name="Oval 126">
              <a:extLst>
                <a:ext uri="{FF2B5EF4-FFF2-40B4-BE49-F238E27FC236}">
                  <a16:creationId xmlns:a16="http://schemas.microsoft.com/office/drawing/2014/main" id="{8AB6C033-1063-E24D-B358-1B1036E58846}"/>
                </a:ext>
              </a:extLst>
            </p:cNvPr>
            <p:cNvSpPr/>
            <p:nvPr/>
          </p:nvSpPr>
          <p:spPr>
            <a:xfrm>
              <a:off x="7979761" y="3964220"/>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600" b="1" dirty="0"/>
                <a:t>A</a:t>
              </a:r>
            </a:p>
          </p:txBody>
        </p:sp>
        <p:grpSp>
          <p:nvGrpSpPr>
            <p:cNvPr id="128" name="Group 127">
              <a:extLst>
                <a:ext uri="{FF2B5EF4-FFF2-40B4-BE49-F238E27FC236}">
                  <a16:creationId xmlns:a16="http://schemas.microsoft.com/office/drawing/2014/main" id="{C8F7B50A-E9CB-1440-A61E-ECCA83311C32}"/>
                </a:ext>
              </a:extLst>
            </p:cNvPr>
            <p:cNvGrpSpPr/>
            <p:nvPr/>
          </p:nvGrpSpPr>
          <p:grpSpPr>
            <a:xfrm>
              <a:off x="7951887" y="3955513"/>
              <a:ext cx="355484" cy="262007"/>
              <a:chOff x="9009582" y="3595733"/>
              <a:chExt cx="355484" cy="262007"/>
            </a:xfrm>
          </p:grpSpPr>
          <p:cxnSp>
            <p:nvCxnSpPr>
              <p:cNvPr id="129" name="Straight Connector 128">
                <a:extLst>
                  <a:ext uri="{FF2B5EF4-FFF2-40B4-BE49-F238E27FC236}">
                    <a16:creationId xmlns:a16="http://schemas.microsoft.com/office/drawing/2014/main" id="{61A6102D-C13A-274B-A175-7E3AC770A470}"/>
                  </a:ext>
                </a:extLst>
              </p:cNvPr>
              <p:cNvCxnSpPr/>
              <p:nvPr/>
            </p:nvCxnSpPr>
            <p:spPr>
              <a:xfrm>
                <a:off x="9040035" y="3616599"/>
                <a:ext cx="268970" cy="233747"/>
              </a:xfrm>
              <a:prstGeom prst="line">
                <a:avLst/>
              </a:prstGeom>
              <a:ln w="38100">
                <a:solidFill>
                  <a:srgbClr val="FF0000">
                    <a:alpha val="63000"/>
                  </a:srgbClr>
                </a:solidFill>
              </a:ln>
            </p:spPr>
            <p:style>
              <a:lnRef idx="3">
                <a:schemeClr val="accent4"/>
              </a:lnRef>
              <a:fillRef idx="0">
                <a:schemeClr val="accent4"/>
              </a:fillRef>
              <a:effectRef idx="2">
                <a:schemeClr val="accent4"/>
              </a:effectRef>
              <a:fontRef idx="minor">
                <a:schemeClr val="tx1"/>
              </a:fontRef>
            </p:style>
          </p:cxnSp>
          <p:cxnSp>
            <p:nvCxnSpPr>
              <p:cNvPr id="130" name="Straight Connector 129">
                <a:extLst>
                  <a:ext uri="{FF2B5EF4-FFF2-40B4-BE49-F238E27FC236}">
                    <a16:creationId xmlns:a16="http://schemas.microsoft.com/office/drawing/2014/main" id="{C4BBF588-CB9F-D243-B731-A2942E9D515F}"/>
                  </a:ext>
                </a:extLst>
              </p:cNvPr>
              <p:cNvCxnSpPr>
                <a:cxnSpLocks/>
              </p:cNvCxnSpPr>
              <p:nvPr/>
            </p:nvCxnSpPr>
            <p:spPr>
              <a:xfrm flipV="1">
                <a:off x="9009582" y="3595733"/>
                <a:ext cx="355484" cy="262007"/>
              </a:xfrm>
              <a:prstGeom prst="line">
                <a:avLst/>
              </a:prstGeom>
              <a:ln w="38100">
                <a:solidFill>
                  <a:srgbClr val="FF0000">
                    <a:alpha val="63000"/>
                  </a:srgbClr>
                </a:solidFill>
              </a:ln>
            </p:spPr>
            <p:style>
              <a:lnRef idx="3">
                <a:schemeClr val="accent4"/>
              </a:lnRef>
              <a:fillRef idx="0">
                <a:schemeClr val="accent4"/>
              </a:fillRef>
              <a:effectRef idx="2">
                <a:schemeClr val="accent4"/>
              </a:effectRef>
              <a:fontRef idx="minor">
                <a:schemeClr val="tx1"/>
              </a:fontRef>
            </p:style>
          </p:cxnSp>
        </p:grpSp>
        <p:sp>
          <p:nvSpPr>
            <p:cNvPr id="133" name="Oval 132">
              <a:extLst>
                <a:ext uri="{FF2B5EF4-FFF2-40B4-BE49-F238E27FC236}">
                  <a16:creationId xmlns:a16="http://schemas.microsoft.com/office/drawing/2014/main" id="{1C10885C-2DCB-5C48-A77D-0479703AE4B7}"/>
                </a:ext>
              </a:extLst>
            </p:cNvPr>
            <p:cNvSpPr/>
            <p:nvPr/>
          </p:nvSpPr>
          <p:spPr>
            <a:xfrm>
              <a:off x="8555475" y="3951048"/>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600" b="1" dirty="0"/>
                <a:t>C</a:t>
              </a:r>
            </a:p>
          </p:txBody>
        </p:sp>
        <p:grpSp>
          <p:nvGrpSpPr>
            <p:cNvPr id="134" name="Group 133">
              <a:extLst>
                <a:ext uri="{FF2B5EF4-FFF2-40B4-BE49-F238E27FC236}">
                  <a16:creationId xmlns:a16="http://schemas.microsoft.com/office/drawing/2014/main" id="{847AB1EA-95A4-A342-8889-41A73D0E77E5}"/>
                </a:ext>
              </a:extLst>
            </p:cNvPr>
            <p:cNvGrpSpPr/>
            <p:nvPr/>
          </p:nvGrpSpPr>
          <p:grpSpPr>
            <a:xfrm>
              <a:off x="8532683" y="3948119"/>
              <a:ext cx="355484" cy="262007"/>
              <a:chOff x="9009582" y="3595733"/>
              <a:chExt cx="355484" cy="262007"/>
            </a:xfrm>
          </p:grpSpPr>
          <p:cxnSp>
            <p:nvCxnSpPr>
              <p:cNvPr id="135" name="Straight Connector 134">
                <a:extLst>
                  <a:ext uri="{FF2B5EF4-FFF2-40B4-BE49-F238E27FC236}">
                    <a16:creationId xmlns:a16="http://schemas.microsoft.com/office/drawing/2014/main" id="{606DCAAA-AB14-724B-ABCB-5C9A90D2FA2A}"/>
                  </a:ext>
                </a:extLst>
              </p:cNvPr>
              <p:cNvCxnSpPr/>
              <p:nvPr/>
            </p:nvCxnSpPr>
            <p:spPr>
              <a:xfrm>
                <a:off x="9040035" y="3616599"/>
                <a:ext cx="268970" cy="233747"/>
              </a:xfrm>
              <a:prstGeom prst="line">
                <a:avLst/>
              </a:prstGeom>
              <a:ln w="38100">
                <a:solidFill>
                  <a:srgbClr val="FF0000">
                    <a:alpha val="63000"/>
                  </a:srgbClr>
                </a:solidFill>
              </a:ln>
            </p:spPr>
            <p:style>
              <a:lnRef idx="3">
                <a:schemeClr val="accent4"/>
              </a:lnRef>
              <a:fillRef idx="0">
                <a:schemeClr val="accent4"/>
              </a:fillRef>
              <a:effectRef idx="2">
                <a:schemeClr val="accent4"/>
              </a:effectRef>
              <a:fontRef idx="minor">
                <a:schemeClr val="tx1"/>
              </a:fontRef>
            </p:style>
          </p:cxnSp>
          <p:cxnSp>
            <p:nvCxnSpPr>
              <p:cNvPr id="136" name="Straight Connector 135">
                <a:extLst>
                  <a:ext uri="{FF2B5EF4-FFF2-40B4-BE49-F238E27FC236}">
                    <a16:creationId xmlns:a16="http://schemas.microsoft.com/office/drawing/2014/main" id="{25403056-1319-E144-8927-00B3317AB309}"/>
                  </a:ext>
                </a:extLst>
              </p:cNvPr>
              <p:cNvCxnSpPr>
                <a:cxnSpLocks/>
              </p:cNvCxnSpPr>
              <p:nvPr/>
            </p:nvCxnSpPr>
            <p:spPr>
              <a:xfrm flipV="1">
                <a:off x="9009582" y="3595733"/>
                <a:ext cx="355484" cy="262007"/>
              </a:xfrm>
              <a:prstGeom prst="line">
                <a:avLst/>
              </a:prstGeom>
              <a:ln w="38100">
                <a:solidFill>
                  <a:srgbClr val="FF0000">
                    <a:alpha val="63000"/>
                  </a:srgbClr>
                </a:solidFill>
              </a:ln>
            </p:spPr>
            <p:style>
              <a:lnRef idx="3">
                <a:schemeClr val="accent4"/>
              </a:lnRef>
              <a:fillRef idx="0">
                <a:schemeClr val="accent4"/>
              </a:fillRef>
              <a:effectRef idx="2">
                <a:schemeClr val="accent4"/>
              </a:effectRef>
              <a:fontRef idx="minor">
                <a:schemeClr val="tx1"/>
              </a:fontRef>
            </p:style>
          </p:cxnSp>
        </p:grpSp>
      </p:grpSp>
      <p:sp>
        <p:nvSpPr>
          <p:cNvPr id="178" name="TextBox 177">
            <a:extLst>
              <a:ext uri="{FF2B5EF4-FFF2-40B4-BE49-F238E27FC236}">
                <a16:creationId xmlns:a16="http://schemas.microsoft.com/office/drawing/2014/main" id="{C3B7C83A-07F5-BD46-9BB3-BE5FC1D6A1A1}"/>
              </a:ext>
            </a:extLst>
          </p:cNvPr>
          <p:cNvSpPr txBox="1"/>
          <p:nvPr/>
        </p:nvSpPr>
        <p:spPr>
          <a:xfrm>
            <a:off x="421584" y="5365312"/>
            <a:ext cx="6236003" cy="584775"/>
          </a:xfrm>
          <a:prstGeom prst="rect">
            <a:avLst/>
          </a:prstGeom>
        </p:spPr>
        <p:txBody>
          <a:bodyPr wrap="none" rtlCol="0">
            <a:spAutoFit/>
          </a:bodyPr>
          <a:lstStyle/>
          <a:p>
            <a:r>
              <a:rPr lang="en-US" sz="3200" b="1" dirty="0">
                <a:latin typeface="Helvetica Neue" panose="02000503000000020004" pitchFamily="2" charset="0"/>
                <a:ea typeface="Helvetica Neue" panose="02000503000000020004" pitchFamily="2" charset="0"/>
                <a:cs typeface="Helvetica Neue" panose="02000503000000020004" pitchFamily="2" charset="0"/>
              </a:rPr>
              <a:t>How can we use less memory?</a:t>
            </a:r>
          </a:p>
        </p:txBody>
      </p:sp>
      <p:sp>
        <p:nvSpPr>
          <p:cNvPr id="179" name="TextBox 178">
            <a:extLst>
              <a:ext uri="{FF2B5EF4-FFF2-40B4-BE49-F238E27FC236}">
                <a16:creationId xmlns:a16="http://schemas.microsoft.com/office/drawing/2014/main" id="{D63BCF31-79D0-E54B-86CD-4B98F2050C54}"/>
              </a:ext>
            </a:extLst>
          </p:cNvPr>
          <p:cNvSpPr txBox="1"/>
          <p:nvPr/>
        </p:nvSpPr>
        <p:spPr>
          <a:xfrm>
            <a:off x="571495" y="5830580"/>
            <a:ext cx="4749011" cy="584775"/>
          </a:xfrm>
          <a:prstGeom prst="rect">
            <a:avLst/>
          </a:prstGeom>
        </p:spPr>
        <p:txBody>
          <a:bodyPr wrap="square" rtlCol="0">
            <a:spAutoFit/>
          </a:bodyPr>
          <a:lstStyle/>
          <a:p>
            <a:r>
              <a:rPr lang="en-US" sz="3200" dirty="0">
                <a:solidFill>
                  <a:srgbClr val="DB0068"/>
                </a:solidFill>
                <a:latin typeface="Helvetica Neue" panose="02000503000000020004" pitchFamily="2" charset="0"/>
                <a:ea typeface="Helvetica Neue" panose="02000503000000020004" pitchFamily="2" charset="0"/>
                <a:cs typeface="Helvetica Neue" panose="02000503000000020004" pitchFamily="2" charset="0"/>
              </a:rPr>
              <a:t>Free early &amp; recompute</a:t>
            </a:r>
          </a:p>
        </p:txBody>
      </p:sp>
      <p:sp>
        <p:nvSpPr>
          <p:cNvPr id="98" name="Rectangle 97">
            <a:extLst>
              <a:ext uri="{FF2B5EF4-FFF2-40B4-BE49-F238E27FC236}">
                <a16:creationId xmlns:a16="http://schemas.microsoft.com/office/drawing/2014/main" id="{6F9FBEA6-E0C3-F041-A280-72D7029FBC52}"/>
              </a:ext>
            </a:extLst>
          </p:cNvPr>
          <p:cNvSpPr/>
          <p:nvPr/>
        </p:nvSpPr>
        <p:spPr>
          <a:xfrm>
            <a:off x="328592" y="231627"/>
            <a:ext cx="8219558" cy="954107"/>
          </a:xfrm>
          <a:prstGeom prst="rect">
            <a:avLst/>
          </a:prstGeom>
        </p:spPr>
        <p:txBody>
          <a:bodyPr wrap="none">
            <a:spAutoFit/>
          </a:bodyPr>
          <a:lstStyle/>
          <a:p>
            <a:pPr lvl="0">
              <a:defRPr/>
            </a:pPr>
            <a:r>
              <a:rPr lang="en-US" sz="3200" b="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Compute-hungry backpropagation policy</a:t>
            </a:r>
            <a:endParaRPr lang="en-US" sz="3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a:p>
            <a:pPr lvl="0">
              <a:defRPr/>
            </a:pPr>
            <a:r>
              <a:rPr lang="en-US" sz="24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Recompute </a:t>
            </a:r>
            <a:r>
              <a:rPr lang="en-US" sz="2400" dirty="0">
                <a:solidFill>
                  <a:prstClr val="black"/>
                </a:solidFill>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all layers</a:t>
            </a:r>
            <a:endParaRPr lang="en-US" sz="24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Slide Number Placeholder 1">
            <a:extLst>
              <a:ext uri="{FF2B5EF4-FFF2-40B4-BE49-F238E27FC236}">
                <a16:creationId xmlns:a16="http://schemas.microsoft.com/office/drawing/2014/main" id="{3B2D5FF8-9031-0146-9141-4DCCEA8E2287}"/>
              </a:ext>
            </a:extLst>
          </p:cNvPr>
          <p:cNvSpPr>
            <a:spLocks noGrp="1"/>
          </p:cNvSpPr>
          <p:nvPr>
            <p:ph type="sldNum" sz="quarter" idx="12"/>
          </p:nvPr>
        </p:nvSpPr>
        <p:spPr/>
        <p:txBody>
          <a:bodyPr/>
          <a:lstStyle/>
          <a:p>
            <a:fld id="{5C21FAA9-B8A2-DE42-8B6F-6CA326C19E94}" type="slidenum">
              <a:rPr lang="en-US" smtClean="0"/>
              <a:pPr/>
              <a:t>15</a:t>
            </a:fld>
            <a:endParaRPr lang="en-US" dirty="0"/>
          </a:p>
        </p:txBody>
      </p:sp>
      <p:cxnSp>
        <p:nvCxnSpPr>
          <p:cNvPr id="100" name="Straight Connector 99">
            <a:extLst>
              <a:ext uri="{FF2B5EF4-FFF2-40B4-BE49-F238E27FC236}">
                <a16:creationId xmlns:a16="http://schemas.microsoft.com/office/drawing/2014/main" id="{A539E650-7C73-2C49-99E7-D7F6646F5370}"/>
              </a:ext>
            </a:extLst>
          </p:cNvPr>
          <p:cNvCxnSpPr/>
          <p:nvPr/>
        </p:nvCxnSpPr>
        <p:spPr>
          <a:xfrm>
            <a:off x="6375222" y="1928578"/>
            <a:ext cx="4880782" cy="0"/>
          </a:xfrm>
          <a:prstGeom prst="line">
            <a:avLst/>
          </a:prstGeom>
          <a:ln w="28575"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1" name="TextBox 100">
            <a:extLst>
              <a:ext uri="{FF2B5EF4-FFF2-40B4-BE49-F238E27FC236}">
                <a16:creationId xmlns:a16="http://schemas.microsoft.com/office/drawing/2014/main" id="{1B006486-B77D-3E47-B718-8851567A8803}"/>
              </a:ext>
            </a:extLst>
          </p:cNvPr>
          <p:cNvSpPr txBox="1"/>
          <p:nvPr/>
        </p:nvSpPr>
        <p:spPr>
          <a:xfrm>
            <a:off x="6419790" y="1559246"/>
            <a:ext cx="3492303" cy="369332"/>
          </a:xfrm>
          <a:prstGeom prst="rect">
            <a:avLst/>
          </a:prstGeom>
        </p:spPr>
        <p:txBody>
          <a:bodyPr wrap="none" rtlCol="0">
            <a:spAutoFit/>
          </a:bodyPr>
          <a:lstStyle/>
          <a:p>
            <a:r>
              <a:rPr lang="en-US" b="1"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Peak RAM (no </a:t>
            </a:r>
            <a:r>
              <a:rPr lang="en-US" b="1" dirty="0" err="1">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recomputation</a:t>
            </a:r>
            <a:r>
              <a:rPr lang="en-US" b="1"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a:t>
            </a:r>
          </a:p>
        </p:txBody>
      </p:sp>
      <p:cxnSp>
        <p:nvCxnSpPr>
          <p:cNvPr id="90" name="Straight Arrow Connector 89">
            <a:extLst>
              <a:ext uri="{FF2B5EF4-FFF2-40B4-BE49-F238E27FC236}">
                <a16:creationId xmlns:a16="http://schemas.microsoft.com/office/drawing/2014/main" id="{2650CAD1-C86D-294A-8C96-BE5877E7002E}"/>
              </a:ext>
            </a:extLst>
          </p:cNvPr>
          <p:cNvCxnSpPr>
            <a:cxnSpLocks/>
            <a:stCxn id="102" idx="6"/>
            <a:endCxn id="139" idx="1"/>
          </p:cNvCxnSpPr>
          <p:nvPr/>
        </p:nvCxnSpPr>
        <p:spPr>
          <a:xfrm>
            <a:off x="4908540" y="2812819"/>
            <a:ext cx="412415" cy="491486"/>
          </a:xfrm>
          <a:prstGeom prst="straightConnector1">
            <a:avLst/>
          </a:prstGeom>
          <a:ln w="57150">
            <a:solidFill>
              <a:schemeClr val="tx1"/>
            </a:solidFill>
            <a:tailEnd type="triangle"/>
          </a:ln>
        </p:spPr>
        <p:style>
          <a:lnRef idx="1">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8D95AADC-2E07-CE45-AADE-6FF536C433EC}"/>
              </a:ext>
            </a:extLst>
          </p:cNvPr>
          <p:cNvCxnSpPr>
            <a:cxnSpLocks/>
            <a:stCxn id="139" idx="1"/>
            <a:endCxn id="116" idx="5"/>
          </p:cNvCxnSpPr>
          <p:nvPr/>
        </p:nvCxnSpPr>
        <p:spPr>
          <a:xfrm flipH="1">
            <a:off x="4923076" y="3304305"/>
            <a:ext cx="397879" cy="266171"/>
          </a:xfrm>
          <a:prstGeom prst="straightConnector1">
            <a:avLst/>
          </a:prstGeom>
          <a:ln w="57150">
            <a:solidFill>
              <a:schemeClr val="tx1"/>
            </a:solidFill>
            <a:tailEnd type="triangle"/>
          </a:ln>
        </p:spPr>
        <p:style>
          <a:lnRef idx="1">
            <a:schemeClr val="accent1"/>
          </a:lnRef>
          <a:fillRef idx="0">
            <a:schemeClr val="accent1"/>
          </a:fillRef>
          <a:effectRef idx="1">
            <a:schemeClr val="accent1"/>
          </a:effectRef>
          <a:fontRef idx="minor">
            <a:schemeClr val="tx1"/>
          </a:fontRef>
        </p:style>
      </p:cxnSp>
      <p:sp>
        <p:nvSpPr>
          <p:cNvPr id="92" name="Oval 91">
            <a:extLst>
              <a:ext uri="{FF2B5EF4-FFF2-40B4-BE49-F238E27FC236}">
                <a16:creationId xmlns:a16="http://schemas.microsoft.com/office/drawing/2014/main" id="{0D3CC92F-BC7E-724B-8153-48FCE800DD05}"/>
              </a:ext>
            </a:extLst>
          </p:cNvPr>
          <p:cNvSpPr/>
          <p:nvPr/>
        </p:nvSpPr>
        <p:spPr>
          <a:xfrm>
            <a:off x="526165" y="2548248"/>
            <a:ext cx="529141" cy="529141"/>
          </a:xfrm>
          <a:prstGeom prst="ellipse">
            <a:avLst/>
          </a:prstGeom>
          <a:solidFill>
            <a:srgbClr val="4371C2"/>
          </a:solidFill>
          <a:ln>
            <a:solidFill>
              <a:srgbClr val="4170C0"/>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A</a:t>
            </a:r>
          </a:p>
        </p:txBody>
      </p:sp>
      <p:sp>
        <p:nvSpPr>
          <p:cNvPr id="93" name="!!B">
            <a:extLst>
              <a:ext uri="{FF2B5EF4-FFF2-40B4-BE49-F238E27FC236}">
                <a16:creationId xmlns:a16="http://schemas.microsoft.com/office/drawing/2014/main" id="{09D47BF0-6A26-E643-8A6F-201C7293F3BC}"/>
              </a:ext>
            </a:extLst>
          </p:cNvPr>
          <p:cNvSpPr/>
          <p:nvPr/>
        </p:nvSpPr>
        <p:spPr>
          <a:xfrm>
            <a:off x="1489473" y="2548248"/>
            <a:ext cx="529141" cy="529141"/>
          </a:xfrm>
          <a:prstGeom prst="ellipse">
            <a:avLst/>
          </a:prstGeom>
          <a:solidFill>
            <a:srgbClr val="4371C2"/>
          </a:solidFill>
          <a:ln>
            <a:solidFill>
              <a:srgbClr val="4170C0"/>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B</a:t>
            </a:r>
          </a:p>
        </p:txBody>
      </p:sp>
      <p:sp>
        <p:nvSpPr>
          <p:cNvPr id="94" name="!!C">
            <a:extLst>
              <a:ext uri="{FF2B5EF4-FFF2-40B4-BE49-F238E27FC236}">
                <a16:creationId xmlns:a16="http://schemas.microsoft.com/office/drawing/2014/main" id="{B72B013A-D473-5C47-8BBC-FB032C6A7DFA}"/>
              </a:ext>
            </a:extLst>
          </p:cNvPr>
          <p:cNvSpPr/>
          <p:nvPr/>
        </p:nvSpPr>
        <p:spPr>
          <a:xfrm>
            <a:off x="2452782" y="2548248"/>
            <a:ext cx="529141" cy="529141"/>
          </a:xfrm>
          <a:prstGeom prst="ellipse">
            <a:avLst/>
          </a:prstGeom>
          <a:solidFill>
            <a:srgbClr val="4371C2"/>
          </a:solidFill>
          <a:ln>
            <a:solidFill>
              <a:srgbClr val="4170C0"/>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C</a:t>
            </a:r>
          </a:p>
        </p:txBody>
      </p:sp>
      <p:sp>
        <p:nvSpPr>
          <p:cNvPr id="97" name="!!D">
            <a:extLst>
              <a:ext uri="{FF2B5EF4-FFF2-40B4-BE49-F238E27FC236}">
                <a16:creationId xmlns:a16="http://schemas.microsoft.com/office/drawing/2014/main" id="{EDEFD941-EF92-D048-9B7E-51909A8AC52C}"/>
              </a:ext>
            </a:extLst>
          </p:cNvPr>
          <p:cNvSpPr/>
          <p:nvPr/>
        </p:nvSpPr>
        <p:spPr>
          <a:xfrm>
            <a:off x="3416091" y="2548248"/>
            <a:ext cx="529141" cy="529141"/>
          </a:xfrm>
          <a:prstGeom prst="ellipse">
            <a:avLst/>
          </a:prstGeom>
          <a:solidFill>
            <a:srgbClr val="4371C2"/>
          </a:solidFill>
          <a:ln>
            <a:solidFill>
              <a:srgbClr val="4170C0"/>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D</a:t>
            </a:r>
          </a:p>
        </p:txBody>
      </p:sp>
      <p:sp>
        <p:nvSpPr>
          <p:cNvPr id="102" name="!!E">
            <a:extLst>
              <a:ext uri="{FF2B5EF4-FFF2-40B4-BE49-F238E27FC236}">
                <a16:creationId xmlns:a16="http://schemas.microsoft.com/office/drawing/2014/main" id="{3CBC1D36-B555-3245-805A-8138380FDC4B}"/>
              </a:ext>
            </a:extLst>
          </p:cNvPr>
          <p:cNvSpPr/>
          <p:nvPr/>
        </p:nvSpPr>
        <p:spPr>
          <a:xfrm>
            <a:off x="4379399" y="2548248"/>
            <a:ext cx="529141" cy="529141"/>
          </a:xfrm>
          <a:prstGeom prst="ellipse">
            <a:avLst/>
          </a:prstGeom>
          <a:solidFill>
            <a:srgbClr val="4371C2"/>
          </a:solidFill>
          <a:ln>
            <a:solidFill>
              <a:srgbClr val="4170C0"/>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E</a:t>
            </a:r>
          </a:p>
        </p:txBody>
      </p:sp>
      <p:cxnSp>
        <p:nvCxnSpPr>
          <p:cNvPr id="103" name="Straight Arrow Connector 102">
            <a:extLst>
              <a:ext uri="{FF2B5EF4-FFF2-40B4-BE49-F238E27FC236}">
                <a16:creationId xmlns:a16="http://schemas.microsoft.com/office/drawing/2014/main" id="{4AFCD550-E2E1-1A4A-9BC5-757D8FE1C731}"/>
              </a:ext>
            </a:extLst>
          </p:cNvPr>
          <p:cNvCxnSpPr>
            <a:stCxn id="92" idx="6"/>
            <a:endCxn id="93" idx="2"/>
          </p:cNvCxnSpPr>
          <p:nvPr/>
        </p:nvCxnSpPr>
        <p:spPr>
          <a:xfrm>
            <a:off x="1055306" y="2812819"/>
            <a:ext cx="434167" cy="0"/>
          </a:xfrm>
          <a:prstGeom prst="straightConnector1">
            <a:avLst/>
          </a:prstGeom>
          <a:ln w="57150">
            <a:solidFill>
              <a:srgbClr val="4170C0"/>
            </a:solidFill>
            <a:tailEnd type="triangle"/>
          </a:ln>
        </p:spPr>
        <p:style>
          <a:lnRef idx="1">
            <a:schemeClr val="accent1"/>
          </a:lnRef>
          <a:fillRef idx="0">
            <a:schemeClr val="accent1"/>
          </a:fillRef>
          <a:effectRef idx="1">
            <a:schemeClr val="accent1"/>
          </a:effectRef>
          <a:fontRef idx="minor">
            <a:schemeClr val="tx1"/>
          </a:fontRef>
        </p:style>
      </p:cxnSp>
      <p:cxnSp>
        <p:nvCxnSpPr>
          <p:cNvPr id="104" name="Straight Arrow Connector 103">
            <a:extLst>
              <a:ext uri="{FF2B5EF4-FFF2-40B4-BE49-F238E27FC236}">
                <a16:creationId xmlns:a16="http://schemas.microsoft.com/office/drawing/2014/main" id="{CAF071ED-3155-E942-8D65-1F1A02CC48CC}"/>
              </a:ext>
            </a:extLst>
          </p:cNvPr>
          <p:cNvCxnSpPr>
            <a:cxnSpLocks/>
            <a:stCxn id="93" idx="6"/>
            <a:endCxn id="94" idx="2"/>
          </p:cNvCxnSpPr>
          <p:nvPr/>
        </p:nvCxnSpPr>
        <p:spPr>
          <a:xfrm>
            <a:off x="2018615" y="2812819"/>
            <a:ext cx="434167" cy="0"/>
          </a:xfrm>
          <a:prstGeom prst="straightConnector1">
            <a:avLst/>
          </a:prstGeom>
          <a:ln w="57150">
            <a:solidFill>
              <a:srgbClr val="4170C0"/>
            </a:solidFill>
            <a:tailEnd type="triangle"/>
          </a:ln>
        </p:spPr>
        <p:style>
          <a:lnRef idx="1">
            <a:schemeClr val="accent1"/>
          </a:lnRef>
          <a:fillRef idx="0">
            <a:schemeClr val="accent1"/>
          </a:fillRef>
          <a:effectRef idx="1">
            <a:schemeClr val="accent1"/>
          </a:effectRef>
          <a:fontRef idx="minor">
            <a:schemeClr val="tx1"/>
          </a:fontRef>
        </p:style>
      </p:cxnSp>
      <p:cxnSp>
        <p:nvCxnSpPr>
          <p:cNvPr id="105" name="Straight Arrow Connector 104">
            <a:extLst>
              <a:ext uri="{FF2B5EF4-FFF2-40B4-BE49-F238E27FC236}">
                <a16:creationId xmlns:a16="http://schemas.microsoft.com/office/drawing/2014/main" id="{2CEE94E5-59B4-4048-9005-648DE07B899B}"/>
              </a:ext>
            </a:extLst>
          </p:cNvPr>
          <p:cNvCxnSpPr>
            <a:cxnSpLocks/>
            <a:stCxn id="94" idx="6"/>
            <a:endCxn id="97" idx="2"/>
          </p:cNvCxnSpPr>
          <p:nvPr/>
        </p:nvCxnSpPr>
        <p:spPr>
          <a:xfrm>
            <a:off x="2981924" y="2812819"/>
            <a:ext cx="434167" cy="0"/>
          </a:xfrm>
          <a:prstGeom prst="straightConnector1">
            <a:avLst/>
          </a:prstGeom>
          <a:ln w="57150">
            <a:solidFill>
              <a:srgbClr val="4170C0"/>
            </a:solidFill>
            <a:tailEnd type="triangle"/>
          </a:ln>
        </p:spPr>
        <p:style>
          <a:lnRef idx="1">
            <a:schemeClr val="accent1"/>
          </a:lnRef>
          <a:fillRef idx="0">
            <a:schemeClr val="accent1"/>
          </a:fillRef>
          <a:effectRef idx="1">
            <a:schemeClr val="accent1"/>
          </a:effectRef>
          <a:fontRef idx="minor">
            <a:schemeClr val="tx1"/>
          </a:fontRef>
        </p:style>
      </p:cxnSp>
      <p:cxnSp>
        <p:nvCxnSpPr>
          <p:cNvPr id="106" name="Straight Arrow Connector 105">
            <a:extLst>
              <a:ext uri="{FF2B5EF4-FFF2-40B4-BE49-F238E27FC236}">
                <a16:creationId xmlns:a16="http://schemas.microsoft.com/office/drawing/2014/main" id="{68B3CF2D-FE27-804E-A95C-616D08DF38D2}"/>
              </a:ext>
            </a:extLst>
          </p:cNvPr>
          <p:cNvCxnSpPr>
            <a:cxnSpLocks/>
            <a:stCxn id="97" idx="6"/>
            <a:endCxn id="102" idx="2"/>
          </p:cNvCxnSpPr>
          <p:nvPr/>
        </p:nvCxnSpPr>
        <p:spPr>
          <a:xfrm>
            <a:off x="3945232" y="2812819"/>
            <a:ext cx="434167" cy="0"/>
          </a:xfrm>
          <a:prstGeom prst="straightConnector1">
            <a:avLst/>
          </a:prstGeom>
          <a:ln w="57150">
            <a:solidFill>
              <a:srgbClr val="4170C0"/>
            </a:solidFill>
            <a:tailEnd type="triangle"/>
          </a:ln>
        </p:spPr>
        <p:style>
          <a:lnRef idx="1">
            <a:schemeClr val="accent1"/>
          </a:lnRef>
          <a:fillRef idx="0">
            <a:schemeClr val="accent1"/>
          </a:fillRef>
          <a:effectRef idx="1">
            <a:schemeClr val="accent1"/>
          </a:effectRef>
          <a:fontRef idx="minor">
            <a:schemeClr val="tx1"/>
          </a:fontRef>
        </p:style>
      </p:cxnSp>
      <p:cxnSp>
        <p:nvCxnSpPr>
          <p:cNvPr id="107" name="Straight Arrow Connector 106">
            <a:extLst>
              <a:ext uri="{FF2B5EF4-FFF2-40B4-BE49-F238E27FC236}">
                <a16:creationId xmlns:a16="http://schemas.microsoft.com/office/drawing/2014/main" id="{E28D751D-6DAA-0B4B-9209-4999B9D6AAD7}"/>
              </a:ext>
            </a:extLst>
          </p:cNvPr>
          <p:cNvCxnSpPr>
            <a:cxnSpLocks/>
            <a:endCxn id="92" idx="2"/>
          </p:cNvCxnSpPr>
          <p:nvPr/>
        </p:nvCxnSpPr>
        <p:spPr>
          <a:xfrm>
            <a:off x="186972" y="2812819"/>
            <a:ext cx="339193" cy="0"/>
          </a:xfrm>
          <a:prstGeom prst="straightConnector1">
            <a:avLst/>
          </a:prstGeom>
          <a:ln w="57150">
            <a:solidFill>
              <a:srgbClr val="4170C0"/>
            </a:solidFill>
            <a:tailEnd type="triangle"/>
          </a:ln>
        </p:spPr>
        <p:style>
          <a:lnRef idx="1">
            <a:schemeClr val="accent1"/>
          </a:lnRef>
          <a:fillRef idx="0">
            <a:schemeClr val="accent1"/>
          </a:fillRef>
          <a:effectRef idx="1">
            <a:schemeClr val="accent1"/>
          </a:effectRef>
          <a:fontRef idx="minor">
            <a:schemeClr val="tx1"/>
          </a:fontRef>
        </p:style>
      </p:cxnSp>
      <p:cxnSp>
        <p:nvCxnSpPr>
          <p:cNvPr id="110" name="Straight Arrow Connector 109">
            <a:extLst>
              <a:ext uri="{FF2B5EF4-FFF2-40B4-BE49-F238E27FC236}">
                <a16:creationId xmlns:a16="http://schemas.microsoft.com/office/drawing/2014/main" id="{C15F971B-3AD0-AE40-BCC4-14A666D32B89}"/>
              </a:ext>
            </a:extLst>
          </p:cNvPr>
          <p:cNvCxnSpPr>
            <a:cxnSpLocks/>
            <a:stCxn id="102" idx="6"/>
            <a:endCxn id="114" idx="1"/>
          </p:cNvCxnSpPr>
          <p:nvPr/>
        </p:nvCxnSpPr>
        <p:spPr>
          <a:xfrm>
            <a:off x="4908540" y="2812819"/>
            <a:ext cx="290091" cy="22367"/>
          </a:xfrm>
          <a:prstGeom prst="straightConnector1">
            <a:avLst/>
          </a:prstGeom>
          <a:ln w="57150">
            <a:solidFill>
              <a:srgbClr val="4170C0"/>
            </a:solidFill>
            <a:tailEnd type="triangle"/>
          </a:ln>
        </p:spPr>
        <p:style>
          <a:lnRef idx="1">
            <a:schemeClr val="accent1"/>
          </a:lnRef>
          <a:fillRef idx="0">
            <a:schemeClr val="accent1"/>
          </a:fillRef>
          <a:effectRef idx="1">
            <a:schemeClr val="accent1"/>
          </a:effectRef>
          <a:fontRef idx="minor">
            <a:schemeClr val="tx1"/>
          </a:fontRef>
        </p:style>
      </p:cxnSp>
      <p:sp>
        <p:nvSpPr>
          <p:cNvPr id="114" name="TextBox 113">
            <a:extLst>
              <a:ext uri="{FF2B5EF4-FFF2-40B4-BE49-F238E27FC236}">
                <a16:creationId xmlns:a16="http://schemas.microsoft.com/office/drawing/2014/main" id="{594F031F-0C4E-7844-89CA-C18295D11E5F}"/>
              </a:ext>
            </a:extLst>
          </p:cNvPr>
          <p:cNvSpPr txBox="1"/>
          <p:nvPr/>
        </p:nvSpPr>
        <p:spPr>
          <a:xfrm>
            <a:off x="5198631" y="2681297"/>
            <a:ext cx="622286" cy="307777"/>
          </a:xfrm>
          <a:prstGeom prst="rect">
            <a:avLst/>
          </a:prstGeom>
        </p:spPr>
        <p:txBody>
          <a:bodyPr wrap="none" rtlCol="0">
            <a:spAutoFit/>
          </a:bodyPr>
          <a:lstStyle/>
          <a:p>
            <a:r>
              <a:rPr lang="en-US" sz="1400"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Label</a:t>
            </a:r>
          </a:p>
        </p:txBody>
      </p:sp>
      <p:sp>
        <p:nvSpPr>
          <p:cNvPr id="116" name="Regular Pentagon 115">
            <a:extLst>
              <a:ext uri="{FF2B5EF4-FFF2-40B4-BE49-F238E27FC236}">
                <a16:creationId xmlns:a16="http://schemas.microsoft.com/office/drawing/2014/main" id="{3D326D1C-0845-2E46-A246-9E80CB6C9BA6}"/>
              </a:ext>
            </a:extLst>
          </p:cNvPr>
          <p:cNvSpPr/>
          <p:nvPr/>
        </p:nvSpPr>
        <p:spPr>
          <a:xfrm>
            <a:off x="4364862" y="3367410"/>
            <a:ext cx="558215" cy="531634"/>
          </a:xfrm>
          <a:prstGeom prst="pentagon">
            <a:avLst/>
          </a:prstGeom>
          <a:ln>
            <a:solidFill>
              <a:srgbClr val="54A968"/>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∇E</a:t>
            </a:r>
          </a:p>
        </p:txBody>
      </p:sp>
      <p:sp>
        <p:nvSpPr>
          <p:cNvPr id="119" name="Regular Pentagon 118">
            <a:extLst>
              <a:ext uri="{FF2B5EF4-FFF2-40B4-BE49-F238E27FC236}">
                <a16:creationId xmlns:a16="http://schemas.microsoft.com/office/drawing/2014/main" id="{3B91C0B7-4221-2C4A-974E-13D751FF89FD}"/>
              </a:ext>
            </a:extLst>
          </p:cNvPr>
          <p:cNvSpPr/>
          <p:nvPr/>
        </p:nvSpPr>
        <p:spPr>
          <a:xfrm>
            <a:off x="3401554" y="3367410"/>
            <a:ext cx="558215" cy="531634"/>
          </a:xfrm>
          <a:prstGeom prst="pentagon">
            <a:avLst/>
          </a:prstGeom>
          <a:ln>
            <a:solidFill>
              <a:srgbClr val="54A968"/>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∇D</a:t>
            </a:r>
          </a:p>
        </p:txBody>
      </p:sp>
      <p:sp>
        <p:nvSpPr>
          <p:cNvPr id="122" name="Regular Pentagon 121">
            <a:extLst>
              <a:ext uri="{FF2B5EF4-FFF2-40B4-BE49-F238E27FC236}">
                <a16:creationId xmlns:a16="http://schemas.microsoft.com/office/drawing/2014/main" id="{EA6FC584-FA7A-D74E-B7B9-7079E40EE6A9}"/>
              </a:ext>
            </a:extLst>
          </p:cNvPr>
          <p:cNvSpPr/>
          <p:nvPr/>
        </p:nvSpPr>
        <p:spPr>
          <a:xfrm>
            <a:off x="2438245" y="3367410"/>
            <a:ext cx="558215" cy="531634"/>
          </a:xfrm>
          <a:prstGeom prst="pentagon">
            <a:avLst/>
          </a:prstGeom>
          <a:ln>
            <a:solidFill>
              <a:srgbClr val="54A968"/>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∇C</a:t>
            </a:r>
          </a:p>
        </p:txBody>
      </p:sp>
      <p:sp>
        <p:nvSpPr>
          <p:cNvPr id="123" name="Regular Pentagon 122">
            <a:extLst>
              <a:ext uri="{FF2B5EF4-FFF2-40B4-BE49-F238E27FC236}">
                <a16:creationId xmlns:a16="http://schemas.microsoft.com/office/drawing/2014/main" id="{44C7E786-A891-1C4E-B0FE-348B9F96D087}"/>
              </a:ext>
            </a:extLst>
          </p:cNvPr>
          <p:cNvSpPr/>
          <p:nvPr/>
        </p:nvSpPr>
        <p:spPr>
          <a:xfrm>
            <a:off x="1474936" y="3367410"/>
            <a:ext cx="558215" cy="531634"/>
          </a:xfrm>
          <a:prstGeom prst="pentagon">
            <a:avLst/>
          </a:prstGeom>
          <a:ln>
            <a:solidFill>
              <a:srgbClr val="54A968"/>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∇B</a:t>
            </a:r>
          </a:p>
        </p:txBody>
      </p:sp>
      <p:sp>
        <p:nvSpPr>
          <p:cNvPr id="137" name="Regular Pentagon 136">
            <a:extLst>
              <a:ext uri="{FF2B5EF4-FFF2-40B4-BE49-F238E27FC236}">
                <a16:creationId xmlns:a16="http://schemas.microsoft.com/office/drawing/2014/main" id="{4F942B0C-600F-2642-837E-944AA15F8128}"/>
              </a:ext>
            </a:extLst>
          </p:cNvPr>
          <p:cNvSpPr/>
          <p:nvPr/>
        </p:nvSpPr>
        <p:spPr>
          <a:xfrm>
            <a:off x="511628" y="3367410"/>
            <a:ext cx="558215" cy="531634"/>
          </a:xfrm>
          <a:prstGeom prst="pentagon">
            <a:avLst/>
          </a:prstGeom>
          <a:ln>
            <a:solidFill>
              <a:srgbClr val="54A968"/>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∇A</a:t>
            </a:r>
          </a:p>
        </p:txBody>
      </p:sp>
      <p:sp>
        <p:nvSpPr>
          <p:cNvPr id="139" name="Rectangle 138">
            <a:extLst>
              <a:ext uri="{FF2B5EF4-FFF2-40B4-BE49-F238E27FC236}">
                <a16:creationId xmlns:a16="http://schemas.microsoft.com/office/drawing/2014/main" id="{EDA8FC92-063F-0B43-B605-81A97AE0BABB}"/>
              </a:ext>
            </a:extLst>
          </p:cNvPr>
          <p:cNvSpPr/>
          <p:nvPr/>
        </p:nvSpPr>
        <p:spPr>
          <a:xfrm>
            <a:off x="5320955" y="3190594"/>
            <a:ext cx="565424" cy="227421"/>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latin typeface="Helvetica Neue" panose="02000503000000020004" pitchFamily="2" charset="0"/>
                <a:ea typeface="Helvetica Neue" panose="02000503000000020004" pitchFamily="2" charset="0"/>
                <a:cs typeface="Helvetica Neue" panose="02000503000000020004" pitchFamily="2" charset="0"/>
              </a:rPr>
              <a:t>Loss</a:t>
            </a:r>
          </a:p>
        </p:txBody>
      </p:sp>
      <p:cxnSp>
        <p:nvCxnSpPr>
          <p:cNvPr id="140" name="Straight Arrow Connector 139">
            <a:extLst>
              <a:ext uri="{FF2B5EF4-FFF2-40B4-BE49-F238E27FC236}">
                <a16:creationId xmlns:a16="http://schemas.microsoft.com/office/drawing/2014/main" id="{A54A1A28-8811-C848-A5B1-53835FBC55F4}"/>
              </a:ext>
            </a:extLst>
          </p:cNvPr>
          <p:cNvCxnSpPr>
            <a:cxnSpLocks/>
            <a:stCxn id="116" idx="1"/>
            <a:endCxn id="119" idx="5"/>
          </p:cNvCxnSpPr>
          <p:nvPr/>
        </p:nvCxnSpPr>
        <p:spPr>
          <a:xfrm flipH="1">
            <a:off x="3959767" y="3570475"/>
            <a:ext cx="405095" cy="0"/>
          </a:xfrm>
          <a:prstGeom prst="straightConnector1">
            <a:avLst/>
          </a:prstGeom>
          <a:ln w="57150">
            <a:solidFill>
              <a:srgbClr val="54A968"/>
            </a:solidFill>
            <a:tailEnd type="triangle"/>
          </a:ln>
        </p:spPr>
        <p:style>
          <a:lnRef idx="1">
            <a:schemeClr val="accent1"/>
          </a:lnRef>
          <a:fillRef idx="0">
            <a:schemeClr val="accent1"/>
          </a:fillRef>
          <a:effectRef idx="1">
            <a:schemeClr val="accent1"/>
          </a:effectRef>
          <a:fontRef idx="minor">
            <a:schemeClr val="tx1"/>
          </a:fontRef>
        </p:style>
      </p:cxnSp>
      <p:cxnSp>
        <p:nvCxnSpPr>
          <p:cNvPr id="141" name="Straight Arrow Connector 140">
            <a:extLst>
              <a:ext uri="{FF2B5EF4-FFF2-40B4-BE49-F238E27FC236}">
                <a16:creationId xmlns:a16="http://schemas.microsoft.com/office/drawing/2014/main" id="{1C90FD39-00A4-294A-8932-12D64A58AE16}"/>
              </a:ext>
            </a:extLst>
          </p:cNvPr>
          <p:cNvCxnSpPr>
            <a:cxnSpLocks/>
            <a:stCxn id="119" idx="1"/>
            <a:endCxn id="122" idx="5"/>
          </p:cNvCxnSpPr>
          <p:nvPr/>
        </p:nvCxnSpPr>
        <p:spPr>
          <a:xfrm flipH="1">
            <a:off x="2996459" y="3570475"/>
            <a:ext cx="405095" cy="0"/>
          </a:xfrm>
          <a:prstGeom prst="straightConnector1">
            <a:avLst/>
          </a:prstGeom>
          <a:ln w="57150">
            <a:solidFill>
              <a:srgbClr val="54A968"/>
            </a:solidFill>
            <a:tailEnd type="triangle"/>
          </a:ln>
        </p:spPr>
        <p:style>
          <a:lnRef idx="1">
            <a:schemeClr val="accent1"/>
          </a:lnRef>
          <a:fillRef idx="0">
            <a:schemeClr val="accent1"/>
          </a:fillRef>
          <a:effectRef idx="1">
            <a:schemeClr val="accent1"/>
          </a:effectRef>
          <a:fontRef idx="minor">
            <a:schemeClr val="tx1"/>
          </a:fontRef>
        </p:style>
      </p:cxnSp>
      <p:cxnSp>
        <p:nvCxnSpPr>
          <p:cNvPr id="142" name="Straight Arrow Connector 141">
            <a:extLst>
              <a:ext uri="{FF2B5EF4-FFF2-40B4-BE49-F238E27FC236}">
                <a16:creationId xmlns:a16="http://schemas.microsoft.com/office/drawing/2014/main" id="{CF391BF9-C661-574E-95EB-489780DC94DD}"/>
              </a:ext>
            </a:extLst>
          </p:cNvPr>
          <p:cNvCxnSpPr>
            <a:cxnSpLocks/>
            <a:stCxn id="122" idx="1"/>
            <a:endCxn id="123" idx="5"/>
          </p:cNvCxnSpPr>
          <p:nvPr/>
        </p:nvCxnSpPr>
        <p:spPr>
          <a:xfrm flipH="1">
            <a:off x="2033151" y="3570475"/>
            <a:ext cx="405095" cy="0"/>
          </a:xfrm>
          <a:prstGeom prst="straightConnector1">
            <a:avLst/>
          </a:prstGeom>
          <a:ln w="57150">
            <a:solidFill>
              <a:srgbClr val="54A968"/>
            </a:solidFill>
            <a:tailEnd type="triangle"/>
          </a:ln>
        </p:spPr>
        <p:style>
          <a:lnRef idx="1">
            <a:schemeClr val="accent1"/>
          </a:lnRef>
          <a:fillRef idx="0">
            <a:schemeClr val="accent1"/>
          </a:fillRef>
          <a:effectRef idx="1">
            <a:schemeClr val="accent1"/>
          </a:effectRef>
          <a:fontRef idx="minor">
            <a:schemeClr val="tx1"/>
          </a:fontRef>
        </p:style>
      </p:cxnSp>
      <p:cxnSp>
        <p:nvCxnSpPr>
          <p:cNvPr id="145" name="Straight Arrow Connector 144">
            <a:extLst>
              <a:ext uri="{FF2B5EF4-FFF2-40B4-BE49-F238E27FC236}">
                <a16:creationId xmlns:a16="http://schemas.microsoft.com/office/drawing/2014/main" id="{B062A7B4-6227-0F45-8F1A-8102D17AB2BF}"/>
              </a:ext>
            </a:extLst>
          </p:cNvPr>
          <p:cNvCxnSpPr>
            <a:cxnSpLocks/>
            <a:stCxn id="123" idx="1"/>
            <a:endCxn id="137" idx="5"/>
          </p:cNvCxnSpPr>
          <p:nvPr/>
        </p:nvCxnSpPr>
        <p:spPr>
          <a:xfrm flipH="1">
            <a:off x="1069842" y="3570475"/>
            <a:ext cx="405095" cy="0"/>
          </a:xfrm>
          <a:prstGeom prst="straightConnector1">
            <a:avLst/>
          </a:prstGeom>
          <a:ln w="57150">
            <a:solidFill>
              <a:srgbClr val="54A968"/>
            </a:solidFill>
            <a:tailEnd type="triangle"/>
          </a:ln>
        </p:spPr>
        <p:style>
          <a:lnRef idx="1">
            <a:schemeClr val="accent1"/>
          </a:lnRef>
          <a:fillRef idx="0">
            <a:schemeClr val="accent1"/>
          </a:fillRef>
          <a:effectRef idx="1">
            <a:schemeClr val="accent1"/>
          </a:effectRef>
          <a:fontRef idx="minor">
            <a:schemeClr val="tx1"/>
          </a:fontRef>
        </p:style>
      </p:cxnSp>
      <p:cxnSp>
        <p:nvCxnSpPr>
          <p:cNvPr id="151" name="Straight Arrow Connector 150">
            <a:extLst>
              <a:ext uri="{FF2B5EF4-FFF2-40B4-BE49-F238E27FC236}">
                <a16:creationId xmlns:a16="http://schemas.microsoft.com/office/drawing/2014/main" id="{26961122-A21A-5845-844D-78982ADBB796}"/>
              </a:ext>
            </a:extLst>
          </p:cNvPr>
          <p:cNvCxnSpPr>
            <a:cxnSpLocks/>
            <a:stCxn id="102" idx="4"/>
            <a:endCxn id="116" idx="0"/>
          </p:cNvCxnSpPr>
          <p:nvPr/>
        </p:nvCxnSpPr>
        <p:spPr>
          <a:xfrm>
            <a:off x="4643970" y="3077389"/>
            <a:ext cx="0" cy="290020"/>
          </a:xfrm>
          <a:prstGeom prst="straightConnector1">
            <a:avLst/>
          </a:prstGeom>
          <a:ln w="57150">
            <a:solidFill>
              <a:srgbClr val="7030A0"/>
            </a:solidFill>
            <a:tailEnd type="triangle"/>
          </a:ln>
        </p:spPr>
        <p:style>
          <a:lnRef idx="1">
            <a:schemeClr val="accent1"/>
          </a:lnRef>
          <a:fillRef idx="0">
            <a:schemeClr val="accent1"/>
          </a:fillRef>
          <a:effectRef idx="1">
            <a:schemeClr val="accent1"/>
          </a:effectRef>
          <a:fontRef idx="minor">
            <a:schemeClr val="tx1"/>
          </a:fontRef>
        </p:style>
      </p:cxnSp>
      <p:cxnSp>
        <p:nvCxnSpPr>
          <p:cNvPr id="152" name="Straight Arrow Connector 151">
            <a:extLst>
              <a:ext uri="{FF2B5EF4-FFF2-40B4-BE49-F238E27FC236}">
                <a16:creationId xmlns:a16="http://schemas.microsoft.com/office/drawing/2014/main" id="{571686B9-D57E-9745-8475-6AFE02ACC15E}"/>
              </a:ext>
            </a:extLst>
          </p:cNvPr>
          <p:cNvCxnSpPr>
            <a:cxnSpLocks/>
            <a:stCxn id="97" idx="4"/>
            <a:endCxn id="119" idx="0"/>
          </p:cNvCxnSpPr>
          <p:nvPr/>
        </p:nvCxnSpPr>
        <p:spPr>
          <a:xfrm>
            <a:off x="3680661" y="3077389"/>
            <a:ext cx="0" cy="290020"/>
          </a:xfrm>
          <a:prstGeom prst="straightConnector1">
            <a:avLst/>
          </a:prstGeom>
          <a:ln w="57150">
            <a:solidFill>
              <a:srgbClr val="7030A0"/>
            </a:solidFill>
            <a:tailEnd type="triangle"/>
          </a:ln>
        </p:spPr>
        <p:style>
          <a:lnRef idx="1">
            <a:schemeClr val="accent1"/>
          </a:lnRef>
          <a:fillRef idx="0">
            <a:schemeClr val="accent1"/>
          </a:fillRef>
          <a:effectRef idx="1">
            <a:schemeClr val="accent1"/>
          </a:effectRef>
          <a:fontRef idx="minor">
            <a:schemeClr val="tx1"/>
          </a:fontRef>
        </p:style>
      </p:cxnSp>
      <p:cxnSp>
        <p:nvCxnSpPr>
          <p:cNvPr id="153" name="Straight Arrow Connector 152">
            <a:extLst>
              <a:ext uri="{FF2B5EF4-FFF2-40B4-BE49-F238E27FC236}">
                <a16:creationId xmlns:a16="http://schemas.microsoft.com/office/drawing/2014/main" id="{01BC20AA-A93F-BD47-BE6C-50AC0ADC774C}"/>
              </a:ext>
            </a:extLst>
          </p:cNvPr>
          <p:cNvCxnSpPr>
            <a:cxnSpLocks/>
            <a:stCxn id="94" idx="4"/>
            <a:endCxn id="122" idx="0"/>
          </p:cNvCxnSpPr>
          <p:nvPr/>
        </p:nvCxnSpPr>
        <p:spPr>
          <a:xfrm>
            <a:off x="2717353" y="3077389"/>
            <a:ext cx="0" cy="290020"/>
          </a:xfrm>
          <a:prstGeom prst="straightConnector1">
            <a:avLst/>
          </a:prstGeom>
          <a:ln w="57150">
            <a:solidFill>
              <a:srgbClr val="7030A0"/>
            </a:solidFill>
            <a:tailEnd type="triangle"/>
          </a:ln>
        </p:spPr>
        <p:style>
          <a:lnRef idx="1">
            <a:schemeClr val="accent1"/>
          </a:lnRef>
          <a:fillRef idx="0">
            <a:schemeClr val="accent1"/>
          </a:fillRef>
          <a:effectRef idx="1">
            <a:schemeClr val="accent1"/>
          </a:effectRef>
          <a:fontRef idx="minor">
            <a:schemeClr val="tx1"/>
          </a:fontRef>
        </p:style>
      </p:cxnSp>
      <p:cxnSp>
        <p:nvCxnSpPr>
          <p:cNvPr id="154" name="Straight Arrow Connector 153">
            <a:extLst>
              <a:ext uri="{FF2B5EF4-FFF2-40B4-BE49-F238E27FC236}">
                <a16:creationId xmlns:a16="http://schemas.microsoft.com/office/drawing/2014/main" id="{55F5F0A7-B8D3-D941-B564-C8E09D30CB79}"/>
              </a:ext>
            </a:extLst>
          </p:cNvPr>
          <p:cNvCxnSpPr>
            <a:cxnSpLocks/>
            <a:stCxn id="93" idx="4"/>
            <a:endCxn id="123" idx="0"/>
          </p:cNvCxnSpPr>
          <p:nvPr/>
        </p:nvCxnSpPr>
        <p:spPr>
          <a:xfrm>
            <a:off x="1754044" y="3077389"/>
            <a:ext cx="0" cy="290020"/>
          </a:xfrm>
          <a:prstGeom prst="straightConnector1">
            <a:avLst/>
          </a:prstGeom>
          <a:ln w="57150">
            <a:solidFill>
              <a:srgbClr val="7030A0"/>
            </a:solidFill>
            <a:tailEnd type="triangle"/>
          </a:ln>
        </p:spPr>
        <p:style>
          <a:lnRef idx="1">
            <a:schemeClr val="accent1"/>
          </a:lnRef>
          <a:fillRef idx="0">
            <a:schemeClr val="accent1"/>
          </a:fillRef>
          <a:effectRef idx="1">
            <a:schemeClr val="accent1"/>
          </a:effectRef>
          <a:fontRef idx="minor">
            <a:schemeClr val="tx1"/>
          </a:fontRef>
        </p:style>
      </p:cxnSp>
      <p:cxnSp>
        <p:nvCxnSpPr>
          <p:cNvPr id="157" name="Straight Arrow Connector 156">
            <a:extLst>
              <a:ext uri="{FF2B5EF4-FFF2-40B4-BE49-F238E27FC236}">
                <a16:creationId xmlns:a16="http://schemas.microsoft.com/office/drawing/2014/main" id="{270650A7-CD9A-F049-B8A3-3B1B28E7C6E4}"/>
              </a:ext>
            </a:extLst>
          </p:cNvPr>
          <p:cNvCxnSpPr>
            <a:cxnSpLocks/>
            <a:stCxn id="92" idx="4"/>
            <a:endCxn id="137" idx="0"/>
          </p:cNvCxnSpPr>
          <p:nvPr/>
        </p:nvCxnSpPr>
        <p:spPr>
          <a:xfrm>
            <a:off x="790736" y="3077389"/>
            <a:ext cx="0" cy="290020"/>
          </a:xfrm>
          <a:prstGeom prst="straightConnector1">
            <a:avLst/>
          </a:prstGeom>
          <a:ln w="57150">
            <a:solidFill>
              <a:srgbClr val="7030A0"/>
            </a:solidFill>
            <a:tailEnd type="triangle"/>
          </a:ln>
        </p:spPr>
        <p:style>
          <a:lnRef idx="1">
            <a:schemeClr val="accent1"/>
          </a:lnRef>
          <a:fillRef idx="0">
            <a:schemeClr val="accent1"/>
          </a:fillRef>
          <a:effectRef idx="1">
            <a:schemeClr val="accent1"/>
          </a:effectRef>
          <a:fontRef idx="minor">
            <a:schemeClr val="tx1"/>
          </a:fontRef>
        </p:style>
      </p:cxnSp>
      <p:sp>
        <p:nvSpPr>
          <p:cNvPr id="158" name="TextBox 157">
            <a:extLst>
              <a:ext uri="{FF2B5EF4-FFF2-40B4-BE49-F238E27FC236}">
                <a16:creationId xmlns:a16="http://schemas.microsoft.com/office/drawing/2014/main" id="{8C181F0C-88A4-9C47-99E5-1ACA7B24479A}"/>
              </a:ext>
            </a:extLst>
          </p:cNvPr>
          <p:cNvSpPr txBox="1"/>
          <p:nvPr/>
        </p:nvSpPr>
        <p:spPr>
          <a:xfrm>
            <a:off x="2076364" y="2055164"/>
            <a:ext cx="1866408" cy="400110"/>
          </a:xfrm>
          <a:prstGeom prst="rect">
            <a:avLst/>
          </a:prstGeom>
        </p:spPr>
        <p:txBody>
          <a:bodyPr wrap="none" rtlCol="0">
            <a:spAutoFit/>
          </a:bodyPr>
          <a:lstStyle/>
          <a:p>
            <a:r>
              <a:rPr lang="en-US" sz="2000" b="1" dirty="0">
                <a:solidFill>
                  <a:schemeClr val="accent5"/>
                </a:solidFill>
                <a:latin typeface="Helvetica Neue" panose="02000503000000020004" pitchFamily="2" charset="0"/>
                <a:ea typeface="Helvetica Neue" panose="02000503000000020004" pitchFamily="2" charset="0"/>
                <a:cs typeface="Helvetica Neue" panose="02000503000000020004" pitchFamily="2" charset="0"/>
              </a:rPr>
              <a:t>Forward Pass</a:t>
            </a:r>
          </a:p>
        </p:txBody>
      </p:sp>
      <p:sp>
        <p:nvSpPr>
          <p:cNvPr id="159" name="TextBox 158">
            <a:extLst>
              <a:ext uri="{FF2B5EF4-FFF2-40B4-BE49-F238E27FC236}">
                <a16:creationId xmlns:a16="http://schemas.microsoft.com/office/drawing/2014/main" id="{F05B3C68-F6E1-9A49-B826-024697078B85}"/>
              </a:ext>
            </a:extLst>
          </p:cNvPr>
          <p:cNvSpPr txBox="1"/>
          <p:nvPr/>
        </p:nvSpPr>
        <p:spPr>
          <a:xfrm>
            <a:off x="1946212" y="4002742"/>
            <a:ext cx="2081211" cy="400110"/>
          </a:xfrm>
          <a:prstGeom prst="rect">
            <a:avLst/>
          </a:prstGeom>
        </p:spPr>
        <p:txBody>
          <a:bodyPr wrap="none" rtlCol="0">
            <a:spAutoFit/>
          </a:bodyPr>
          <a:lstStyle/>
          <a:p>
            <a:r>
              <a:rPr lang="en-US" sz="2000" b="1"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Backward Pass</a:t>
            </a:r>
          </a:p>
        </p:txBody>
      </p:sp>
    </p:spTree>
    <p:extLst>
      <p:ext uri="{BB962C8B-B14F-4D97-AF65-F5344CB8AC3E}">
        <p14:creationId xmlns:p14="http://schemas.microsoft.com/office/powerpoint/2010/main" val="3069388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Box 110">
            <a:extLst>
              <a:ext uri="{FF2B5EF4-FFF2-40B4-BE49-F238E27FC236}">
                <a16:creationId xmlns:a16="http://schemas.microsoft.com/office/drawing/2014/main" id="{756A1CE7-5F1D-CF49-82DD-CCF40F8E1345}"/>
              </a:ext>
            </a:extLst>
          </p:cNvPr>
          <p:cNvSpPr txBox="1"/>
          <p:nvPr/>
        </p:nvSpPr>
        <p:spPr>
          <a:xfrm>
            <a:off x="11081594" y="4591800"/>
            <a:ext cx="726481" cy="369332"/>
          </a:xfrm>
          <a:prstGeom prst="rect">
            <a:avLst/>
          </a:prstGeom>
        </p:spPr>
        <p:txBody>
          <a:bodyPr wrap="none" rtlCol="0">
            <a:spAutoFit/>
          </a:bodyPr>
          <a:lstStyle/>
          <a:p>
            <a:r>
              <a:rPr lang="en-US"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Time</a:t>
            </a:r>
          </a:p>
        </p:txBody>
      </p:sp>
      <p:cxnSp>
        <p:nvCxnSpPr>
          <p:cNvPr id="112" name="Straight Arrow Connector 111">
            <a:extLst>
              <a:ext uri="{FF2B5EF4-FFF2-40B4-BE49-F238E27FC236}">
                <a16:creationId xmlns:a16="http://schemas.microsoft.com/office/drawing/2014/main" id="{CC0A8123-EBA9-FC44-BD20-A5BE6FF0EF69}"/>
              </a:ext>
            </a:extLst>
          </p:cNvPr>
          <p:cNvCxnSpPr>
            <a:cxnSpLocks/>
          </p:cNvCxnSpPr>
          <p:nvPr/>
        </p:nvCxnSpPr>
        <p:spPr>
          <a:xfrm flipV="1">
            <a:off x="6336854" y="1626510"/>
            <a:ext cx="0" cy="3415390"/>
          </a:xfrm>
          <a:prstGeom prst="straightConnector1">
            <a:avLst/>
          </a:prstGeom>
          <a:ln w="38100">
            <a:solidFill>
              <a:schemeClr val="tx1">
                <a:lumMod val="65000"/>
                <a:lumOff val="35000"/>
              </a:schemeClr>
            </a:solidFill>
            <a:tailEnd type="triangle"/>
          </a:ln>
        </p:spPr>
        <p:style>
          <a:lnRef idx="3">
            <a:schemeClr val="dk1"/>
          </a:lnRef>
          <a:fillRef idx="0">
            <a:schemeClr val="dk1"/>
          </a:fillRef>
          <a:effectRef idx="2">
            <a:schemeClr val="dk1"/>
          </a:effectRef>
          <a:fontRef idx="minor">
            <a:schemeClr val="tx1"/>
          </a:fontRef>
        </p:style>
      </p:cxnSp>
      <p:sp>
        <p:nvSpPr>
          <p:cNvPr id="113" name="TextBox 112">
            <a:extLst>
              <a:ext uri="{FF2B5EF4-FFF2-40B4-BE49-F238E27FC236}">
                <a16:creationId xmlns:a16="http://schemas.microsoft.com/office/drawing/2014/main" id="{DF23B779-B16A-044B-A9D1-8DD97ACAAC37}"/>
              </a:ext>
            </a:extLst>
          </p:cNvPr>
          <p:cNvSpPr txBox="1"/>
          <p:nvPr/>
        </p:nvSpPr>
        <p:spPr>
          <a:xfrm>
            <a:off x="5976819" y="996400"/>
            <a:ext cx="720069" cy="646331"/>
          </a:xfrm>
          <a:prstGeom prst="rect">
            <a:avLst/>
          </a:prstGeom>
        </p:spPr>
        <p:txBody>
          <a:bodyPr wrap="none" rtlCol="0">
            <a:spAutoFit/>
          </a:bodyPr>
          <a:lstStyle/>
          <a:p>
            <a:r>
              <a:rPr lang="en-US"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RAM</a:t>
            </a:r>
          </a:p>
          <a:p>
            <a:r>
              <a:rPr lang="en-US"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used</a:t>
            </a:r>
          </a:p>
        </p:txBody>
      </p:sp>
      <p:cxnSp>
        <p:nvCxnSpPr>
          <p:cNvPr id="115" name="Straight Arrow Connector 114">
            <a:extLst>
              <a:ext uri="{FF2B5EF4-FFF2-40B4-BE49-F238E27FC236}">
                <a16:creationId xmlns:a16="http://schemas.microsoft.com/office/drawing/2014/main" id="{8250BCB8-9D8D-9443-A0B1-FC4F7E705A98}"/>
              </a:ext>
            </a:extLst>
          </p:cNvPr>
          <p:cNvCxnSpPr>
            <a:cxnSpLocks/>
          </p:cNvCxnSpPr>
          <p:nvPr/>
        </p:nvCxnSpPr>
        <p:spPr>
          <a:xfrm>
            <a:off x="6318748" y="5032679"/>
            <a:ext cx="5438834" cy="0"/>
          </a:xfrm>
          <a:prstGeom prst="straightConnector1">
            <a:avLst/>
          </a:prstGeom>
          <a:ln w="38100">
            <a:solidFill>
              <a:schemeClr val="tx1">
                <a:lumMod val="65000"/>
                <a:lumOff val="35000"/>
              </a:schemeClr>
            </a:solidFill>
            <a:tailEnd type="triangle"/>
          </a:ln>
        </p:spPr>
        <p:style>
          <a:lnRef idx="3">
            <a:schemeClr val="dk1"/>
          </a:lnRef>
          <a:fillRef idx="0">
            <a:schemeClr val="dk1"/>
          </a:fillRef>
          <a:effectRef idx="2">
            <a:schemeClr val="dk1"/>
          </a:effectRef>
          <a:fontRef idx="minor">
            <a:schemeClr val="tx1"/>
          </a:fontRef>
        </p:style>
      </p:cxnSp>
      <p:sp>
        <p:nvSpPr>
          <p:cNvPr id="95" name="Oval 94">
            <a:extLst>
              <a:ext uri="{FF2B5EF4-FFF2-40B4-BE49-F238E27FC236}">
                <a16:creationId xmlns:a16="http://schemas.microsoft.com/office/drawing/2014/main" id="{549B7FCE-27E1-CB4F-872E-193296B6E93C}"/>
              </a:ext>
            </a:extLst>
          </p:cNvPr>
          <p:cNvSpPr/>
          <p:nvPr/>
        </p:nvSpPr>
        <p:spPr>
          <a:xfrm>
            <a:off x="6492931" y="4454874"/>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600" b="1" dirty="0"/>
              <a:t>A</a:t>
            </a:r>
          </a:p>
        </p:txBody>
      </p:sp>
      <p:sp>
        <p:nvSpPr>
          <p:cNvPr id="96" name="Oval 95">
            <a:extLst>
              <a:ext uri="{FF2B5EF4-FFF2-40B4-BE49-F238E27FC236}">
                <a16:creationId xmlns:a16="http://schemas.microsoft.com/office/drawing/2014/main" id="{9DA80E13-C9D1-F446-AB69-74D820F57888}"/>
              </a:ext>
            </a:extLst>
          </p:cNvPr>
          <p:cNvSpPr/>
          <p:nvPr/>
        </p:nvSpPr>
        <p:spPr>
          <a:xfrm>
            <a:off x="6901595" y="3958536"/>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600" b="1" dirty="0"/>
              <a:t>B</a:t>
            </a:r>
          </a:p>
        </p:txBody>
      </p:sp>
      <p:sp>
        <p:nvSpPr>
          <p:cNvPr id="108" name="Oval 107">
            <a:extLst>
              <a:ext uri="{FF2B5EF4-FFF2-40B4-BE49-F238E27FC236}">
                <a16:creationId xmlns:a16="http://schemas.microsoft.com/office/drawing/2014/main" id="{70FC0E97-C2CE-5840-A2D6-ED8A67C67D38}"/>
              </a:ext>
            </a:extLst>
          </p:cNvPr>
          <p:cNvSpPr/>
          <p:nvPr/>
        </p:nvSpPr>
        <p:spPr>
          <a:xfrm>
            <a:off x="7310259" y="3458482"/>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600" b="1" dirty="0"/>
              <a:t>C</a:t>
            </a:r>
          </a:p>
        </p:txBody>
      </p:sp>
      <p:cxnSp>
        <p:nvCxnSpPr>
          <p:cNvPr id="109" name="Straight Arrow Connector 108">
            <a:extLst>
              <a:ext uri="{FF2B5EF4-FFF2-40B4-BE49-F238E27FC236}">
                <a16:creationId xmlns:a16="http://schemas.microsoft.com/office/drawing/2014/main" id="{41B81045-5A4F-1C48-80CE-D2C5A4607396}"/>
              </a:ext>
            </a:extLst>
          </p:cNvPr>
          <p:cNvCxnSpPr>
            <a:stCxn id="95" idx="7"/>
            <a:endCxn id="96" idx="3"/>
          </p:cNvCxnSpPr>
          <p:nvPr/>
        </p:nvCxnSpPr>
        <p:spPr>
          <a:xfrm flipV="1">
            <a:off x="6726678" y="4192283"/>
            <a:ext cx="215022" cy="302696"/>
          </a:xfrm>
          <a:prstGeom prst="straightConnector1">
            <a:avLst/>
          </a:prstGeom>
          <a:ln w="19050">
            <a:tailEnd type="triangle"/>
          </a:ln>
        </p:spPr>
        <p:style>
          <a:lnRef idx="1">
            <a:schemeClr val="accent1"/>
          </a:lnRef>
          <a:fillRef idx="0">
            <a:schemeClr val="accent1"/>
          </a:fillRef>
          <a:effectRef idx="1">
            <a:schemeClr val="accent1"/>
          </a:effectRef>
          <a:fontRef idx="minor">
            <a:schemeClr val="tx1"/>
          </a:fontRef>
        </p:style>
      </p:cxnSp>
      <p:cxnSp>
        <p:nvCxnSpPr>
          <p:cNvPr id="117" name="Straight Arrow Connector 116">
            <a:extLst>
              <a:ext uri="{FF2B5EF4-FFF2-40B4-BE49-F238E27FC236}">
                <a16:creationId xmlns:a16="http://schemas.microsoft.com/office/drawing/2014/main" id="{37551374-7331-994B-A0E4-1993185497F7}"/>
              </a:ext>
            </a:extLst>
          </p:cNvPr>
          <p:cNvCxnSpPr>
            <a:cxnSpLocks/>
            <a:stCxn id="96" idx="7"/>
            <a:endCxn id="108" idx="3"/>
          </p:cNvCxnSpPr>
          <p:nvPr/>
        </p:nvCxnSpPr>
        <p:spPr>
          <a:xfrm flipV="1">
            <a:off x="7135342" y="3692229"/>
            <a:ext cx="215022" cy="306412"/>
          </a:xfrm>
          <a:prstGeom prst="straightConnector1">
            <a:avLst/>
          </a:prstGeom>
          <a:ln w="19050">
            <a:tailEnd type="triangle"/>
          </a:ln>
        </p:spPr>
        <p:style>
          <a:lnRef idx="1">
            <a:schemeClr val="accent1"/>
          </a:lnRef>
          <a:fillRef idx="0">
            <a:schemeClr val="accent1"/>
          </a:fillRef>
          <a:effectRef idx="1">
            <a:schemeClr val="accent1"/>
          </a:effectRef>
          <a:fontRef idx="minor">
            <a:schemeClr val="tx1"/>
          </a:fontRef>
        </p:style>
      </p:cxnSp>
      <p:sp>
        <p:nvSpPr>
          <p:cNvPr id="118" name="Oval 117">
            <a:extLst>
              <a:ext uri="{FF2B5EF4-FFF2-40B4-BE49-F238E27FC236}">
                <a16:creationId xmlns:a16="http://schemas.microsoft.com/office/drawing/2014/main" id="{F7660F00-7F67-F141-B261-438E0FDD0F0E}"/>
              </a:ext>
            </a:extLst>
          </p:cNvPr>
          <p:cNvSpPr/>
          <p:nvPr/>
        </p:nvSpPr>
        <p:spPr>
          <a:xfrm>
            <a:off x="7399682" y="3958536"/>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600" b="1" dirty="0"/>
              <a:t>B</a:t>
            </a:r>
          </a:p>
        </p:txBody>
      </p:sp>
      <p:grpSp>
        <p:nvGrpSpPr>
          <p:cNvPr id="120" name="Group 119">
            <a:extLst>
              <a:ext uri="{FF2B5EF4-FFF2-40B4-BE49-F238E27FC236}">
                <a16:creationId xmlns:a16="http://schemas.microsoft.com/office/drawing/2014/main" id="{68F2F7B2-AC54-9E4A-AA3B-51B353C3B9C7}"/>
              </a:ext>
            </a:extLst>
          </p:cNvPr>
          <p:cNvGrpSpPr/>
          <p:nvPr/>
        </p:nvGrpSpPr>
        <p:grpSpPr>
          <a:xfrm>
            <a:off x="7364590" y="3962947"/>
            <a:ext cx="355484" cy="262007"/>
            <a:chOff x="9009582" y="3595733"/>
            <a:chExt cx="355484" cy="262007"/>
          </a:xfrm>
        </p:grpSpPr>
        <p:cxnSp>
          <p:nvCxnSpPr>
            <p:cNvPr id="121" name="Straight Connector 120">
              <a:extLst>
                <a:ext uri="{FF2B5EF4-FFF2-40B4-BE49-F238E27FC236}">
                  <a16:creationId xmlns:a16="http://schemas.microsoft.com/office/drawing/2014/main" id="{C50DC18D-F1C9-7940-A1F4-BC488008098E}"/>
                </a:ext>
              </a:extLst>
            </p:cNvPr>
            <p:cNvCxnSpPr/>
            <p:nvPr/>
          </p:nvCxnSpPr>
          <p:spPr>
            <a:xfrm>
              <a:off x="9040035" y="3616599"/>
              <a:ext cx="268970" cy="233747"/>
            </a:xfrm>
            <a:prstGeom prst="line">
              <a:avLst/>
            </a:prstGeom>
            <a:ln w="38100">
              <a:solidFill>
                <a:srgbClr val="FF0000">
                  <a:alpha val="63000"/>
                </a:srgbClr>
              </a:solidFill>
            </a:ln>
          </p:spPr>
          <p:style>
            <a:lnRef idx="3">
              <a:schemeClr val="accent4"/>
            </a:lnRef>
            <a:fillRef idx="0">
              <a:schemeClr val="accent4"/>
            </a:fillRef>
            <a:effectRef idx="2">
              <a:schemeClr val="accent4"/>
            </a:effectRef>
            <a:fontRef idx="minor">
              <a:schemeClr val="tx1"/>
            </a:fontRef>
          </p:style>
        </p:cxnSp>
        <p:cxnSp>
          <p:nvCxnSpPr>
            <p:cNvPr id="124" name="Straight Connector 123">
              <a:extLst>
                <a:ext uri="{FF2B5EF4-FFF2-40B4-BE49-F238E27FC236}">
                  <a16:creationId xmlns:a16="http://schemas.microsoft.com/office/drawing/2014/main" id="{A8875320-2806-EA4F-873D-98AB307391AC}"/>
                </a:ext>
              </a:extLst>
            </p:cNvPr>
            <p:cNvCxnSpPr>
              <a:cxnSpLocks/>
            </p:cNvCxnSpPr>
            <p:nvPr/>
          </p:nvCxnSpPr>
          <p:spPr>
            <a:xfrm flipV="1">
              <a:off x="9009582" y="3595733"/>
              <a:ext cx="355484" cy="262007"/>
            </a:xfrm>
            <a:prstGeom prst="line">
              <a:avLst/>
            </a:prstGeom>
            <a:ln w="38100">
              <a:solidFill>
                <a:srgbClr val="FF0000">
                  <a:alpha val="63000"/>
                </a:srgbClr>
              </a:solidFill>
            </a:ln>
          </p:spPr>
          <p:style>
            <a:lnRef idx="3">
              <a:schemeClr val="accent4"/>
            </a:lnRef>
            <a:fillRef idx="0">
              <a:schemeClr val="accent4"/>
            </a:fillRef>
            <a:effectRef idx="2">
              <a:schemeClr val="accent4"/>
            </a:effectRef>
            <a:fontRef idx="minor">
              <a:schemeClr val="tx1"/>
            </a:fontRef>
          </p:style>
        </p:cxnSp>
      </p:grpSp>
      <p:sp>
        <p:nvSpPr>
          <p:cNvPr id="125" name="Oval 124">
            <a:extLst>
              <a:ext uri="{FF2B5EF4-FFF2-40B4-BE49-F238E27FC236}">
                <a16:creationId xmlns:a16="http://schemas.microsoft.com/office/drawing/2014/main" id="{E8F28155-5E2D-EA42-ADFD-2810E8FC1C2B}"/>
              </a:ext>
            </a:extLst>
          </p:cNvPr>
          <p:cNvSpPr/>
          <p:nvPr/>
        </p:nvSpPr>
        <p:spPr>
          <a:xfrm>
            <a:off x="7898403" y="3458482"/>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600" b="1" dirty="0"/>
              <a:t>D</a:t>
            </a:r>
          </a:p>
        </p:txBody>
      </p:sp>
      <p:cxnSp>
        <p:nvCxnSpPr>
          <p:cNvPr id="126" name="Straight Arrow Connector 125">
            <a:extLst>
              <a:ext uri="{FF2B5EF4-FFF2-40B4-BE49-F238E27FC236}">
                <a16:creationId xmlns:a16="http://schemas.microsoft.com/office/drawing/2014/main" id="{9A0AA84B-73EA-3542-97BF-1B01D720672E}"/>
              </a:ext>
            </a:extLst>
          </p:cNvPr>
          <p:cNvCxnSpPr>
            <a:cxnSpLocks/>
            <a:stCxn id="108" idx="6"/>
            <a:endCxn id="125" idx="2"/>
          </p:cNvCxnSpPr>
          <p:nvPr/>
        </p:nvCxnSpPr>
        <p:spPr>
          <a:xfrm>
            <a:off x="7584111" y="3595408"/>
            <a:ext cx="314292" cy="0"/>
          </a:xfrm>
          <a:prstGeom prst="straightConnector1">
            <a:avLst/>
          </a:prstGeom>
          <a:ln w="19050">
            <a:tailEnd type="triangle"/>
          </a:ln>
        </p:spPr>
        <p:style>
          <a:lnRef idx="1">
            <a:schemeClr val="accent1"/>
          </a:lnRef>
          <a:fillRef idx="0">
            <a:schemeClr val="accent1"/>
          </a:fillRef>
          <a:effectRef idx="1">
            <a:schemeClr val="accent1"/>
          </a:effectRef>
          <a:fontRef idx="minor">
            <a:schemeClr val="tx1"/>
          </a:fontRef>
        </p:style>
      </p:cxnSp>
      <p:sp>
        <p:nvSpPr>
          <p:cNvPr id="127" name="Oval 126">
            <a:extLst>
              <a:ext uri="{FF2B5EF4-FFF2-40B4-BE49-F238E27FC236}">
                <a16:creationId xmlns:a16="http://schemas.microsoft.com/office/drawing/2014/main" id="{8AB6C033-1063-E24D-B358-1B1036E58846}"/>
              </a:ext>
            </a:extLst>
          </p:cNvPr>
          <p:cNvSpPr/>
          <p:nvPr/>
        </p:nvSpPr>
        <p:spPr>
          <a:xfrm>
            <a:off x="7979761" y="3964220"/>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600" b="1" dirty="0"/>
              <a:t>A</a:t>
            </a:r>
          </a:p>
        </p:txBody>
      </p:sp>
      <p:grpSp>
        <p:nvGrpSpPr>
          <p:cNvPr id="128" name="Group 127">
            <a:extLst>
              <a:ext uri="{FF2B5EF4-FFF2-40B4-BE49-F238E27FC236}">
                <a16:creationId xmlns:a16="http://schemas.microsoft.com/office/drawing/2014/main" id="{C8F7B50A-E9CB-1440-A61E-ECCA83311C32}"/>
              </a:ext>
            </a:extLst>
          </p:cNvPr>
          <p:cNvGrpSpPr/>
          <p:nvPr/>
        </p:nvGrpSpPr>
        <p:grpSpPr>
          <a:xfrm>
            <a:off x="7951887" y="3955513"/>
            <a:ext cx="355484" cy="262007"/>
            <a:chOff x="9009582" y="3595733"/>
            <a:chExt cx="355484" cy="262007"/>
          </a:xfrm>
        </p:grpSpPr>
        <p:cxnSp>
          <p:nvCxnSpPr>
            <p:cNvPr id="129" name="Straight Connector 128">
              <a:extLst>
                <a:ext uri="{FF2B5EF4-FFF2-40B4-BE49-F238E27FC236}">
                  <a16:creationId xmlns:a16="http://schemas.microsoft.com/office/drawing/2014/main" id="{61A6102D-C13A-274B-A175-7E3AC770A470}"/>
                </a:ext>
              </a:extLst>
            </p:cNvPr>
            <p:cNvCxnSpPr/>
            <p:nvPr/>
          </p:nvCxnSpPr>
          <p:spPr>
            <a:xfrm>
              <a:off x="9040035" y="3616599"/>
              <a:ext cx="268970" cy="233747"/>
            </a:xfrm>
            <a:prstGeom prst="line">
              <a:avLst/>
            </a:prstGeom>
            <a:ln w="38100">
              <a:solidFill>
                <a:srgbClr val="FF0000">
                  <a:alpha val="63000"/>
                </a:srgbClr>
              </a:solidFill>
            </a:ln>
          </p:spPr>
          <p:style>
            <a:lnRef idx="3">
              <a:schemeClr val="accent4"/>
            </a:lnRef>
            <a:fillRef idx="0">
              <a:schemeClr val="accent4"/>
            </a:fillRef>
            <a:effectRef idx="2">
              <a:schemeClr val="accent4"/>
            </a:effectRef>
            <a:fontRef idx="minor">
              <a:schemeClr val="tx1"/>
            </a:fontRef>
          </p:style>
        </p:cxnSp>
        <p:cxnSp>
          <p:nvCxnSpPr>
            <p:cNvPr id="130" name="Straight Connector 129">
              <a:extLst>
                <a:ext uri="{FF2B5EF4-FFF2-40B4-BE49-F238E27FC236}">
                  <a16:creationId xmlns:a16="http://schemas.microsoft.com/office/drawing/2014/main" id="{C4BBF588-CB9F-D243-B731-A2942E9D515F}"/>
                </a:ext>
              </a:extLst>
            </p:cNvPr>
            <p:cNvCxnSpPr>
              <a:cxnSpLocks/>
            </p:cNvCxnSpPr>
            <p:nvPr/>
          </p:nvCxnSpPr>
          <p:spPr>
            <a:xfrm flipV="1">
              <a:off x="9009582" y="3595733"/>
              <a:ext cx="355484" cy="262007"/>
            </a:xfrm>
            <a:prstGeom prst="line">
              <a:avLst/>
            </a:prstGeom>
            <a:ln w="38100">
              <a:solidFill>
                <a:srgbClr val="FF0000">
                  <a:alpha val="63000"/>
                </a:srgbClr>
              </a:solidFill>
            </a:ln>
          </p:spPr>
          <p:style>
            <a:lnRef idx="3">
              <a:schemeClr val="accent4"/>
            </a:lnRef>
            <a:fillRef idx="0">
              <a:schemeClr val="accent4"/>
            </a:fillRef>
            <a:effectRef idx="2">
              <a:schemeClr val="accent4"/>
            </a:effectRef>
            <a:fontRef idx="minor">
              <a:schemeClr val="tx1"/>
            </a:fontRef>
          </p:style>
        </p:cxnSp>
      </p:grpSp>
      <p:sp>
        <p:nvSpPr>
          <p:cNvPr id="131" name="Oval 130">
            <a:extLst>
              <a:ext uri="{FF2B5EF4-FFF2-40B4-BE49-F238E27FC236}">
                <a16:creationId xmlns:a16="http://schemas.microsoft.com/office/drawing/2014/main" id="{A7B40599-47E2-C246-BABE-A2D8AC9F8225}"/>
              </a:ext>
            </a:extLst>
          </p:cNvPr>
          <p:cNvSpPr/>
          <p:nvPr/>
        </p:nvSpPr>
        <p:spPr>
          <a:xfrm>
            <a:off x="8478267" y="3458482"/>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600" b="1" dirty="0"/>
              <a:t>E</a:t>
            </a:r>
          </a:p>
        </p:txBody>
      </p:sp>
      <p:cxnSp>
        <p:nvCxnSpPr>
          <p:cNvPr id="132" name="Straight Arrow Connector 131">
            <a:extLst>
              <a:ext uri="{FF2B5EF4-FFF2-40B4-BE49-F238E27FC236}">
                <a16:creationId xmlns:a16="http://schemas.microsoft.com/office/drawing/2014/main" id="{6E688E44-DF47-6341-80EE-8DF7576683B8}"/>
              </a:ext>
            </a:extLst>
          </p:cNvPr>
          <p:cNvCxnSpPr>
            <a:cxnSpLocks/>
            <a:stCxn id="125" idx="6"/>
            <a:endCxn id="131" idx="2"/>
          </p:cNvCxnSpPr>
          <p:nvPr/>
        </p:nvCxnSpPr>
        <p:spPr>
          <a:xfrm>
            <a:off x="8172255" y="3595408"/>
            <a:ext cx="306012" cy="0"/>
          </a:xfrm>
          <a:prstGeom prst="straightConnector1">
            <a:avLst/>
          </a:prstGeom>
          <a:ln w="19050">
            <a:tailEnd type="triangle"/>
          </a:ln>
        </p:spPr>
        <p:style>
          <a:lnRef idx="1">
            <a:schemeClr val="accent1"/>
          </a:lnRef>
          <a:fillRef idx="0">
            <a:schemeClr val="accent1"/>
          </a:fillRef>
          <a:effectRef idx="1">
            <a:schemeClr val="accent1"/>
          </a:effectRef>
          <a:fontRef idx="minor">
            <a:schemeClr val="tx1"/>
          </a:fontRef>
        </p:style>
      </p:cxnSp>
      <p:sp>
        <p:nvSpPr>
          <p:cNvPr id="133" name="Oval 132">
            <a:extLst>
              <a:ext uri="{FF2B5EF4-FFF2-40B4-BE49-F238E27FC236}">
                <a16:creationId xmlns:a16="http://schemas.microsoft.com/office/drawing/2014/main" id="{1C10885C-2DCB-5C48-A77D-0479703AE4B7}"/>
              </a:ext>
            </a:extLst>
          </p:cNvPr>
          <p:cNvSpPr/>
          <p:nvPr/>
        </p:nvSpPr>
        <p:spPr>
          <a:xfrm>
            <a:off x="8555475" y="3951048"/>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600" b="1" dirty="0"/>
              <a:t>C</a:t>
            </a:r>
          </a:p>
        </p:txBody>
      </p:sp>
      <p:grpSp>
        <p:nvGrpSpPr>
          <p:cNvPr id="134" name="Group 133">
            <a:extLst>
              <a:ext uri="{FF2B5EF4-FFF2-40B4-BE49-F238E27FC236}">
                <a16:creationId xmlns:a16="http://schemas.microsoft.com/office/drawing/2014/main" id="{847AB1EA-95A4-A342-8889-41A73D0E77E5}"/>
              </a:ext>
            </a:extLst>
          </p:cNvPr>
          <p:cNvGrpSpPr/>
          <p:nvPr/>
        </p:nvGrpSpPr>
        <p:grpSpPr>
          <a:xfrm>
            <a:off x="8532683" y="3948119"/>
            <a:ext cx="355484" cy="262007"/>
            <a:chOff x="9009582" y="3595733"/>
            <a:chExt cx="355484" cy="262007"/>
          </a:xfrm>
        </p:grpSpPr>
        <p:cxnSp>
          <p:nvCxnSpPr>
            <p:cNvPr id="135" name="Straight Connector 134">
              <a:extLst>
                <a:ext uri="{FF2B5EF4-FFF2-40B4-BE49-F238E27FC236}">
                  <a16:creationId xmlns:a16="http://schemas.microsoft.com/office/drawing/2014/main" id="{606DCAAA-AB14-724B-ABCB-5C9A90D2FA2A}"/>
                </a:ext>
              </a:extLst>
            </p:cNvPr>
            <p:cNvCxnSpPr/>
            <p:nvPr/>
          </p:nvCxnSpPr>
          <p:spPr>
            <a:xfrm>
              <a:off x="9040035" y="3616599"/>
              <a:ext cx="268970" cy="233747"/>
            </a:xfrm>
            <a:prstGeom prst="line">
              <a:avLst/>
            </a:prstGeom>
            <a:ln w="38100">
              <a:solidFill>
                <a:srgbClr val="FF0000">
                  <a:alpha val="63000"/>
                </a:srgbClr>
              </a:solidFill>
            </a:ln>
          </p:spPr>
          <p:style>
            <a:lnRef idx="3">
              <a:schemeClr val="accent4"/>
            </a:lnRef>
            <a:fillRef idx="0">
              <a:schemeClr val="accent4"/>
            </a:fillRef>
            <a:effectRef idx="2">
              <a:schemeClr val="accent4"/>
            </a:effectRef>
            <a:fontRef idx="minor">
              <a:schemeClr val="tx1"/>
            </a:fontRef>
          </p:style>
        </p:cxnSp>
        <p:cxnSp>
          <p:nvCxnSpPr>
            <p:cNvPr id="136" name="Straight Connector 135">
              <a:extLst>
                <a:ext uri="{FF2B5EF4-FFF2-40B4-BE49-F238E27FC236}">
                  <a16:creationId xmlns:a16="http://schemas.microsoft.com/office/drawing/2014/main" id="{25403056-1319-E144-8927-00B3317AB309}"/>
                </a:ext>
              </a:extLst>
            </p:cNvPr>
            <p:cNvCxnSpPr>
              <a:cxnSpLocks/>
            </p:cNvCxnSpPr>
            <p:nvPr/>
          </p:nvCxnSpPr>
          <p:spPr>
            <a:xfrm flipV="1">
              <a:off x="9009582" y="3595733"/>
              <a:ext cx="355484" cy="262007"/>
            </a:xfrm>
            <a:prstGeom prst="line">
              <a:avLst/>
            </a:prstGeom>
            <a:ln w="38100">
              <a:solidFill>
                <a:srgbClr val="FF0000">
                  <a:alpha val="63000"/>
                </a:srgbClr>
              </a:solidFill>
            </a:ln>
          </p:spPr>
          <p:style>
            <a:lnRef idx="3">
              <a:schemeClr val="accent4"/>
            </a:lnRef>
            <a:fillRef idx="0">
              <a:schemeClr val="accent4"/>
            </a:fillRef>
            <a:effectRef idx="2">
              <a:schemeClr val="accent4"/>
            </a:effectRef>
            <a:fontRef idx="minor">
              <a:schemeClr val="tx1"/>
            </a:fontRef>
          </p:style>
        </p:cxnSp>
      </p:grpSp>
      <p:sp>
        <p:nvSpPr>
          <p:cNvPr id="138" name="Regular Pentagon 137">
            <a:extLst>
              <a:ext uri="{FF2B5EF4-FFF2-40B4-BE49-F238E27FC236}">
                <a16:creationId xmlns:a16="http://schemas.microsoft.com/office/drawing/2014/main" id="{C787C933-2AD1-534A-89DE-AD2D5AA9E8FA}"/>
              </a:ext>
            </a:extLst>
          </p:cNvPr>
          <p:cNvSpPr/>
          <p:nvPr/>
        </p:nvSpPr>
        <p:spPr>
          <a:xfrm>
            <a:off x="9025735" y="3462656"/>
            <a:ext cx="339612" cy="294037"/>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400" b="1" dirty="0"/>
              <a:t>∇E</a:t>
            </a:r>
          </a:p>
        </p:txBody>
      </p:sp>
      <p:sp>
        <p:nvSpPr>
          <p:cNvPr id="143" name="Regular Pentagon 142">
            <a:extLst>
              <a:ext uri="{FF2B5EF4-FFF2-40B4-BE49-F238E27FC236}">
                <a16:creationId xmlns:a16="http://schemas.microsoft.com/office/drawing/2014/main" id="{47F93583-85AA-6E42-A4FD-B81ACA48011C}"/>
              </a:ext>
            </a:extLst>
          </p:cNvPr>
          <p:cNvSpPr/>
          <p:nvPr/>
        </p:nvSpPr>
        <p:spPr>
          <a:xfrm>
            <a:off x="9610242" y="3448953"/>
            <a:ext cx="339612" cy="294037"/>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200" b="1" dirty="0"/>
              <a:t>∇D</a:t>
            </a:r>
          </a:p>
        </p:txBody>
      </p:sp>
      <p:cxnSp>
        <p:nvCxnSpPr>
          <p:cNvPr id="144" name="Straight Arrow Connector 143">
            <a:extLst>
              <a:ext uri="{FF2B5EF4-FFF2-40B4-BE49-F238E27FC236}">
                <a16:creationId xmlns:a16="http://schemas.microsoft.com/office/drawing/2014/main" id="{09428FBF-A771-8B45-94D2-07C5948FCD88}"/>
              </a:ext>
            </a:extLst>
          </p:cNvPr>
          <p:cNvCxnSpPr>
            <a:cxnSpLocks/>
          </p:cNvCxnSpPr>
          <p:nvPr/>
        </p:nvCxnSpPr>
        <p:spPr>
          <a:xfrm flipV="1">
            <a:off x="9366026" y="3596165"/>
            <a:ext cx="244216" cy="6975"/>
          </a:xfrm>
          <a:prstGeom prst="straightConnector1">
            <a:avLst/>
          </a:prstGeom>
          <a:ln>
            <a:solidFill>
              <a:schemeClr val="accent6"/>
            </a:solidFill>
            <a:tailEnd type="triangle"/>
          </a:ln>
        </p:spPr>
        <p:style>
          <a:lnRef idx="3">
            <a:schemeClr val="accent6"/>
          </a:lnRef>
          <a:fillRef idx="0">
            <a:schemeClr val="accent6"/>
          </a:fillRef>
          <a:effectRef idx="2">
            <a:schemeClr val="accent6"/>
          </a:effectRef>
          <a:fontRef idx="minor">
            <a:schemeClr val="tx1"/>
          </a:fontRef>
        </p:style>
      </p:cxnSp>
      <p:cxnSp>
        <p:nvCxnSpPr>
          <p:cNvPr id="176" name="Straight Arrow Connector 175">
            <a:extLst>
              <a:ext uri="{FF2B5EF4-FFF2-40B4-BE49-F238E27FC236}">
                <a16:creationId xmlns:a16="http://schemas.microsoft.com/office/drawing/2014/main" id="{A0C6F2F1-6DAD-2142-A0E6-BF0B7A853326}"/>
              </a:ext>
            </a:extLst>
          </p:cNvPr>
          <p:cNvCxnSpPr>
            <a:cxnSpLocks/>
          </p:cNvCxnSpPr>
          <p:nvPr/>
        </p:nvCxnSpPr>
        <p:spPr>
          <a:xfrm>
            <a:off x="8728308" y="3595408"/>
            <a:ext cx="306012" cy="0"/>
          </a:xfrm>
          <a:prstGeom prst="straightConnector1">
            <a:avLst/>
          </a:prstGeom>
          <a:ln w="19050">
            <a:tailEnd type="triangle"/>
          </a:ln>
        </p:spPr>
        <p:style>
          <a:lnRef idx="1">
            <a:schemeClr val="accent1"/>
          </a:lnRef>
          <a:fillRef idx="0">
            <a:schemeClr val="accent1"/>
          </a:fillRef>
          <a:effectRef idx="1">
            <a:schemeClr val="accent1"/>
          </a:effectRef>
          <a:fontRef idx="minor">
            <a:schemeClr val="tx1"/>
          </a:fontRef>
        </p:style>
      </p:cxnSp>
      <p:cxnSp>
        <p:nvCxnSpPr>
          <p:cNvPr id="177" name="Curved Connector 176">
            <a:extLst>
              <a:ext uri="{FF2B5EF4-FFF2-40B4-BE49-F238E27FC236}">
                <a16:creationId xmlns:a16="http://schemas.microsoft.com/office/drawing/2014/main" id="{43BEFD28-DA69-1946-89E4-AB001906A89F}"/>
              </a:ext>
            </a:extLst>
          </p:cNvPr>
          <p:cNvCxnSpPr>
            <a:cxnSpLocks/>
            <a:stCxn id="125" idx="0"/>
            <a:endCxn id="143" idx="0"/>
          </p:cNvCxnSpPr>
          <p:nvPr/>
        </p:nvCxnSpPr>
        <p:spPr>
          <a:xfrm rot="5400000" flipH="1" flipV="1">
            <a:off x="8902924" y="2581359"/>
            <a:ext cx="9529" cy="1744719"/>
          </a:xfrm>
          <a:prstGeom prst="curvedConnector3">
            <a:avLst>
              <a:gd name="adj1" fmla="val 2498993"/>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C3B7C83A-07F5-BD46-9BB3-BE5FC1D6A1A1}"/>
              </a:ext>
            </a:extLst>
          </p:cNvPr>
          <p:cNvSpPr txBox="1"/>
          <p:nvPr/>
        </p:nvSpPr>
        <p:spPr>
          <a:xfrm>
            <a:off x="421584" y="5365312"/>
            <a:ext cx="6236003" cy="584775"/>
          </a:xfrm>
          <a:prstGeom prst="rect">
            <a:avLst/>
          </a:prstGeom>
        </p:spPr>
        <p:txBody>
          <a:bodyPr wrap="none" rtlCol="0">
            <a:spAutoFit/>
          </a:bodyPr>
          <a:lstStyle/>
          <a:p>
            <a:r>
              <a:rPr lang="en-US" sz="3200" b="1" dirty="0">
                <a:latin typeface="Helvetica Neue" panose="02000503000000020004" pitchFamily="2" charset="0"/>
                <a:ea typeface="Helvetica Neue" panose="02000503000000020004" pitchFamily="2" charset="0"/>
                <a:cs typeface="Helvetica Neue" panose="02000503000000020004" pitchFamily="2" charset="0"/>
              </a:rPr>
              <a:t>How can we use less memory?</a:t>
            </a:r>
          </a:p>
        </p:txBody>
      </p:sp>
      <p:sp>
        <p:nvSpPr>
          <p:cNvPr id="179" name="TextBox 178">
            <a:extLst>
              <a:ext uri="{FF2B5EF4-FFF2-40B4-BE49-F238E27FC236}">
                <a16:creationId xmlns:a16="http://schemas.microsoft.com/office/drawing/2014/main" id="{D63BCF31-79D0-E54B-86CD-4B98F2050C54}"/>
              </a:ext>
            </a:extLst>
          </p:cNvPr>
          <p:cNvSpPr txBox="1"/>
          <p:nvPr/>
        </p:nvSpPr>
        <p:spPr>
          <a:xfrm>
            <a:off x="571495" y="5830580"/>
            <a:ext cx="4749011" cy="584775"/>
          </a:xfrm>
          <a:prstGeom prst="rect">
            <a:avLst/>
          </a:prstGeom>
        </p:spPr>
        <p:txBody>
          <a:bodyPr wrap="square" rtlCol="0">
            <a:spAutoFit/>
          </a:bodyPr>
          <a:lstStyle/>
          <a:p>
            <a:r>
              <a:rPr lang="en-US" sz="3200" dirty="0">
                <a:solidFill>
                  <a:srgbClr val="DB0068"/>
                </a:solidFill>
                <a:latin typeface="Helvetica Neue" panose="02000503000000020004" pitchFamily="2" charset="0"/>
                <a:ea typeface="Helvetica Neue" panose="02000503000000020004" pitchFamily="2" charset="0"/>
                <a:cs typeface="Helvetica Neue" panose="02000503000000020004" pitchFamily="2" charset="0"/>
              </a:rPr>
              <a:t>Free early &amp; recompute</a:t>
            </a:r>
          </a:p>
        </p:txBody>
      </p:sp>
      <p:sp>
        <p:nvSpPr>
          <p:cNvPr id="98" name="Rectangle 97">
            <a:extLst>
              <a:ext uri="{FF2B5EF4-FFF2-40B4-BE49-F238E27FC236}">
                <a16:creationId xmlns:a16="http://schemas.microsoft.com/office/drawing/2014/main" id="{6F9FBEA6-E0C3-F041-A280-72D7029FBC52}"/>
              </a:ext>
            </a:extLst>
          </p:cNvPr>
          <p:cNvSpPr/>
          <p:nvPr/>
        </p:nvSpPr>
        <p:spPr>
          <a:xfrm>
            <a:off x="328592" y="231627"/>
            <a:ext cx="8219558" cy="954107"/>
          </a:xfrm>
          <a:prstGeom prst="rect">
            <a:avLst/>
          </a:prstGeom>
        </p:spPr>
        <p:txBody>
          <a:bodyPr wrap="none">
            <a:spAutoFit/>
          </a:bodyPr>
          <a:lstStyle/>
          <a:p>
            <a:pPr lvl="0">
              <a:defRPr/>
            </a:pPr>
            <a:r>
              <a:rPr lang="en-US" sz="3200" b="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Compute-hungry backpropagation policy</a:t>
            </a:r>
            <a:endParaRPr lang="en-US" sz="3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a:p>
            <a:pPr lvl="0">
              <a:defRPr/>
            </a:pPr>
            <a:r>
              <a:rPr lang="en-US" sz="24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Recompute </a:t>
            </a:r>
            <a:r>
              <a:rPr lang="en-US" sz="2400" dirty="0">
                <a:solidFill>
                  <a:prstClr val="black"/>
                </a:solidFill>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all layers</a:t>
            </a:r>
            <a:endParaRPr lang="en-US" sz="24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Slide Number Placeholder 1">
            <a:extLst>
              <a:ext uri="{FF2B5EF4-FFF2-40B4-BE49-F238E27FC236}">
                <a16:creationId xmlns:a16="http://schemas.microsoft.com/office/drawing/2014/main" id="{3B2D5FF8-9031-0146-9141-4DCCEA8E2287}"/>
              </a:ext>
            </a:extLst>
          </p:cNvPr>
          <p:cNvSpPr>
            <a:spLocks noGrp="1"/>
          </p:cNvSpPr>
          <p:nvPr>
            <p:ph type="sldNum" sz="quarter" idx="12"/>
          </p:nvPr>
        </p:nvSpPr>
        <p:spPr/>
        <p:txBody>
          <a:bodyPr/>
          <a:lstStyle/>
          <a:p>
            <a:fld id="{5C21FAA9-B8A2-DE42-8B6F-6CA326C19E94}" type="slidenum">
              <a:rPr lang="en-US" smtClean="0"/>
              <a:pPr/>
              <a:t>16</a:t>
            </a:fld>
            <a:endParaRPr lang="en-US" dirty="0"/>
          </a:p>
        </p:txBody>
      </p:sp>
      <p:cxnSp>
        <p:nvCxnSpPr>
          <p:cNvPr id="100" name="Straight Connector 99">
            <a:extLst>
              <a:ext uri="{FF2B5EF4-FFF2-40B4-BE49-F238E27FC236}">
                <a16:creationId xmlns:a16="http://schemas.microsoft.com/office/drawing/2014/main" id="{A539E650-7C73-2C49-99E7-D7F6646F5370}"/>
              </a:ext>
            </a:extLst>
          </p:cNvPr>
          <p:cNvCxnSpPr/>
          <p:nvPr/>
        </p:nvCxnSpPr>
        <p:spPr>
          <a:xfrm>
            <a:off x="6375222" y="1928578"/>
            <a:ext cx="4880782" cy="0"/>
          </a:xfrm>
          <a:prstGeom prst="line">
            <a:avLst/>
          </a:prstGeom>
          <a:ln w="28575"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1" name="TextBox 100">
            <a:extLst>
              <a:ext uri="{FF2B5EF4-FFF2-40B4-BE49-F238E27FC236}">
                <a16:creationId xmlns:a16="http://schemas.microsoft.com/office/drawing/2014/main" id="{1B006486-B77D-3E47-B718-8851567A8803}"/>
              </a:ext>
            </a:extLst>
          </p:cNvPr>
          <p:cNvSpPr txBox="1"/>
          <p:nvPr/>
        </p:nvSpPr>
        <p:spPr>
          <a:xfrm>
            <a:off x="6419790" y="1559246"/>
            <a:ext cx="3492303" cy="369332"/>
          </a:xfrm>
          <a:prstGeom prst="rect">
            <a:avLst/>
          </a:prstGeom>
        </p:spPr>
        <p:txBody>
          <a:bodyPr wrap="none" rtlCol="0">
            <a:spAutoFit/>
          </a:bodyPr>
          <a:lstStyle/>
          <a:p>
            <a:r>
              <a:rPr lang="en-US" b="1"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Peak RAM (no </a:t>
            </a:r>
            <a:r>
              <a:rPr lang="en-US" b="1" dirty="0" err="1">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recomputation</a:t>
            </a:r>
            <a:r>
              <a:rPr lang="en-US" b="1"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a:t>
            </a:r>
          </a:p>
        </p:txBody>
      </p:sp>
      <p:cxnSp>
        <p:nvCxnSpPr>
          <p:cNvPr id="90" name="Straight Arrow Connector 89">
            <a:extLst>
              <a:ext uri="{FF2B5EF4-FFF2-40B4-BE49-F238E27FC236}">
                <a16:creationId xmlns:a16="http://schemas.microsoft.com/office/drawing/2014/main" id="{2650CAD1-C86D-294A-8C96-BE5877E7002E}"/>
              </a:ext>
            </a:extLst>
          </p:cNvPr>
          <p:cNvCxnSpPr>
            <a:cxnSpLocks/>
            <a:stCxn id="102" idx="6"/>
            <a:endCxn id="139" idx="1"/>
          </p:cNvCxnSpPr>
          <p:nvPr/>
        </p:nvCxnSpPr>
        <p:spPr>
          <a:xfrm>
            <a:off x="4908540" y="2812819"/>
            <a:ext cx="412415" cy="491486"/>
          </a:xfrm>
          <a:prstGeom prst="straightConnector1">
            <a:avLst/>
          </a:prstGeom>
          <a:ln w="57150">
            <a:solidFill>
              <a:schemeClr val="tx1"/>
            </a:solidFill>
            <a:tailEnd type="triangle"/>
          </a:ln>
        </p:spPr>
        <p:style>
          <a:lnRef idx="1">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8D95AADC-2E07-CE45-AADE-6FF536C433EC}"/>
              </a:ext>
            </a:extLst>
          </p:cNvPr>
          <p:cNvCxnSpPr>
            <a:cxnSpLocks/>
            <a:stCxn id="139" idx="1"/>
            <a:endCxn id="116" idx="5"/>
          </p:cNvCxnSpPr>
          <p:nvPr/>
        </p:nvCxnSpPr>
        <p:spPr>
          <a:xfrm flipH="1">
            <a:off x="4923076" y="3304305"/>
            <a:ext cx="397879" cy="266171"/>
          </a:xfrm>
          <a:prstGeom prst="straightConnector1">
            <a:avLst/>
          </a:prstGeom>
          <a:ln w="57150">
            <a:solidFill>
              <a:schemeClr val="tx1"/>
            </a:solidFill>
            <a:tailEnd type="triangle"/>
          </a:ln>
        </p:spPr>
        <p:style>
          <a:lnRef idx="1">
            <a:schemeClr val="accent1"/>
          </a:lnRef>
          <a:fillRef idx="0">
            <a:schemeClr val="accent1"/>
          </a:fillRef>
          <a:effectRef idx="1">
            <a:schemeClr val="accent1"/>
          </a:effectRef>
          <a:fontRef idx="minor">
            <a:schemeClr val="tx1"/>
          </a:fontRef>
        </p:style>
      </p:cxnSp>
      <p:sp>
        <p:nvSpPr>
          <p:cNvPr id="92" name="Oval 91">
            <a:extLst>
              <a:ext uri="{FF2B5EF4-FFF2-40B4-BE49-F238E27FC236}">
                <a16:creationId xmlns:a16="http://schemas.microsoft.com/office/drawing/2014/main" id="{0D3CC92F-BC7E-724B-8153-48FCE800DD05}"/>
              </a:ext>
            </a:extLst>
          </p:cNvPr>
          <p:cNvSpPr/>
          <p:nvPr/>
        </p:nvSpPr>
        <p:spPr>
          <a:xfrm>
            <a:off x="526165" y="2548248"/>
            <a:ext cx="529141" cy="529141"/>
          </a:xfrm>
          <a:prstGeom prst="ellipse">
            <a:avLst/>
          </a:prstGeom>
          <a:solidFill>
            <a:srgbClr val="4371C2"/>
          </a:solidFill>
          <a:ln>
            <a:solidFill>
              <a:srgbClr val="4170C0"/>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A</a:t>
            </a:r>
          </a:p>
        </p:txBody>
      </p:sp>
      <p:sp>
        <p:nvSpPr>
          <p:cNvPr id="93" name="!!B">
            <a:extLst>
              <a:ext uri="{FF2B5EF4-FFF2-40B4-BE49-F238E27FC236}">
                <a16:creationId xmlns:a16="http://schemas.microsoft.com/office/drawing/2014/main" id="{09D47BF0-6A26-E643-8A6F-201C7293F3BC}"/>
              </a:ext>
            </a:extLst>
          </p:cNvPr>
          <p:cNvSpPr/>
          <p:nvPr/>
        </p:nvSpPr>
        <p:spPr>
          <a:xfrm>
            <a:off x="1489473" y="2548248"/>
            <a:ext cx="529141" cy="529141"/>
          </a:xfrm>
          <a:prstGeom prst="ellipse">
            <a:avLst/>
          </a:prstGeom>
          <a:solidFill>
            <a:srgbClr val="4371C2"/>
          </a:solidFill>
          <a:ln>
            <a:solidFill>
              <a:srgbClr val="4170C0"/>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B</a:t>
            </a:r>
          </a:p>
        </p:txBody>
      </p:sp>
      <p:sp>
        <p:nvSpPr>
          <p:cNvPr id="94" name="!!C">
            <a:extLst>
              <a:ext uri="{FF2B5EF4-FFF2-40B4-BE49-F238E27FC236}">
                <a16:creationId xmlns:a16="http://schemas.microsoft.com/office/drawing/2014/main" id="{B72B013A-D473-5C47-8BBC-FB032C6A7DFA}"/>
              </a:ext>
            </a:extLst>
          </p:cNvPr>
          <p:cNvSpPr/>
          <p:nvPr/>
        </p:nvSpPr>
        <p:spPr>
          <a:xfrm>
            <a:off x="2452782" y="2548248"/>
            <a:ext cx="529141" cy="529141"/>
          </a:xfrm>
          <a:prstGeom prst="ellipse">
            <a:avLst/>
          </a:prstGeom>
          <a:solidFill>
            <a:srgbClr val="4371C2"/>
          </a:solidFill>
          <a:ln>
            <a:solidFill>
              <a:srgbClr val="4170C0"/>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C</a:t>
            </a:r>
          </a:p>
        </p:txBody>
      </p:sp>
      <p:sp>
        <p:nvSpPr>
          <p:cNvPr id="97" name="!!D">
            <a:extLst>
              <a:ext uri="{FF2B5EF4-FFF2-40B4-BE49-F238E27FC236}">
                <a16:creationId xmlns:a16="http://schemas.microsoft.com/office/drawing/2014/main" id="{EDEFD941-EF92-D048-9B7E-51909A8AC52C}"/>
              </a:ext>
            </a:extLst>
          </p:cNvPr>
          <p:cNvSpPr/>
          <p:nvPr/>
        </p:nvSpPr>
        <p:spPr>
          <a:xfrm>
            <a:off x="3416091" y="2548248"/>
            <a:ext cx="529141" cy="529141"/>
          </a:xfrm>
          <a:prstGeom prst="ellipse">
            <a:avLst/>
          </a:prstGeom>
          <a:solidFill>
            <a:srgbClr val="4371C2"/>
          </a:solidFill>
          <a:ln>
            <a:solidFill>
              <a:srgbClr val="4170C0"/>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D</a:t>
            </a:r>
          </a:p>
        </p:txBody>
      </p:sp>
      <p:sp>
        <p:nvSpPr>
          <p:cNvPr id="102" name="!!E">
            <a:extLst>
              <a:ext uri="{FF2B5EF4-FFF2-40B4-BE49-F238E27FC236}">
                <a16:creationId xmlns:a16="http://schemas.microsoft.com/office/drawing/2014/main" id="{3CBC1D36-B555-3245-805A-8138380FDC4B}"/>
              </a:ext>
            </a:extLst>
          </p:cNvPr>
          <p:cNvSpPr/>
          <p:nvPr/>
        </p:nvSpPr>
        <p:spPr>
          <a:xfrm>
            <a:off x="4379399" y="2548248"/>
            <a:ext cx="529141" cy="529141"/>
          </a:xfrm>
          <a:prstGeom prst="ellipse">
            <a:avLst/>
          </a:prstGeom>
          <a:solidFill>
            <a:srgbClr val="4371C2"/>
          </a:solidFill>
          <a:ln>
            <a:solidFill>
              <a:srgbClr val="4170C0"/>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E</a:t>
            </a:r>
          </a:p>
        </p:txBody>
      </p:sp>
      <p:cxnSp>
        <p:nvCxnSpPr>
          <p:cNvPr id="103" name="Straight Arrow Connector 102">
            <a:extLst>
              <a:ext uri="{FF2B5EF4-FFF2-40B4-BE49-F238E27FC236}">
                <a16:creationId xmlns:a16="http://schemas.microsoft.com/office/drawing/2014/main" id="{4AFCD550-E2E1-1A4A-9BC5-757D8FE1C731}"/>
              </a:ext>
            </a:extLst>
          </p:cNvPr>
          <p:cNvCxnSpPr>
            <a:stCxn id="92" idx="6"/>
            <a:endCxn id="93" idx="2"/>
          </p:cNvCxnSpPr>
          <p:nvPr/>
        </p:nvCxnSpPr>
        <p:spPr>
          <a:xfrm>
            <a:off x="1055306" y="2812819"/>
            <a:ext cx="434167" cy="0"/>
          </a:xfrm>
          <a:prstGeom prst="straightConnector1">
            <a:avLst/>
          </a:prstGeom>
          <a:ln w="57150">
            <a:solidFill>
              <a:srgbClr val="4170C0"/>
            </a:solidFill>
            <a:tailEnd type="triangle"/>
          </a:ln>
        </p:spPr>
        <p:style>
          <a:lnRef idx="1">
            <a:schemeClr val="accent1"/>
          </a:lnRef>
          <a:fillRef idx="0">
            <a:schemeClr val="accent1"/>
          </a:fillRef>
          <a:effectRef idx="1">
            <a:schemeClr val="accent1"/>
          </a:effectRef>
          <a:fontRef idx="minor">
            <a:schemeClr val="tx1"/>
          </a:fontRef>
        </p:style>
      </p:cxnSp>
      <p:cxnSp>
        <p:nvCxnSpPr>
          <p:cNvPr id="104" name="Straight Arrow Connector 103">
            <a:extLst>
              <a:ext uri="{FF2B5EF4-FFF2-40B4-BE49-F238E27FC236}">
                <a16:creationId xmlns:a16="http://schemas.microsoft.com/office/drawing/2014/main" id="{CAF071ED-3155-E942-8D65-1F1A02CC48CC}"/>
              </a:ext>
            </a:extLst>
          </p:cNvPr>
          <p:cNvCxnSpPr>
            <a:cxnSpLocks/>
            <a:stCxn id="93" idx="6"/>
            <a:endCxn id="94" idx="2"/>
          </p:cNvCxnSpPr>
          <p:nvPr/>
        </p:nvCxnSpPr>
        <p:spPr>
          <a:xfrm>
            <a:off x="2018615" y="2812819"/>
            <a:ext cx="434167" cy="0"/>
          </a:xfrm>
          <a:prstGeom prst="straightConnector1">
            <a:avLst/>
          </a:prstGeom>
          <a:ln w="57150">
            <a:solidFill>
              <a:srgbClr val="4170C0"/>
            </a:solidFill>
            <a:tailEnd type="triangle"/>
          </a:ln>
        </p:spPr>
        <p:style>
          <a:lnRef idx="1">
            <a:schemeClr val="accent1"/>
          </a:lnRef>
          <a:fillRef idx="0">
            <a:schemeClr val="accent1"/>
          </a:fillRef>
          <a:effectRef idx="1">
            <a:schemeClr val="accent1"/>
          </a:effectRef>
          <a:fontRef idx="minor">
            <a:schemeClr val="tx1"/>
          </a:fontRef>
        </p:style>
      </p:cxnSp>
      <p:cxnSp>
        <p:nvCxnSpPr>
          <p:cNvPr id="105" name="Straight Arrow Connector 104">
            <a:extLst>
              <a:ext uri="{FF2B5EF4-FFF2-40B4-BE49-F238E27FC236}">
                <a16:creationId xmlns:a16="http://schemas.microsoft.com/office/drawing/2014/main" id="{2CEE94E5-59B4-4048-9005-648DE07B899B}"/>
              </a:ext>
            </a:extLst>
          </p:cNvPr>
          <p:cNvCxnSpPr>
            <a:cxnSpLocks/>
            <a:stCxn id="94" idx="6"/>
            <a:endCxn id="97" idx="2"/>
          </p:cNvCxnSpPr>
          <p:nvPr/>
        </p:nvCxnSpPr>
        <p:spPr>
          <a:xfrm>
            <a:off x="2981924" y="2812819"/>
            <a:ext cx="434167" cy="0"/>
          </a:xfrm>
          <a:prstGeom prst="straightConnector1">
            <a:avLst/>
          </a:prstGeom>
          <a:ln w="57150">
            <a:solidFill>
              <a:srgbClr val="4170C0"/>
            </a:solidFill>
            <a:tailEnd type="triangle"/>
          </a:ln>
        </p:spPr>
        <p:style>
          <a:lnRef idx="1">
            <a:schemeClr val="accent1"/>
          </a:lnRef>
          <a:fillRef idx="0">
            <a:schemeClr val="accent1"/>
          </a:fillRef>
          <a:effectRef idx="1">
            <a:schemeClr val="accent1"/>
          </a:effectRef>
          <a:fontRef idx="minor">
            <a:schemeClr val="tx1"/>
          </a:fontRef>
        </p:style>
      </p:cxnSp>
      <p:cxnSp>
        <p:nvCxnSpPr>
          <p:cNvPr id="106" name="Straight Arrow Connector 105">
            <a:extLst>
              <a:ext uri="{FF2B5EF4-FFF2-40B4-BE49-F238E27FC236}">
                <a16:creationId xmlns:a16="http://schemas.microsoft.com/office/drawing/2014/main" id="{68B3CF2D-FE27-804E-A95C-616D08DF38D2}"/>
              </a:ext>
            </a:extLst>
          </p:cNvPr>
          <p:cNvCxnSpPr>
            <a:cxnSpLocks/>
            <a:stCxn id="97" idx="6"/>
            <a:endCxn id="102" idx="2"/>
          </p:cNvCxnSpPr>
          <p:nvPr/>
        </p:nvCxnSpPr>
        <p:spPr>
          <a:xfrm>
            <a:off x="3945232" y="2812819"/>
            <a:ext cx="434167" cy="0"/>
          </a:xfrm>
          <a:prstGeom prst="straightConnector1">
            <a:avLst/>
          </a:prstGeom>
          <a:ln w="57150">
            <a:solidFill>
              <a:srgbClr val="4170C0"/>
            </a:solidFill>
            <a:tailEnd type="triangle"/>
          </a:ln>
        </p:spPr>
        <p:style>
          <a:lnRef idx="1">
            <a:schemeClr val="accent1"/>
          </a:lnRef>
          <a:fillRef idx="0">
            <a:schemeClr val="accent1"/>
          </a:fillRef>
          <a:effectRef idx="1">
            <a:schemeClr val="accent1"/>
          </a:effectRef>
          <a:fontRef idx="minor">
            <a:schemeClr val="tx1"/>
          </a:fontRef>
        </p:style>
      </p:cxnSp>
      <p:cxnSp>
        <p:nvCxnSpPr>
          <p:cNvPr id="107" name="Straight Arrow Connector 106">
            <a:extLst>
              <a:ext uri="{FF2B5EF4-FFF2-40B4-BE49-F238E27FC236}">
                <a16:creationId xmlns:a16="http://schemas.microsoft.com/office/drawing/2014/main" id="{E28D751D-6DAA-0B4B-9209-4999B9D6AAD7}"/>
              </a:ext>
            </a:extLst>
          </p:cNvPr>
          <p:cNvCxnSpPr>
            <a:cxnSpLocks/>
            <a:endCxn id="92" idx="2"/>
          </p:cNvCxnSpPr>
          <p:nvPr/>
        </p:nvCxnSpPr>
        <p:spPr>
          <a:xfrm>
            <a:off x="186972" y="2812819"/>
            <a:ext cx="339193" cy="0"/>
          </a:xfrm>
          <a:prstGeom prst="straightConnector1">
            <a:avLst/>
          </a:prstGeom>
          <a:ln w="57150">
            <a:solidFill>
              <a:srgbClr val="4170C0"/>
            </a:solidFill>
            <a:tailEnd type="triangle"/>
          </a:ln>
        </p:spPr>
        <p:style>
          <a:lnRef idx="1">
            <a:schemeClr val="accent1"/>
          </a:lnRef>
          <a:fillRef idx="0">
            <a:schemeClr val="accent1"/>
          </a:fillRef>
          <a:effectRef idx="1">
            <a:schemeClr val="accent1"/>
          </a:effectRef>
          <a:fontRef idx="minor">
            <a:schemeClr val="tx1"/>
          </a:fontRef>
        </p:style>
      </p:cxnSp>
      <p:cxnSp>
        <p:nvCxnSpPr>
          <p:cNvPr id="110" name="Straight Arrow Connector 109">
            <a:extLst>
              <a:ext uri="{FF2B5EF4-FFF2-40B4-BE49-F238E27FC236}">
                <a16:creationId xmlns:a16="http://schemas.microsoft.com/office/drawing/2014/main" id="{C15F971B-3AD0-AE40-BCC4-14A666D32B89}"/>
              </a:ext>
            </a:extLst>
          </p:cNvPr>
          <p:cNvCxnSpPr>
            <a:cxnSpLocks/>
            <a:stCxn id="102" idx="6"/>
            <a:endCxn id="114" idx="1"/>
          </p:cNvCxnSpPr>
          <p:nvPr/>
        </p:nvCxnSpPr>
        <p:spPr>
          <a:xfrm>
            <a:off x="4908540" y="2812819"/>
            <a:ext cx="290091" cy="22367"/>
          </a:xfrm>
          <a:prstGeom prst="straightConnector1">
            <a:avLst/>
          </a:prstGeom>
          <a:ln w="57150">
            <a:solidFill>
              <a:srgbClr val="4170C0"/>
            </a:solidFill>
            <a:tailEnd type="triangle"/>
          </a:ln>
        </p:spPr>
        <p:style>
          <a:lnRef idx="1">
            <a:schemeClr val="accent1"/>
          </a:lnRef>
          <a:fillRef idx="0">
            <a:schemeClr val="accent1"/>
          </a:fillRef>
          <a:effectRef idx="1">
            <a:schemeClr val="accent1"/>
          </a:effectRef>
          <a:fontRef idx="minor">
            <a:schemeClr val="tx1"/>
          </a:fontRef>
        </p:style>
      </p:cxnSp>
      <p:sp>
        <p:nvSpPr>
          <p:cNvPr id="114" name="TextBox 113">
            <a:extLst>
              <a:ext uri="{FF2B5EF4-FFF2-40B4-BE49-F238E27FC236}">
                <a16:creationId xmlns:a16="http://schemas.microsoft.com/office/drawing/2014/main" id="{594F031F-0C4E-7844-89CA-C18295D11E5F}"/>
              </a:ext>
            </a:extLst>
          </p:cNvPr>
          <p:cNvSpPr txBox="1"/>
          <p:nvPr/>
        </p:nvSpPr>
        <p:spPr>
          <a:xfrm>
            <a:off x="5198631" y="2681297"/>
            <a:ext cx="622286" cy="307777"/>
          </a:xfrm>
          <a:prstGeom prst="rect">
            <a:avLst/>
          </a:prstGeom>
        </p:spPr>
        <p:txBody>
          <a:bodyPr wrap="none" rtlCol="0">
            <a:spAutoFit/>
          </a:bodyPr>
          <a:lstStyle/>
          <a:p>
            <a:r>
              <a:rPr lang="en-US" sz="1400"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Label</a:t>
            </a:r>
          </a:p>
        </p:txBody>
      </p:sp>
      <p:sp>
        <p:nvSpPr>
          <p:cNvPr id="116" name="Regular Pentagon 115">
            <a:extLst>
              <a:ext uri="{FF2B5EF4-FFF2-40B4-BE49-F238E27FC236}">
                <a16:creationId xmlns:a16="http://schemas.microsoft.com/office/drawing/2014/main" id="{3D326D1C-0845-2E46-A246-9E80CB6C9BA6}"/>
              </a:ext>
            </a:extLst>
          </p:cNvPr>
          <p:cNvSpPr/>
          <p:nvPr/>
        </p:nvSpPr>
        <p:spPr>
          <a:xfrm>
            <a:off x="4364862" y="3367410"/>
            <a:ext cx="558215" cy="531634"/>
          </a:xfrm>
          <a:prstGeom prst="pentagon">
            <a:avLst/>
          </a:prstGeom>
          <a:ln>
            <a:solidFill>
              <a:srgbClr val="54A968"/>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∇E</a:t>
            </a:r>
          </a:p>
        </p:txBody>
      </p:sp>
      <p:sp>
        <p:nvSpPr>
          <p:cNvPr id="119" name="Regular Pentagon 118">
            <a:extLst>
              <a:ext uri="{FF2B5EF4-FFF2-40B4-BE49-F238E27FC236}">
                <a16:creationId xmlns:a16="http://schemas.microsoft.com/office/drawing/2014/main" id="{3B91C0B7-4221-2C4A-974E-13D751FF89FD}"/>
              </a:ext>
            </a:extLst>
          </p:cNvPr>
          <p:cNvSpPr/>
          <p:nvPr/>
        </p:nvSpPr>
        <p:spPr>
          <a:xfrm>
            <a:off x="3401554" y="3367410"/>
            <a:ext cx="558215" cy="531634"/>
          </a:xfrm>
          <a:prstGeom prst="pentagon">
            <a:avLst/>
          </a:prstGeom>
          <a:ln>
            <a:solidFill>
              <a:srgbClr val="54A968"/>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∇D</a:t>
            </a:r>
          </a:p>
        </p:txBody>
      </p:sp>
      <p:sp>
        <p:nvSpPr>
          <p:cNvPr id="122" name="Regular Pentagon 121">
            <a:extLst>
              <a:ext uri="{FF2B5EF4-FFF2-40B4-BE49-F238E27FC236}">
                <a16:creationId xmlns:a16="http://schemas.microsoft.com/office/drawing/2014/main" id="{EA6FC584-FA7A-D74E-B7B9-7079E40EE6A9}"/>
              </a:ext>
            </a:extLst>
          </p:cNvPr>
          <p:cNvSpPr/>
          <p:nvPr/>
        </p:nvSpPr>
        <p:spPr>
          <a:xfrm>
            <a:off x="2438245" y="3367410"/>
            <a:ext cx="558215" cy="531634"/>
          </a:xfrm>
          <a:prstGeom prst="pentagon">
            <a:avLst/>
          </a:prstGeom>
          <a:ln>
            <a:solidFill>
              <a:srgbClr val="54A968"/>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∇C</a:t>
            </a:r>
          </a:p>
        </p:txBody>
      </p:sp>
      <p:sp>
        <p:nvSpPr>
          <p:cNvPr id="123" name="Regular Pentagon 122">
            <a:extLst>
              <a:ext uri="{FF2B5EF4-FFF2-40B4-BE49-F238E27FC236}">
                <a16:creationId xmlns:a16="http://schemas.microsoft.com/office/drawing/2014/main" id="{44C7E786-A891-1C4E-B0FE-348B9F96D087}"/>
              </a:ext>
            </a:extLst>
          </p:cNvPr>
          <p:cNvSpPr/>
          <p:nvPr/>
        </p:nvSpPr>
        <p:spPr>
          <a:xfrm>
            <a:off x="1474936" y="3367410"/>
            <a:ext cx="558215" cy="531634"/>
          </a:xfrm>
          <a:prstGeom prst="pentagon">
            <a:avLst/>
          </a:prstGeom>
          <a:ln>
            <a:solidFill>
              <a:srgbClr val="54A968"/>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∇B</a:t>
            </a:r>
          </a:p>
        </p:txBody>
      </p:sp>
      <p:sp>
        <p:nvSpPr>
          <p:cNvPr id="137" name="Regular Pentagon 136">
            <a:extLst>
              <a:ext uri="{FF2B5EF4-FFF2-40B4-BE49-F238E27FC236}">
                <a16:creationId xmlns:a16="http://schemas.microsoft.com/office/drawing/2014/main" id="{4F942B0C-600F-2642-837E-944AA15F8128}"/>
              </a:ext>
            </a:extLst>
          </p:cNvPr>
          <p:cNvSpPr/>
          <p:nvPr/>
        </p:nvSpPr>
        <p:spPr>
          <a:xfrm>
            <a:off x="511628" y="3367410"/>
            <a:ext cx="558215" cy="531634"/>
          </a:xfrm>
          <a:prstGeom prst="pentagon">
            <a:avLst/>
          </a:prstGeom>
          <a:ln>
            <a:solidFill>
              <a:srgbClr val="54A968"/>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∇A</a:t>
            </a:r>
          </a:p>
        </p:txBody>
      </p:sp>
      <p:sp>
        <p:nvSpPr>
          <p:cNvPr id="139" name="Rectangle 138">
            <a:extLst>
              <a:ext uri="{FF2B5EF4-FFF2-40B4-BE49-F238E27FC236}">
                <a16:creationId xmlns:a16="http://schemas.microsoft.com/office/drawing/2014/main" id="{EDA8FC92-063F-0B43-B605-81A97AE0BABB}"/>
              </a:ext>
            </a:extLst>
          </p:cNvPr>
          <p:cNvSpPr/>
          <p:nvPr/>
        </p:nvSpPr>
        <p:spPr>
          <a:xfrm>
            <a:off x="5320955" y="3190594"/>
            <a:ext cx="565424" cy="227421"/>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latin typeface="Helvetica Neue" panose="02000503000000020004" pitchFamily="2" charset="0"/>
                <a:ea typeface="Helvetica Neue" panose="02000503000000020004" pitchFamily="2" charset="0"/>
                <a:cs typeface="Helvetica Neue" panose="02000503000000020004" pitchFamily="2" charset="0"/>
              </a:rPr>
              <a:t>Loss</a:t>
            </a:r>
          </a:p>
        </p:txBody>
      </p:sp>
      <p:cxnSp>
        <p:nvCxnSpPr>
          <p:cNvPr id="140" name="Straight Arrow Connector 139">
            <a:extLst>
              <a:ext uri="{FF2B5EF4-FFF2-40B4-BE49-F238E27FC236}">
                <a16:creationId xmlns:a16="http://schemas.microsoft.com/office/drawing/2014/main" id="{A54A1A28-8811-C848-A5B1-53835FBC55F4}"/>
              </a:ext>
            </a:extLst>
          </p:cNvPr>
          <p:cNvCxnSpPr>
            <a:cxnSpLocks/>
            <a:stCxn id="116" idx="1"/>
            <a:endCxn id="119" idx="5"/>
          </p:cNvCxnSpPr>
          <p:nvPr/>
        </p:nvCxnSpPr>
        <p:spPr>
          <a:xfrm flipH="1">
            <a:off x="3959767" y="3570475"/>
            <a:ext cx="405095" cy="0"/>
          </a:xfrm>
          <a:prstGeom prst="straightConnector1">
            <a:avLst/>
          </a:prstGeom>
          <a:ln w="57150">
            <a:solidFill>
              <a:srgbClr val="54A968"/>
            </a:solidFill>
            <a:tailEnd type="triangle"/>
          </a:ln>
        </p:spPr>
        <p:style>
          <a:lnRef idx="1">
            <a:schemeClr val="accent1"/>
          </a:lnRef>
          <a:fillRef idx="0">
            <a:schemeClr val="accent1"/>
          </a:fillRef>
          <a:effectRef idx="1">
            <a:schemeClr val="accent1"/>
          </a:effectRef>
          <a:fontRef idx="minor">
            <a:schemeClr val="tx1"/>
          </a:fontRef>
        </p:style>
      </p:cxnSp>
      <p:cxnSp>
        <p:nvCxnSpPr>
          <p:cNvPr id="141" name="Straight Arrow Connector 140">
            <a:extLst>
              <a:ext uri="{FF2B5EF4-FFF2-40B4-BE49-F238E27FC236}">
                <a16:creationId xmlns:a16="http://schemas.microsoft.com/office/drawing/2014/main" id="{1C90FD39-00A4-294A-8932-12D64A58AE16}"/>
              </a:ext>
            </a:extLst>
          </p:cNvPr>
          <p:cNvCxnSpPr>
            <a:cxnSpLocks/>
            <a:stCxn id="119" idx="1"/>
            <a:endCxn id="122" idx="5"/>
          </p:cNvCxnSpPr>
          <p:nvPr/>
        </p:nvCxnSpPr>
        <p:spPr>
          <a:xfrm flipH="1">
            <a:off x="2996459" y="3570475"/>
            <a:ext cx="405095" cy="0"/>
          </a:xfrm>
          <a:prstGeom prst="straightConnector1">
            <a:avLst/>
          </a:prstGeom>
          <a:ln w="57150">
            <a:solidFill>
              <a:srgbClr val="54A968"/>
            </a:solidFill>
            <a:tailEnd type="triangle"/>
          </a:ln>
        </p:spPr>
        <p:style>
          <a:lnRef idx="1">
            <a:schemeClr val="accent1"/>
          </a:lnRef>
          <a:fillRef idx="0">
            <a:schemeClr val="accent1"/>
          </a:fillRef>
          <a:effectRef idx="1">
            <a:schemeClr val="accent1"/>
          </a:effectRef>
          <a:fontRef idx="minor">
            <a:schemeClr val="tx1"/>
          </a:fontRef>
        </p:style>
      </p:cxnSp>
      <p:cxnSp>
        <p:nvCxnSpPr>
          <p:cNvPr id="142" name="Straight Arrow Connector 141">
            <a:extLst>
              <a:ext uri="{FF2B5EF4-FFF2-40B4-BE49-F238E27FC236}">
                <a16:creationId xmlns:a16="http://schemas.microsoft.com/office/drawing/2014/main" id="{CF391BF9-C661-574E-95EB-489780DC94DD}"/>
              </a:ext>
            </a:extLst>
          </p:cNvPr>
          <p:cNvCxnSpPr>
            <a:cxnSpLocks/>
            <a:stCxn id="122" idx="1"/>
            <a:endCxn id="123" idx="5"/>
          </p:cNvCxnSpPr>
          <p:nvPr/>
        </p:nvCxnSpPr>
        <p:spPr>
          <a:xfrm flipH="1">
            <a:off x="2033151" y="3570475"/>
            <a:ext cx="405095" cy="0"/>
          </a:xfrm>
          <a:prstGeom prst="straightConnector1">
            <a:avLst/>
          </a:prstGeom>
          <a:ln w="57150">
            <a:solidFill>
              <a:srgbClr val="54A968"/>
            </a:solidFill>
            <a:tailEnd type="triangle"/>
          </a:ln>
        </p:spPr>
        <p:style>
          <a:lnRef idx="1">
            <a:schemeClr val="accent1"/>
          </a:lnRef>
          <a:fillRef idx="0">
            <a:schemeClr val="accent1"/>
          </a:fillRef>
          <a:effectRef idx="1">
            <a:schemeClr val="accent1"/>
          </a:effectRef>
          <a:fontRef idx="minor">
            <a:schemeClr val="tx1"/>
          </a:fontRef>
        </p:style>
      </p:cxnSp>
      <p:cxnSp>
        <p:nvCxnSpPr>
          <p:cNvPr id="145" name="Straight Arrow Connector 144">
            <a:extLst>
              <a:ext uri="{FF2B5EF4-FFF2-40B4-BE49-F238E27FC236}">
                <a16:creationId xmlns:a16="http://schemas.microsoft.com/office/drawing/2014/main" id="{B062A7B4-6227-0F45-8F1A-8102D17AB2BF}"/>
              </a:ext>
            </a:extLst>
          </p:cNvPr>
          <p:cNvCxnSpPr>
            <a:cxnSpLocks/>
            <a:stCxn id="123" idx="1"/>
            <a:endCxn id="137" idx="5"/>
          </p:cNvCxnSpPr>
          <p:nvPr/>
        </p:nvCxnSpPr>
        <p:spPr>
          <a:xfrm flipH="1">
            <a:off x="1069842" y="3570475"/>
            <a:ext cx="405095" cy="0"/>
          </a:xfrm>
          <a:prstGeom prst="straightConnector1">
            <a:avLst/>
          </a:prstGeom>
          <a:ln w="57150">
            <a:solidFill>
              <a:srgbClr val="54A968"/>
            </a:solidFill>
            <a:tailEnd type="triangle"/>
          </a:ln>
        </p:spPr>
        <p:style>
          <a:lnRef idx="1">
            <a:schemeClr val="accent1"/>
          </a:lnRef>
          <a:fillRef idx="0">
            <a:schemeClr val="accent1"/>
          </a:fillRef>
          <a:effectRef idx="1">
            <a:schemeClr val="accent1"/>
          </a:effectRef>
          <a:fontRef idx="minor">
            <a:schemeClr val="tx1"/>
          </a:fontRef>
        </p:style>
      </p:cxnSp>
      <p:cxnSp>
        <p:nvCxnSpPr>
          <p:cNvPr id="151" name="Straight Arrow Connector 150">
            <a:extLst>
              <a:ext uri="{FF2B5EF4-FFF2-40B4-BE49-F238E27FC236}">
                <a16:creationId xmlns:a16="http://schemas.microsoft.com/office/drawing/2014/main" id="{26961122-A21A-5845-844D-78982ADBB796}"/>
              </a:ext>
            </a:extLst>
          </p:cNvPr>
          <p:cNvCxnSpPr>
            <a:cxnSpLocks/>
            <a:stCxn id="102" idx="4"/>
            <a:endCxn id="116" idx="0"/>
          </p:cNvCxnSpPr>
          <p:nvPr/>
        </p:nvCxnSpPr>
        <p:spPr>
          <a:xfrm>
            <a:off x="4643970" y="3077389"/>
            <a:ext cx="0" cy="290020"/>
          </a:xfrm>
          <a:prstGeom prst="straightConnector1">
            <a:avLst/>
          </a:prstGeom>
          <a:ln w="57150">
            <a:solidFill>
              <a:srgbClr val="7030A0"/>
            </a:solidFill>
            <a:tailEnd type="triangle"/>
          </a:ln>
        </p:spPr>
        <p:style>
          <a:lnRef idx="1">
            <a:schemeClr val="accent1"/>
          </a:lnRef>
          <a:fillRef idx="0">
            <a:schemeClr val="accent1"/>
          </a:fillRef>
          <a:effectRef idx="1">
            <a:schemeClr val="accent1"/>
          </a:effectRef>
          <a:fontRef idx="minor">
            <a:schemeClr val="tx1"/>
          </a:fontRef>
        </p:style>
      </p:cxnSp>
      <p:cxnSp>
        <p:nvCxnSpPr>
          <p:cNvPr id="152" name="Straight Arrow Connector 151">
            <a:extLst>
              <a:ext uri="{FF2B5EF4-FFF2-40B4-BE49-F238E27FC236}">
                <a16:creationId xmlns:a16="http://schemas.microsoft.com/office/drawing/2014/main" id="{571686B9-D57E-9745-8475-6AFE02ACC15E}"/>
              </a:ext>
            </a:extLst>
          </p:cNvPr>
          <p:cNvCxnSpPr>
            <a:cxnSpLocks/>
            <a:stCxn id="97" idx="4"/>
            <a:endCxn id="119" idx="0"/>
          </p:cNvCxnSpPr>
          <p:nvPr/>
        </p:nvCxnSpPr>
        <p:spPr>
          <a:xfrm>
            <a:off x="3680661" y="3077389"/>
            <a:ext cx="0" cy="290020"/>
          </a:xfrm>
          <a:prstGeom prst="straightConnector1">
            <a:avLst/>
          </a:prstGeom>
          <a:ln w="57150">
            <a:solidFill>
              <a:srgbClr val="7030A0"/>
            </a:solidFill>
            <a:tailEnd type="triangle"/>
          </a:ln>
        </p:spPr>
        <p:style>
          <a:lnRef idx="1">
            <a:schemeClr val="accent1"/>
          </a:lnRef>
          <a:fillRef idx="0">
            <a:schemeClr val="accent1"/>
          </a:fillRef>
          <a:effectRef idx="1">
            <a:schemeClr val="accent1"/>
          </a:effectRef>
          <a:fontRef idx="minor">
            <a:schemeClr val="tx1"/>
          </a:fontRef>
        </p:style>
      </p:cxnSp>
      <p:cxnSp>
        <p:nvCxnSpPr>
          <p:cNvPr id="153" name="Straight Arrow Connector 152">
            <a:extLst>
              <a:ext uri="{FF2B5EF4-FFF2-40B4-BE49-F238E27FC236}">
                <a16:creationId xmlns:a16="http://schemas.microsoft.com/office/drawing/2014/main" id="{01BC20AA-A93F-BD47-BE6C-50AC0ADC774C}"/>
              </a:ext>
            </a:extLst>
          </p:cNvPr>
          <p:cNvCxnSpPr>
            <a:cxnSpLocks/>
            <a:stCxn id="94" idx="4"/>
            <a:endCxn id="122" idx="0"/>
          </p:cNvCxnSpPr>
          <p:nvPr/>
        </p:nvCxnSpPr>
        <p:spPr>
          <a:xfrm>
            <a:off x="2717353" y="3077389"/>
            <a:ext cx="0" cy="290020"/>
          </a:xfrm>
          <a:prstGeom prst="straightConnector1">
            <a:avLst/>
          </a:prstGeom>
          <a:ln w="57150">
            <a:solidFill>
              <a:srgbClr val="7030A0"/>
            </a:solidFill>
            <a:tailEnd type="triangle"/>
          </a:ln>
        </p:spPr>
        <p:style>
          <a:lnRef idx="1">
            <a:schemeClr val="accent1"/>
          </a:lnRef>
          <a:fillRef idx="0">
            <a:schemeClr val="accent1"/>
          </a:fillRef>
          <a:effectRef idx="1">
            <a:schemeClr val="accent1"/>
          </a:effectRef>
          <a:fontRef idx="minor">
            <a:schemeClr val="tx1"/>
          </a:fontRef>
        </p:style>
      </p:cxnSp>
      <p:cxnSp>
        <p:nvCxnSpPr>
          <p:cNvPr id="154" name="Straight Arrow Connector 153">
            <a:extLst>
              <a:ext uri="{FF2B5EF4-FFF2-40B4-BE49-F238E27FC236}">
                <a16:creationId xmlns:a16="http://schemas.microsoft.com/office/drawing/2014/main" id="{55F5F0A7-B8D3-D941-B564-C8E09D30CB79}"/>
              </a:ext>
            </a:extLst>
          </p:cNvPr>
          <p:cNvCxnSpPr>
            <a:cxnSpLocks/>
            <a:stCxn id="93" idx="4"/>
            <a:endCxn id="123" idx="0"/>
          </p:cNvCxnSpPr>
          <p:nvPr/>
        </p:nvCxnSpPr>
        <p:spPr>
          <a:xfrm>
            <a:off x="1754044" y="3077389"/>
            <a:ext cx="0" cy="290020"/>
          </a:xfrm>
          <a:prstGeom prst="straightConnector1">
            <a:avLst/>
          </a:prstGeom>
          <a:ln w="57150">
            <a:solidFill>
              <a:srgbClr val="7030A0"/>
            </a:solidFill>
            <a:tailEnd type="triangle"/>
          </a:ln>
        </p:spPr>
        <p:style>
          <a:lnRef idx="1">
            <a:schemeClr val="accent1"/>
          </a:lnRef>
          <a:fillRef idx="0">
            <a:schemeClr val="accent1"/>
          </a:fillRef>
          <a:effectRef idx="1">
            <a:schemeClr val="accent1"/>
          </a:effectRef>
          <a:fontRef idx="minor">
            <a:schemeClr val="tx1"/>
          </a:fontRef>
        </p:style>
      </p:cxnSp>
      <p:cxnSp>
        <p:nvCxnSpPr>
          <p:cNvPr id="157" name="Straight Arrow Connector 156">
            <a:extLst>
              <a:ext uri="{FF2B5EF4-FFF2-40B4-BE49-F238E27FC236}">
                <a16:creationId xmlns:a16="http://schemas.microsoft.com/office/drawing/2014/main" id="{270650A7-CD9A-F049-B8A3-3B1B28E7C6E4}"/>
              </a:ext>
            </a:extLst>
          </p:cNvPr>
          <p:cNvCxnSpPr>
            <a:cxnSpLocks/>
            <a:stCxn id="92" idx="4"/>
            <a:endCxn id="137" idx="0"/>
          </p:cNvCxnSpPr>
          <p:nvPr/>
        </p:nvCxnSpPr>
        <p:spPr>
          <a:xfrm>
            <a:off x="790736" y="3077389"/>
            <a:ext cx="0" cy="290020"/>
          </a:xfrm>
          <a:prstGeom prst="straightConnector1">
            <a:avLst/>
          </a:prstGeom>
          <a:ln w="57150">
            <a:solidFill>
              <a:srgbClr val="7030A0"/>
            </a:solidFill>
            <a:tailEnd type="triangle"/>
          </a:ln>
        </p:spPr>
        <p:style>
          <a:lnRef idx="1">
            <a:schemeClr val="accent1"/>
          </a:lnRef>
          <a:fillRef idx="0">
            <a:schemeClr val="accent1"/>
          </a:fillRef>
          <a:effectRef idx="1">
            <a:schemeClr val="accent1"/>
          </a:effectRef>
          <a:fontRef idx="minor">
            <a:schemeClr val="tx1"/>
          </a:fontRef>
        </p:style>
      </p:cxnSp>
      <p:sp>
        <p:nvSpPr>
          <p:cNvPr id="158" name="TextBox 157">
            <a:extLst>
              <a:ext uri="{FF2B5EF4-FFF2-40B4-BE49-F238E27FC236}">
                <a16:creationId xmlns:a16="http://schemas.microsoft.com/office/drawing/2014/main" id="{8C181F0C-88A4-9C47-99E5-1ACA7B24479A}"/>
              </a:ext>
            </a:extLst>
          </p:cNvPr>
          <p:cNvSpPr txBox="1"/>
          <p:nvPr/>
        </p:nvSpPr>
        <p:spPr>
          <a:xfrm>
            <a:off x="2076364" y="2055164"/>
            <a:ext cx="1866408" cy="400110"/>
          </a:xfrm>
          <a:prstGeom prst="rect">
            <a:avLst/>
          </a:prstGeom>
        </p:spPr>
        <p:txBody>
          <a:bodyPr wrap="none" rtlCol="0">
            <a:spAutoFit/>
          </a:bodyPr>
          <a:lstStyle/>
          <a:p>
            <a:r>
              <a:rPr lang="en-US" sz="2000" b="1" dirty="0">
                <a:solidFill>
                  <a:schemeClr val="accent5"/>
                </a:solidFill>
                <a:latin typeface="Helvetica Neue" panose="02000503000000020004" pitchFamily="2" charset="0"/>
                <a:ea typeface="Helvetica Neue" panose="02000503000000020004" pitchFamily="2" charset="0"/>
                <a:cs typeface="Helvetica Neue" panose="02000503000000020004" pitchFamily="2" charset="0"/>
              </a:rPr>
              <a:t>Forward Pass</a:t>
            </a:r>
          </a:p>
        </p:txBody>
      </p:sp>
      <p:sp>
        <p:nvSpPr>
          <p:cNvPr id="159" name="TextBox 158">
            <a:extLst>
              <a:ext uri="{FF2B5EF4-FFF2-40B4-BE49-F238E27FC236}">
                <a16:creationId xmlns:a16="http://schemas.microsoft.com/office/drawing/2014/main" id="{F05B3C68-F6E1-9A49-B826-024697078B85}"/>
              </a:ext>
            </a:extLst>
          </p:cNvPr>
          <p:cNvSpPr txBox="1"/>
          <p:nvPr/>
        </p:nvSpPr>
        <p:spPr>
          <a:xfrm>
            <a:off x="1946212" y="4002742"/>
            <a:ext cx="2081211" cy="400110"/>
          </a:xfrm>
          <a:prstGeom prst="rect">
            <a:avLst/>
          </a:prstGeom>
        </p:spPr>
        <p:txBody>
          <a:bodyPr wrap="none" rtlCol="0">
            <a:spAutoFit/>
          </a:bodyPr>
          <a:lstStyle/>
          <a:p>
            <a:r>
              <a:rPr lang="en-US" sz="2000" b="1"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Backward Pass</a:t>
            </a:r>
          </a:p>
        </p:txBody>
      </p:sp>
    </p:spTree>
    <p:extLst>
      <p:ext uri="{BB962C8B-B14F-4D97-AF65-F5344CB8AC3E}">
        <p14:creationId xmlns:p14="http://schemas.microsoft.com/office/powerpoint/2010/main" val="146251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Box 110">
            <a:extLst>
              <a:ext uri="{FF2B5EF4-FFF2-40B4-BE49-F238E27FC236}">
                <a16:creationId xmlns:a16="http://schemas.microsoft.com/office/drawing/2014/main" id="{756A1CE7-5F1D-CF49-82DD-CCF40F8E1345}"/>
              </a:ext>
            </a:extLst>
          </p:cNvPr>
          <p:cNvSpPr txBox="1"/>
          <p:nvPr/>
        </p:nvSpPr>
        <p:spPr>
          <a:xfrm>
            <a:off x="11081594" y="4591800"/>
            <a:ext cx="726481" cy="369332"/>
          </a:xfrm>
          <a:prstGeom prst="rect">
            <a:avLst/>
          </a:prstGeom>
        </p:spPr>
        <p:txBody>
          <a:bodyPr wrap="none" rtlCol="0">
            <a:spAutoFit/>
          </a:bodyPr>
          <a:lstStyle/>
          <a:p>
            <a:r>
              <a:rPr lang="en-US"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Time</a:t>
            </a:r>
          </a:p>
        </p:txBody>
      </p:sp>
      <p:cxnSp>
        <p:nvCxnSpPr>
          <p:cNvPr id="112" name="Straight Arrow Connector 111">
            <a:extLst>
              <a:ext uri="{FF2B5EF4-FFF2-40B4-BE49-F238E27FC236}">
                <a16:creationId xmlns:a16="http://schemas.microsoft.com/office/drawing/2014/main" id="{CC0A8123-EBA9-FC44-BD20-A5BE6FF0EF69}"/>
              </a:ext>
            </a:extLst>
          </p:cNvPr>
          <p:cNvCxnSpPr>
            <a:cxnSpLocks/>
          </p:cNvCxnSpPr>
          <p:nvPr/>
        </p:nvCxnSpPr>
        <p:spPr>
          <a:xfrm flipV="1">
            <a:off x="6336854" y="1626510"/>
            <a:ext cx="0" cy="3415390"/>
          </a:xfrm>
          <a:prstGeom prst="straightConnector1">
            <a:avLst/>
          </a:prstGeom>
          <a:ln w="38100">
            <a:solidFill>
              <a:schemeClr val="tx1">
                <a:lumMod val="65000"/>
                <a:lumOff val="35000"/>
              </a:schemeClr>
            </a:solidFill>
            <a:tailEnd type="triangle"/>
          </a:ln>
        </p:spPr>
        <p:style>
          <a:lnRef idx="3">
            <a:schemeClr val="dk1"/>
          </a:lnRef>
          <a:fillRef idx="0">
            <a:schemeClr val="dk1"/>
          </a:fillRef>
          <a:effectRef idx="2">
            <a:schemeClr val="dk1"/>
          </a:effectRef>
          <a:fontRef idx="minor">
            <a:schemeClr val="tx1"/>
          </a:fontRef>
        </p:style>
      </p:cxnSp>
      <p:sp>
        <p:nvSpPr>
          <p:cNvPr id="113" name="TextBox 112">
            <a:extLst>
              <a:ext uri="{FF2B5EF4-FFF2-40B4-BE49-F238E27FC236}">
                <a16:creationId xmlns:a16="http://schemas.microsoft.com/office/drawing/2014/main" id="{DF23B779-B16A-044B-A9D1-8DD97ACAAC37}"/>
              </a:ext>
            </a:extLst>
          </p:cNvPr>
          <p:cNvSpPr txBox="1"/>
          <p:nvPr/>
        </p:nvSpPr>
        <p:spPr>
          <a:xfrm>
            <a:off x="5976819" y="996400"/>
            <a:ext cx="720069" cy="646331"/>
          </a:xfrm>
          <a:prstGeom prst="rect">
            <a:avLst/>
          </a:prstGeom>
        </p:spPr>
        <p:txBody>
          <a:bodyPr wrap="none" rtlCol="0">
            <a:spAutoFit/>
          </a:bodyPr>
          <a:lstStyle/>
          <a:p>
            <a:r>
              <a:rPr lang="en-US"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RAM</a:t>
            </a:r>
          </a:p>
          <a:p>
            <a:r>
              <a:rPr lang="en-US"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used</a:t>
            </a:r>
          </a:p>
        </p:txBody>
      </p:sp>
      <p:cxnSp>
        <p:nvCxnSpPr>
          <p:cNvPr id="115" name="Straight Arrow Connector 114">
            <a:extLst>
              <a:ext uri="{FF2B5EF4-FFF2-40B4-BE49-F238E27FC236}">
                <a16:creationId xmlns:a16="http://schemas.microsoft.com/office/drawing/2014/main" id="{8250BCB8-9D8D-9443-A0B1-FC4F7E705A98}"/>
              </a:ext>
            </a:extLst>
          </p:cNvPr>
          <p:cNvCxnSpPr>
            <a:cxnSpLocks/>
          </p:cNvCxnSpPr>
          <p:nvPr/>
        </p:nvCxnSpPr>
        <p:spPr>
          <a:xfrm>
            <a:off x="6318748" y="5032679"/>
            <a:ext cx="5438834" cy="0"/>
          </a:xfrm>
          <a:prstGeom prst="straightConnector1">
            <a:avLst/>
          </a:prstGeom>
          <a:ln w="38100">
            <a:solidFill>
              <a:schemeClr val="tx1">
                <a:lumMod val="65000"/>
                <a:lumOff val="35000"/>
              </a:schemeClr>
            </a:solidFill>
            <a:tailEnd type="triangle"/>
          </a:ln>
        </p:spPr>
        <p:style>
          <a:lnRef idx="3">
            <a:schemeClr val="dk1"/>
          </a:lnRef>
          <a:fillRef idx="0">
            <a:schemeClr val="dk1"/>
          </a:fillRef>
          <a:effectRef idx="2">
            <a:schemeClr val="dk1"/>
          </a:effectRef>
          <a:fontRef idx="minor">
            <a:schemeClr val="tx1"/>
          </a:fontRef>
        </p:style>
      </p:cxnSp>
      <p:sp>
        <p:nvSpPr>
          <p:cNvPr id="95" name="Oval 94">
            <a:extLst>
              <a:ext uri="{FF2B5EF4-FFF2-40B4-BE49-F238E27FC236}">
                <a16:creationId xmlns:a16="http://schemas.microsoft.com/office/drawing/2014/main" id="{549B7FCE-27E1-CB4F-872E-193296B6E93C}"/>
              </a:ext>
            </a:extLst>
          </p:cNvPr>
          <p:cNvSpPr/>
          <p:nvPr/>
        </p:nvSpPr>
        <p:spPr>
          <a:xfrm>
            <a:off x="6492931" y="4454874"/>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600" b="1" dirty="0"/>
              <a:t>A</a:t>
            </a:r>
          </a:p>
        </p:txBody>
      </p:sp>
      <p:sp>
        <p:nvSpPr>
          <p:cNvPr id="96" name="Oval 95">
            <a:extLst>
              <a:ext uri="{FF2B5EF4-FFF2-40B4-BE49-F238E27FC236}">
                <a16:creationId xmlns:a16="http://schemas.microsoft.com/office/drawing/2014/main" id="{9DA80E13-C9D1-F446-AB69-74D820F57888}"/>
              </a:ext>
            </a:extLst>
          </p:cNvPr>
          <p:cNvSpPr/>
          <p:nvPr/>
        </p:nvSpPr>
        <p:spPr>
          <a:xfrm>
            <a:off x="6901595" y="3958536"/>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600" b="1" dirty="0"/>
              <a:t>B</a:t>
            </a:r>
          </a:p>
        </p:txBody>
      </p:sp>
      <p:sp>
        <p:nvSpPr>
          <p:cNvPr id="108" name="Oval 107">
            <a:extLst>
              <a:ext uri="{FF2B5EF4-FFF2-40B4-BE49-F238E27FC236}">
                <a16:creationId xmlns:a16="http://schemas.microsoft.com/office/drawing/2014/main" id="{70FC0E97-C2CE-5840-A2D6-ED8A67C67D38}"/>
              </a:ext>
            </a:extLst>
          </p:cNvPr>
          <p:cNvSpPr/>
          <p:nvPr/>
        </p:nvSpPr>
        <p:spPr>
          <a:xfrm>
            <a:off x="7310259" y="3458482"/>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600" b="1" dirty="0"/>
              <a:t>C</a:t>
            </a:r>
          </a:p>
        </p:txBody>
      </p:sp>
      <p:cxnSp>
        <p:nvCxnSpPr>
          <p:cNvPr id="109" name="Straight Arrow Connector 108">
            <a:extLst>
              <a:ext uri="{FF2B5EF4-FFF2-40B4-BE49-F238E27FC236}">
                <a16:creationId xmlns:a16="http://schemas.microsoft.com/office/drawing/2014/main" id="{41B81045-5A4F-1C48-80CE-D2C5A4607396}"/>
              </a:ext>
            </a:extLst>
          </p:cNvPr>
          <p:cNvCxnSpPr>
            <a:stCxn id="95" idx="7"/>
            <a:endCxn id="96" idx="3"/>
          </p:cNvCxnSpPr>
          <p:nvPr/>
        </p:nvCxnSpPr>
        <p:spPr>
          <a:xfrm flipV="1">
            <a:off x="6726678" y="4192283"/>
            <a:ext cx="215022" cy="302696"/>
          </a:xfrm>
          <a:prstGeom prst="straightConnector1">
            <a:avLst/>
          </a:prstGeom>
          <a:ln w="19050">
            <a:tailEnd type="triangle"/>
          </a:ln>
        </p:spPr>
        <p:style>
          <a:lnRef idx="1">
            <a:schemeClr val="accent1"/>
          </a:lnRef>
          <a:fillRef idx="0">
            <a:schemeClr val="accent1"/>
          </a:fillRef>
          <a:effectRef idx="1">
            <a:schemeClr val="accent1"/>
          </a:effectRef>
          <a:fontRef idx="minor">
            <a:schemeClr val="tx1"/>
          </a:fontRef>
        </p:style>
      </p:cxnSp>
      <p:cxnSp>
        <p:nvCxnSpPr>
          <p:cNvPr id="117" name="Straight Arrow Connector 116">
            <a:extLst>
              <a:ext uri="{FF2B5EF4-FFF2-40B4-BE49-F238E27FC236}">
                <a16:creationId xmlns:a16="http://schemas.microsoft.com/office/drawing/2014/main" id="{37551374-7331-994B-A0E4-1993185497F7}"/>
              </a:ext>
            </a:extLst>
          </p:cNvPr>
          <p:cNvCxnSpPr>
            <a:cxnSpLocks/>
            <a:stCxn id="96" idx="7"/>
            <a:endCxn id="108" idx="3"/>
          </p:cNvCxnSpPr>
          <p:nvPr/>
        </p:nvCxnSpPr>
        <p:spPr>
          <a:xfrm flipV="1">
            <a:off x="7135342" y="3692229"/>
            <a:ext cx="215022" cy="306412"/>
          </a:xfrm>
          <a:prstGeom prst="straightConnector1">
            <a:avLst/>
          </a:prstGeom>
          <a:ln w="19050">
            <a:tailEnd type="triangle"/>
          </a:ln>
        </p:spPr>
        <p:style>
          <a:lnRef idx="1">
            <a:schemeClr val="accent1"/>
          </a:lnRef>
          <a:fillRef idx="0">
            <a:schemeClr val="accent1"/>
          </a:fillRef>
          <a:effectRef idx="1">
            <a:schemeClr val="accent1"/>
          </a:effectRef>
          <a:fontRef idx="minor">
            <a:schemeClr val="tx1"/>
          </a:fontRef>
        </p:style>
      </p:cxnSp>
      <p:sp>
        <p:nvSpPr>
          <p:cNvPr id="118" name="Oval 117">
            <a:extLst>
              <a:ext uri="{FF2B5EF4-FFF2-40B4-BE49-F238E27FC236}">
                <a16:creationId xmlns:a16="http://schemas.microsoft.com/office/drawing/2014/main" id="{F7660F00-7F67-F141-B261-438E0FDD0F0E}"/>
              </a:ext>
            </a:extLst>
          </p:cNvPr>
          <p:cNvSpPr/>
          <p:nvPr/>
        </p:nvSpPr>
        <p:spPr>
          <a:xfrm>
            <a:off x="7399682" y="3958536"/>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600" b="1" dirty="0"/>
              <a:t>B</a:t>
            </a:r>
          </a:p>
        </p:txBody>
      </p:sp>
      <p:grpSp>
        <p:nvGrpSpPr>
          <p:cNvPr id="120" name="Group 119">
            <a:extLst>
              <a:ext uri="{FF2B5EF4-FFF2-40B4-BE49-F238E27FC236}">
                <a16:creationId xmlns:a16="http://schemas.microsoft.com/office/drawing/2014/main" id="{68F2F7B2-AC54-9E4A-AA3B-51B353C3B9C7}"/>
              </a:ext>
            </a:extLst>
          </p:cNvPr>
          <p:cNvGrpSpPr/>
          <p:nvPr/>
        </p:nvGrpSpPr>
        <p:grpSpPr>
          <a:xfrm>
            <a:off x="7364590" y="3962947"/>
            <a:ext cx="355484" cy="262007"/>
            <a:chOff x="9009582" y="3595733"/>
            <a:chExt cx="355484" cy="262007"/>
          </a:xfrm>
        </p:grpSpPr>
        <p:cxnSp>
          <p:nvCxnSpPr>
            <p:cNvPr id="121" name="Straight Connector 120">
              <a:extLst>
                <a:ext uri="{FF2B5EF4-FFF2-40B4-BE49-F238E27FC236}">
                  <a16:creationId xmlns:a16="http://schemas.microsoft.com/office/drawing/2014/main" id="{C50DC18D-F1C9-7940-A1F4-BC488008098E}"/>
                </a:ext>
              </a:extLst>
            </p:cNvPr>
            <p:cNvCxnSpPr/>
            <p:nvPr/>
          </p:nvCxnSpPr>
          <p:spPr>
            <a:xfrm>
              <a:off x="9040035" y="3616599"/>
              <a:ext cx="268970" cy="233747"/>
            </a:xfrm>
            <a:prstGeom prst="line">
              <a:avLst/>
            </a:prstGeom>
            <a:ln w="38100">
              <a:solidFill>
                <a:srgbClr val="FF0000">
                  <a:alpha val="63000"/>
                </a:srgbClr>
              </a:solidFill>
            </a:ln>
          </p:spPr>
          <p:style>
            <a:lnRef idx="3">
              <a:schemeClr val="accent4"/>
            </a:lnRef>
            <a:fillRef idx="0">
              <a:schemeClr val="accent4"/>
            </a:fillRef>
            <a:effectRef idx="2">
              <a:schemeClr val="accent4"/>
            </a:effectRef>
            <a:fontRef idx="minor">
              <a:schemeClr val="tx1"/>
            </a:fontRef>
          </p:style>
        </p:cxnSp>
        <p:cxnSp>
          <p:nvCxnSpPr>
            <p:cNvPr id="124" name="Straight Connector 123">
              <a:extLst>
                <a:ext uri="{FF2B5EF4-FFF2-40B4-BE49-F238E27FC236}">
                  <a16:creationId xmlns:a16="http://schemas.microsoft.com/office/drawing/2014/main" id="{A8875320-2806-EA4F-873D-98AB307391AC}"/>
                </a:ext>
              </a:extLst>
            </p:cNvPr>
            <p:cNvCxnSpPr>
              <a:cxnSpLocks/>
            </p:cNvCxnSpPr>
            <p:nvPr/>
          </p:nvCxnSpPr>
          <p:spPr>
            <a:xfrm flipV="1">
              <a:off x="9009582" y="3595733"/>
              <a:ext cx="355484" cy="262007"/>
            </a:xfrm>
            <a:prstGeom prst="line">
              <a:avLst/>
            </a:prstGeom>
            <a:ln w="38100">
              <a:solidFill>
                <a:srgbClr val="FF0000">
                  <a:alpha val="63000"/>
                </a:srgbClr>
              </a:solidFill>
            </a:ln>
          </p:spPr>
          <p:style>
            <a:lnRef idx="3">
              <a:schemeClr val="accent4"/>
            </a:lnRef>
            <a:fillRef idx="0">
              <a:schemeClr val="accent4"/>
            </a:fillRef>
            <a:effectRef idx="2">
              <a:schemeClr val="accent4"/>
            </a:effectRef>
            <a:fontRef idx="minor">
              <a:schemeClr val="tx1"/>
            </a:fontRef>
          </p:style>
        </p:cxnSp>
      </p:grpSp>
      <p:sp>
        <p:nvSpPr>
          <p:cNvPr id="125" name="Oval 124">
            <a:extLst>
              <a:ext uri="{FF2B5EF4-FFF2-40B4-BE49-F238E27FC236}">
                <a16:creationId xmlns:a16="http://schemas.microsoft.com/office/drawing/2014/main" id="{E8F28155-5E2D-EA42-ADFD-2810E8FC1C2B}"/>
              </a:ext>
            </a:extLst>
          </p:cNvPr>
          <p:cNvSpPr/>
          <p:nvPr/>
        </p:nvSpPr>
        <p:spPr>
          <a:xfrm>
            <a:off x="7898403" y="3458482"/>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600" b="1" dirty="0"/>
              <a:t>D</a:t>
            </a:r>
          </a:p>
        </p:txBody>
      </p:sp>
      <p:cxnSp>
        <p:nvCxnSpPr>
          <p:cNvPr id="126" name="Straight Arrow Connector 125">
            <a:extLst>
              <a:ext uri="{FF2B5EF4-FFF2-40B4-BE49-F238E27FC236}">
                <a16:creationId xmlns:a16="http://schemas.microsoft.com/office/drawing/2014/main" id="{9A0AA84B-73EA-3542-97BF-1B01D720672E}"/>
              </a:ext>
            </a:extLst>
          </p:cNvPr>
          <p:cNvCxnSpPr>
            <a:cxnSpLocks/>
            <a:stCxn id="108" idx="6"/>
            <a:endCxn id="125" idx="2"/>
          </p:cNvCxnSpPr>
          <p:nvPr/>
        </p:nvCxnSpPr>
        <p:spPr>
          <a:xfrm>
            <a:off x="7584111" y="3595408"/>
            <a:ext cx="314292" cy="0"/>
          </a:xfrm>
          <a:prstGeom prst="straightConnector1">
            <a:avLst/>
          </a:prstGeom>
          <a:ln w="19050">
            <a:tailEnd type="triangle"/>
          </a:ln>
        </p:spPr>
        <p:style>
          <a:lnRef idx="1">
            <a:schemeClr val="accent1"/>
          </a:lnRef>
          <a:fillRef idx="0">
            <a:schemeClr val="accent1"/>
          </a:fillRef>
          <a:effectRef idx="1">
            <a:schemeClr val="accent1"/>
          </a:effectRef>
          <a:fontRef idx="minor">
            <a:schemeClr val="tx1"/>
          </a:fontRef>
        </p:style>
      </p:cxnSp>
      <p:sp>
        <p:nvSpPr>
          <p:cNvPr id="127" name="Oval 126">
            <a:extLst>
              <a:ext uri="{FF2B5EF4-FFF2-40B4-BE49-F238E27FC236}">
                <a16:creationId xmlns:a16="http://schemas.microsoft.com/office/drawing/2014/main" id="{8AB6C033-1063-E24D-B358-1B1036E58846}"/>
              </a:ext>
            </a:extLst>
          </p:cNvPr>
          <p:cNvSpPr/>
          <p:nvPr/>
        </p:nvSpPr>
        <p:spPr>
          <a:xfrm>
            <a:off x="7979761" y="3964220"/>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600" b="1" dirty="0"/>
              <a:t>A</a:t>
            </a:r>
          </a:p>
        </p:txBody>
      </p:sp>
      <p:grpSp>
        <p:nvGrpSpPr>
          <p:cNvPr id="128" name="Group 127">
            <a:extLst>
              <a:ext uri="{FF2B5EF4-FFF2-40B4-BE49-F238E27FC236}">
                <a16:creationId xmlns:a16="http://schemas.microsoft.com/office/drawing/2014/main" id="{C8F7B50A-E9CB-1440-A61E-ECCA83311C32}"/>
              </a:ext>
            </a:extLst>
          </p:cNvPr>
          <p:cNvGrpSpPr/>
          <p:nvPr/>
        </p:nvGrpSpPr>
        <p:grpSpPr>
          <a:xfrm>
            <a:off x="7951887" y="3955513"/>
            <a:ext cx="355484" cy="262007"/>
            <a:chOff x="9009582" y="3595733"/>
            <a:chExt cx="355484" cy="262007"/>
          </a:xfrm>
        </p:grpSpPr>
        <p:cxnSp>
          <p:nvCxnSpPr>
            <p:cNvPr id="129" name="Straight Connector 128">
              <a:extLst>
                <a:ext uri="{FF2B5EF4-FFF2-40B4-BE49-F238E27FC236}">
                  <a16:creationId xmlns:a16="http://schemas.microsoft.com/office/drawing/2014/main" id="{61A6102D-C13A-274B-A175-7E3AC770A470}"/>
                </a:ext>
              </a:extLst>
            </p:cNvPr>
            <p:cNvCxnSpPr/>
            <p:nvPr/>
          </p:nvCxnSpPr>
          <p:spPr>
            <a:xfrm>
              <a:off x="9040035" y="3616599"/>
              <a:ext cx="268970" cy="233747"/>
            </a:xfrm>
            <a:prstGeom prst="line">
              <a:avLst/>
            </a:prstGeom>
            <a:ln w="38100">
              <a:solidFill>
                <a:srgbClr val="FF0000">
                  <a:alpha val="63000"/>
                </a:srgbClr>
              </a:solidFill>
            </a:ln>
          </p:spPr>
          <p:style>
            <a:lnRef idx="3">
              <a:schemeClr val="accent4"/>
            </a:lnRef>
            <a:fillRef idx="0">
              <a:schemeClr val="accent4"/>
            </a:fillRef>
            <a:effectRef idx="2">
              <a:schemeClr val="accent4"/>
            </a:effectRef>
            <a:fontRef idx="minor">
              <a:schemeClr val="tx1"/>
            </a:fontRef>
          </p:style>
        </p:cxnSp>
        <p:cxnSp>
          <p:nvCxnSpPr>
            <p:cNvPr id="130" name="Straight Connector 129">
              <a:extLst>
                <a:ext uri="{FF2B5EF4-FFF2-40B4-BE49-F238E27FC236}">
                  <a16:creationId xmlns:a16="http://schemas.microsoft.com/office/drawing/2014/main" id="{C4BBF588-CB9F-D243-B731-A2942E9D515F}"/>
                </a:ext>
              </a:extLst>
            </p:cNvPr>
            <p:cNvCxnSpPr>
              <a:cxnSpLocks/>
            </p:cNvCxnSpPr>
            <p:nvPr/>
          </p:nvCxnSpPr>
          <p:spPr>
            <a:xfrm flipV="1">
              <a:off x="9009582" y="3595733"/>
              <a:ext cx="355484" cy="262007"/>
            </a:xfrm>
            <a:prstGeom prst="line">
              <a:avLst/>
            </a:prstGeom>
            <a:ln w="38100">
              <a:solidFill>
                <a:srgbClr val="FF0000">
                  <a:alpha val="63000"/>
                </a:srgbClr>
              </a:solidFill>
            </a:ln>
          </p:spPr>
          <p:style>
            <a:lnRef idx="3">
              <a:schemeClr val="accent4"/>
            </a:lnRef>
            <a:fillRef idx="0">
              <a:schemeClr val="accent4"/>
            </a:fillRef>
            <a:effectRef idx="2">
              <a:schemeClr val="accent4"/>
            </a:effectRef>
            <a:fontRef idx="minor">
              <a:schemeClr val="tx1"/>
            </a:fontRef>
          </p:style>
        </p:cxnSp>
      </p:grpSp>
      <p:sp>
        <p:nvSpPr>
          <p:cNvPr id="131" name="Oval 130">
            <a:extLst>
              <a:ext uri="{FF2B5EF4-FFF2-40B4-BE49-F238E27FC236}">
                <a16:creationId xmlns:a16="http://schemas.microsoft.com/office/drawing/2014/main" id="{A7B40599-47E2-C246-BABE-A2D8AC9F8225}"/>
              </a:ext>
            </a:extLst>
          </p:cNvPr>
          <p:cNvSpPr/>
          <p:nvPr/>
        </p:nvSpPr>
        <p:spPr>
          <a:xfrm>
            <a:off x="8478267" y="3458482"/>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600" b="1" dirty="0"/>
              <a:t>E</a:t>
            </a:r>
          </a:p>
        </p:txBody>
      </p:sp>
      <p:cxnSp>
        <p:nvCxnSpPr>
          <p:cNvPr id="132" name="Straight Arrow Connector 131">
            <a:extLst>
              <a:ext uri="{FF2B5EF4-FFF2-40B4-BE49-F238E27FC236}">
                <a16:creationId xmlns:a16="http://schemas.microsoft.com/office/drawing/2014/main" id="{6E688E44-DF47-6341-80EE-8DF7576683B8}"/>
              </a:ext>
            </a:extLst>
          </p:cNvPr>
          <p:cNvCxnSpPr>
            <a:cxnSpLocks/>
            <a:stCxn id="125" idx="6"/>
            <a:endCxn id="131" idx="2"/>
          </p:cNvCxnSpPr>
          <p:nvPr/>
        </p:nvCxnSpPr>
        <p:spPr>
          <a:xfrm>
            <a:off x="8172255" y="3595408"/>
            <a:ext cx="306012" cy="0"/>
          </a:xfrm>
          <a:prstGeom prst="straightConnector1">
            <a:avLst/>
          </a:prstGeom>
          <a:ln w="19050">
            <a:tailEnd type="triangle"/>
          </a:ln>
        </p:spPr>
        <p:style>
          <a:lnRef idx="1">
            <a:schemeClr val="accent1"/>
          </a:lnRef>
          <a:fillRef idx="0">
            <a:schemeClr val="accent1"/>
          </a:fillRef>
          <a:effectRef idx="1">
            <a:schemeClr val="accent1"/>
          </a:effectRef>
          <a:fontRef idx="minor">
            <a:schemeClr val="tx1"/>
          </a:fontRef>
        </p:style>
      </p:cxnSp>
      <p:sp>
        <p:nvSpPr>
          <p:cNvPr id="133" name="Oval 132">
            <a:extLst>
              <a:ext uri="{FF2B5EF4-FFF2-40B4-BE49-F238E27FC236}">
                <a16:creationId xmlns:a16="http://schemas.microsoft.com/office/drawing/2014/main" id="{1C10885C-2DCB-5C48-A77D-0479703AE4B7}"/>
              </a:ext>
            </a:extLst>
          </p:cNvPr>
          <p:cNvSpPr/>
          <p:nvPr/>
        </p:nvSpPr>
        <p:spPr>
          <a:xfrm>
            <a:off x="8555475" y="3951048"/>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600" b="1" dirty="0"/>
              <a:t>C</a:t>
            </a:r>
          </a:p>
        </p:txBody>
      </p:sp>
      <p:grpSp>
        <p:nvGrpSpPr>
          <p:cNvPr id="134" name="Group 133">
            <a:extLst>
              <a:ext uri="{FF2B5EF4-FFF2-40B4-BE49-F238E27FC236}">
                <a16:creationId xmlns:a16="http://schemas.microsoft.com/office/drawing/2014/main" id="{847AB1EA-95A4-A342-8889-41A73D0E77E5}"/>
              </a:ext>
            </a:extLst>
          </p:cNvPr>
          <p:cNvGrpSpPr/>
          <p:nvPr/>
        </p:nvGrpSpPr>
        <p:grpSpPr>
          <a:xfrm>
            <a:off x="8532683" y="3948119"/>
            <a:ext cx="355484" cy="262007"/>
            <a:chOff x="9009582" y="3595733"/>
            <a:chExt cx="355484" cy="262007"/>
          </a:xfrm>
        </p:grpSpPr>
        <p:cxnSp>
          <p:nvCxnSpPr>
            <p:cNvPr id="135" name="Straight Connector 134">
              <a:extLst>
                <a:ext uri="{FF2B5EF4-FFF2-40B4-BE49-F238E27FC236}">
                  <a16:creationId xmlns:a16="http://schemas.microsoft.com/office/drawing/2014/main" id="{606DCAAA-AB14-724B-ABCB-5C9A90D2FA2A}"/>
                </a:ext>
              </a:extLst>
            </p:cNvPr>
            <p:cNvCxnSpPr/>
            <p:nvPr/>
          </p:nvCxnSpPr>
          <p:spPr>
            <a:xfrm>
              <a:off x="9040035" y="3616599"/>
              <a:ext cx="268970" cy="233747"/>
            </a:xfrm>
            <a:prstGeom prst="line">
              <a:avLst/>
            </a:prstGeom>
            <a:ln w="38100">
              <a:solidFill>
                <a:srgbClr val="FF0000">
                  <a:alpha val="63000"/>
                </a:srgbClr>
              </a:solidFill>
            </a:ln>
          </p:spPr>
          <p:style>
            <a:lnRef idx="3">
              <a:schemeClr val="accent4"/>
            </a:lnRef>
            <a:fillRef idx="0">
              <a:schemeClr val="accent4"/>
            </a:fillRef>
            <a:effectRef idx="2">
              <a:schemeClr val="accent4"/>
            </a:effectRef>
            <a:fontRef idx="minor">
              <a:schemeClr val="tx1"/>
            </a:fontRef>
          </p:style>
        </p:cxnSp>
        <p:cxnSp>
          <p:nvCxnSpPr>
            <p:cNvPr id="136" name="Straight Connector 135">
              <a:extLst>
                <a:ext uri="{FF2B5EF4-FFF2-40B4-BE49-F238E27FC236}">
                  <a16:creationId xmlns:a16="http://schemas.microsoft.com/office/drawing/2014/main" id="{25403056-1319-E144-8927-00B3317AB309}"/>
                </a:ext>
              </a:extLst>
            </p:cNvPr>
            <p:cNvCxnSpPr>
              <a:cxnSpLocks/>
            </p:cNvCxnSpPr>
            <p:nvPr/>
          </p:nvCxnSpPr>
          <p:spPr>
            <a:xfrm flipV="1">
              <a:off x="9009582" y="3595733"/>
              <a:ext cx="355484" cy="262007"/>
            </a:xfrm>
            <a:prstGeom prst="line">
              <a:avLst/>
            </a:prstGeom>
            <a:ln w="38100">
              <a:solidFill>
                <a:srgbClr val="FF0000">
                  <a:alpha val="63000"/>
                </a:srgbClr>
              </a:solidFill>
            </a:ln>
          </p:spPr>
          <p:style>
            <a:lnRef idx="3">
              <a:schemeClr val="accent4"/>
            </a:lnRef>
            <a:fillRef idx="0">
              <a:schemeClr val="accent4"/>
            </a:fillRef>
            <a:effectRef idx="2">
              <a:schemeClr val="accent4"/>
            </a:effectRef>
            <a:fontRef idx="minor">
              <a:schemeClr val="tx1"/>
            </a:fontRef>
          </p:style>
        </p:cxnSp>
      </p:grpSp>
      <p:sp>
        <p:nvSpPr>
          <p:cNvPr id="138" name="Regular Pentagon 137">
            <a:extLst>
              <a:ext uri="{FF2B5EF4-FFF2-40B4-BE49-F238E27FC236}">
                <a16:creationId xmlns:a16="http://schemas.microsoft.com/office/drawing/2014/main" id="{C787C933-2AD1-534A-89DE-AD2D5AA9E8FA}"/>
              </a:ext>
            </a:extLst>
          </p:cNvPr>
          <p:cNvSpPr/>
          <p:nvPr/>
        </p:nvSpPr>
        <p:spPr>
          <a:xfrm>
            <a:off x="9025735" y="3462656"/>
            <a:ext cx="339612" cy="294037"/>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400" b="1" dirty="0"/>
              <a:t>∇E</a:t>
            </a:r>
          </a:p>
        </p:txBody>
      </p:sp>
      <p:sp>
        <p:nvSpPr>
          <p:cNvPr id="143" name="Regular Pentagon 142">
            <a:extLst>
              <a:ext uri="{FF2B5EF4-FFF2-40B4-BE49-F238E27FC236}">
                <a16:creationId xmlns:a16="http://schemas.microsoft.com/office/drawing/2014/main" id="{47F93583-85AA-6E42-A4FD-B81ACA48011C}"/>
              </a:ext>
            </a:extLst>
          </p:cNvPr>
          <p:cNvSpPr/>
          <p:nvPr/>
        </p:nvSpPr>
        <p:spPr>
          <a:xfrm>
            <a:off x="9610242" y="3448953"/>
            <a:ext cx="339612" cy="294037"/>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200" b="1" dirty="0"/>
              <a:t>∇D</a:t>
            </a:r>
          </a:p>
        </p:txBody>
      </p:sp>
      <p:cxnSp>
        <p:nvCxnSpPr>
          <p:cNvPr id="144" name="Straight Arrow Connector 143">
            <a:extLst>
              <a:ext uri="{FF2B5EF4-FFF2-40B4-BE49-F238E27FC236}">
                <a16:creationId xmlns:a16="http://schemas.microsoft.com/office/drawing/2014/main" id="{09428FBF-A771-8B45-94D2-07C5948FCD88}"/>
              </a:ext>
            </a:extLst>
          </p:cNvPr>
          <p:cNvCxnSpPr>
            <a:cxnSpLocks/>
          </p:cNvCxnSpPr>
          <p:nvPr/>
        </p:nvCxnSpPr>
        <p:spPr>
          <a:xfrm flipV="1">
            <a:off x="9366026" y="3596165"/>
            <a:ext cx="244216" cy="6975"/>
          </a:xfrm>
          <a:prstGeom prst="straightConnector1">
            <a:avLst/>
          </a:prstGeom>
          <a:ln>
            <a:solidFill>
              <a:schemeClr val="accent6"/>
            </a:solidFill>
            <a:tailEnd type="triangle"/>
          </a:ln>
        </p:spPr>
        <p:style>
          <a:lnRef idx="3">
            <a:schemeClr val="accent6"/>
          </a:lnRef>
          <a:fillRef idx="0">
            <a:schemeClr val="accent6"/>
          </a:fillRef>
          <a:effectRef idx="2">
            <a:schemeClr val="accent6"/>
          </a:effectRef>
          <a:fontRef idx="minor">
            <a:schemeClr val="tx1"/>
          </a:fontRef>
        </p:style>
      </p:cxnSp>
      <p:grpSp>
        <p:nvGrpSpPr>
          <p:cNvPr id="4" name="Group 3">
            <a:extLst>
              <a:ext uri="{FF2B5EF4-FFF2-40B4-BE49-F238E27FC236}">
                <a16:creationId xmlns:a16="http://schemas.microsoft.com/office/drawing/2014/main" id="{E60B2D8F-E55B-BE40-8890-09F24B7C1728}"/>
              </a:ext>
            </a:extLst>
          </p:cNvPr>
          <p:cNvGrpSpPr/>
          <p:nvPr/>
        </p:nvGrpSpPr>
        <p:grpSpPr>
          <a:xfrm>
            <a:off x="10130796" y="3456159"/>
            <a:ext cx="1293216" cy="276675"/>
            <a:chOff x="10130796" y="3456159"/>
            <a:chExt cx="1293216" cy="276675"/>
          </a:xfrm>
        </p:grpSpPr>
        <p:sp>
          <p:nvSpPr>
            <p:cNvPr id="147" name="Oval 146">
              <a:extLst>
                <a:ext uri="{FF2B5EF4-FFF2-40B4-BE49-F238E27FC236}">
                  <a16:creationId xmlns:a16="http://schemas.microsoft.com/office/drawing/2014/main" id="{ADE5ED95-58DC-274F-9DE1-7BCD8B7E17B6}"/>
                </a:ext>
              </a:extLst>
            </p:cNvPr>
            <p:cNvSpPr/>
            <p:nvPr/>
          </p:nvSpPr>
          <p:spPr>
            <a:xfrm>
              <a:off x="10130796" y="3456159"/>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600" b="1" dirty="0"/>
                <a:t>A</a:t>
              </a:r>
            </a:p>
          </p:txBody>
        </p:sp>
        <p:sp>
          <p:nvSpPr>
            <p:cNvPr id="155" name="Oval 154">
              <a:extLst>
                <a:ext uri="{FF2B5EF4-FFF2-40B4-BE49-F238E27FC236}">
                  <a16:creationId xmlns:a16="http://schemas.microsoft.com/office/drawing/2014/main" id="{0F96C412-652A-1B4B-A865-465B97A752C8}"/>
                </a:ext>
              </a:extLst>
            </p:cNvPr>
            <p:cNvSpPr/>
            <p:nvPr/>
          </p:nvSpPr>
          <p:spPr>
            <a:xfrm>
              <a:off x="10618470" y="3458982"/>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600" b="1" dirty="0"/>
                <a:t>B</a:t>
              </a:r>
            </a:p>
          </p:txBody>
        </p:sp>
        <p:cxnSp>
          <p:nvCxnSpPr>
            <p:cNvPr id="156" name="Straight Arrow Connector 155">
              <a:extLst>
                <a:ext uri="{FF2B5EF4-FFF2-40B4-BE49-F238E27FC236}">
                  <a16:creationId xmlns:a16="http://schemas.microsoft.com/office/drawing/2014/main" id="{D9347B89-E051-B249-8D9B-AE8C83612CED}"/>
                </a:ext>
              </a:extLst>
            </p:cNvPr>
            <p:cNvCxnSpPr>
              <a:cxnSpLocks/>
              <a:stCxn id="147" idx="6"/>
              <a:endCxn id="155" idx="2"/>
            </p:cNvCxnSpPr>
            <p:nvPr/>
          </p:nvCxnSpPr>
          <p:spPr>
            <a:xfrm>
              <a:off x="10404648" y="3593085"/>
              <a:ext cx="213822" cy="2823"/>
            </a:xfrm>
            <a:prstGeom prst="straightConnector1">
              <a:avLst/>
            </a:prstGeom>
            <a:ln w="19050">
              <a:tailEnd type="triangle"/>
            </a:ln>
          </p:spPr>
          <p:style>
            <a:lnRef idx="1">
              <a:schemeClr val="accent1"/>
            </a:lnRef>
            <a:fillRef idx="0">
              <a:schemeClr val="accent1"/>
            </a:fillRef>
            <a:effectRef idx="1">
              <a:schemeClr val="accent1"/>
            </a:effectRef>
            <a:fontRef idx="minor">
              <a:schemeClr val="tx1"/>
            </a:fontRef>
          </p:style>
        </p:cxnSp>
        <p:sp>
          <p:nvSpPr>
            <p:cNvPr id="161" name="Oval 160">
              <a:extLst>
                <a:ext uri="{FF2B5EF4-FFF2-40B4-BE49-F238E27FC236}">
                  <a16:creationId xmlns:a16="http://schemas.microsoft.com/office/drawing/2014/main" id="{BDBB2A1F-060D-BF44-A4C2-1AEEE64D784E}"/>
                </a:ext>
              </a:extLst>
            </p:cNvPr>
            <p:cNvSpPr/>
            <p:nvPr/>
          </p:nvSpPr>
          <p:spPr>
            <a:xfrm>
              <a:off x="11150160" y="3458982"/>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600" b="1" dirty="0"/>
                <a:t>C</a:t>
              </a:r>
            </a:p>
          </p:txBody>
        </p:sp>
        <p:cxnSp>
          <p:nvCxnSpPr>
            <p:cNvPr id="162" name="Straight Arrow Connector 161">
              <a:extLst>
                <a:ext uri="{FF2B5EF4-FFF2-40B4-BE49-F238E27FC236}">
                  <a16:creationId xmlns:a16="http://schemas.microsoft.com/office/drawing/2014/main" id="{B34F54B9-1B31-8344-A9EF-3E155C1E88CF}"/>
                </a:ext>
              </a:extLst>
            </p:cNvPr>
            <p:cNvCxnSpPr>
              <a:cxnSpLocks/>
              <a:stCxn id="155" idx="6"/>
              <a:endCxn id="161" idx="2"/>
            </p:cNvCxnSpPr>
            <p:nvPr/>
          </p:nvCxnSpPr>
          <p:spPr>
            <a:xfrm>
              <a:off x="10892322" y="3595908"/>
              <a:ext cx="257838" cy="0"/>
            </a:xfrm>
            <a:prstGeom prst="straightConnector1">
              <a:avLst/>
            </a:prstGeom>
            <a:ln w="19050">
              <a:tailEnd type="triangle"/>
            </a:ln>
          </p:spPr>
          <p:style>
            <a:lnRef idx="1">
              <a:schemeClr val="accent1"/>
            </a:lnRef>
            <a:fillRef idx="0">
              <a:schemeClr val="accent1"/>
            </a:fillRef>
            <a:effectRef idx="1">
              <a:schemeClr val="accent1"/>
            </a:effectRef>
            <a:fontRef idx="minor">
              <a:schemeClr val="tx1"/>
            </a:fontRef>
          </p:style>
        </p:cxnSp>
      </p:grpSp>
      <p:sp>
        <p:nvSpPr>
          <p:cNvPr id="164" name="Donut 163">
            <a:extLst>
              <a:ext uri="{FF2B5EF4-FFF2-40B4-BE49-F238E27FC236}">
                <a16:creationId xmlns:a16="http://schemas.microsoft.com/office/drawing/2014/main" id="{B01AA897-38A0-C347-B9FE-956D3C0B32E7}"/>
              </a:ext>
            </a:extLst>
          </p:cNvPr>
          <p:cNvSpPr/>
          <p:nvPr/>
        </p:nvSpPr>
        <p:spPr>
          <a:xfrm rot="5400000">
            <a:off x="7792454" y="3224374"/>
            <a:ext cx="711418" cy="1766420"/>
          </a:xfrm>
          <a:prstGeom prst="donut">
            <a:avLst>
              <a:gd name="adj" fmla="val 12220"/>
            </a:avLst>
          </a:prstGeom>
          <a:solidFill>
            <a:srgbClr val="DB0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endParaRPr>
          </a:p>
        </p:txBody>
      </p:sp>
      <p:cxnSp>
        <p:nvCxnSpPr>
          <p:cNvPr id="176" name="Straight Arrow Connector 175">
            <a:extLst>
              <a:ext uri="{FF2B5EF4-FFF2-40B4-BE49-F238E27FC236}">
                <a16:creationId xmlns:a16="http://schemas.microsoft.com/office/drawing/2014/main" id="{A0C6F2F1-6DAD-2142-A0E6-BF0B7A853326}"/>
              </a:ext>
            </a:extLst>
          </p:cNvPr>
          <p:cNvCxnSpPr>
            <a:cxnSpLocks/>
          </p:cNvCxnSpPr>
          <p:nvPr/>
        </p:nvCxnSpPr>
        <p:spPr>
          <a:xfrm>
            <a:off x="8728308" y="3595408"/>
            <a:ext cx="306012" cy="0"/>
          </a:xfrm>
          <a:prstGeom prst="straightConnector1">
            <a:avLst/>
          </a:prstGeom>
          <a:ln w="19050">
            <a:tailEnd type="triangle"/>
          </a:ln>
        </p:spPr>
        <p:style>
          <a:lnRef idx="1">
            <a:schemeClr val="accent1"/>
          </a:lnRef>
          <a:fillRef idx="0">
            <a:schemeClr val="accent1"/>
          </a:fillRef>
          <a:effectRef idx="1">
            <a:schemeClr val="accent1"/>
          </a:effectRef>
          <a:fontRef idx="minor">
            <a:schemeClr val="tx1"/>
          </a:fontRef>
        </p:style>
      </p:cxnSp>
      <p:cxnSp>
        <p:nvCxnSpPr>
          <p:cNvPr id="177" name="Curved Connector 176">
            <a:extLst>
              <a:ext uri="{FF2B5EF4-FFF2-40B4-BE49-F238E27FC236}">
                <a16:creationId xmlns:a16="http://schemas.microsoft.com/office/drawing/2014/main" id="{43BEFD28-DA69-1946-89E4-AB001906A89F}"/>
              </a:ext>
            </a:extLst>
          </p:cNvPr>
          <p:cNvCxnSpPr>
            <a:cxnSpLocks/>
            <a:stCxn id="125" idx="0"/>
            <a:endCxn id="143" idx="0"/>
          </p:cNvCxnSpPr>
          <p:nvPr/>
        </p:nvCxnSpPr>
        <p:spPr>
          <a:xfrm rot="5400000" flipH="1" flipV="1">
            <a:off x="8902924" y="2581359"/>
            <a:ext cx="9529" cy="1744719"/>
          </a:xfrm>
          <a:prstGeom prst="curvedConnector3">
            <a:avLst>
              <a:gd name="adj1" fmla="val 2498993"/>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C3B7C83A-07F5-BD46-9BB3-BE5FC1D6A1A1}"/>
              </a:ext>
            </a:extLst>
          </p:cNvPr>
          <p:cNvSpPr txBox="1"/>
          <p:nvPr/>
        </p:nvSpPr>
        <p:spPr>
          <a:xfrm>
            <a:off x="421584" y="5365312"/>
            <a:ext cx="6236003" cy="584775"/>
          </a:xfrm>
          <a:prstGeom prst="rect">
            <a:avLst/>
          </a:prstGeom>
        </p:spPr>
        <p:txBody>
          <a:bodyPr wrap="none" rtlCol="0">
            <a:spAutoFit/>
          </a:bodyPr>
          <a:lstStyle/>
          <a:p>
            <a:r>
              <a:rPr lang="en-US" sz="3200" b="1" dirty="0">
                <a:latin typeface="Helvetica Neue" panose="02000503000000020004" pitchFamily="2" charset="0"/>
                <a:ea typeface="Helvetica Neue" panose="02000503000000020004" pitchFamily="2" charset="0"/>
                <a:cs typeface="Helvetica Neue" panose="02000503000000020004" pitchFamily="2" charset="0"/>
              </a:rPr>
              <a:t>How can we use less memory?</a:t>
            </a:r>
          </a:p>
        </p:txBody>
      </p:sp>
      <p:sp>
        <p:nvSpPr>
          <p:cNvPr id="179" name="TextBox 178">
            <a:extLst>
              <a:ext uri="{FF2B5EF4-FFF2-40B4-BE49-F238E27FC236}">
                <a16:creationId xmlns:a16="http://schemas.microsoft.com/office/drawing/2014/main" id="{D63BCF31-79D0-E54B-86CD-4B98F2050C54}"/>
              </a:ext>
            </a:extLst>
          </p:cNvPr>
          <p:cNvSpPr txBox="1"/>
          <p:nvPr/>
        </p:nvSpPr>
        <p:spPr>
          <a:xfrm>
            <a:off x="571495" y="5830580"/>
            <a:ext cx="4749011" cy="584775"/>
          </a:xfrm>
          <a:prstGeom prst="rect">
            <a:avLst/>
          </a:prstGeom>
        </p:spPr>
        <p:txBody>
          <a:bodyPr wrap="square" rtlCol="0">
            <a:spAutoFit/>
          </a:bodyPr>
          <a:lstStyle/>
          <a:p>
            <a:r>
              <a:rPr lang="en-US" sz="3200" dirty="0">
                <a:solidFill>
                  <a:srgbClr val="DB0068"/>
                </a:solidFill>
                <a:latin typeface="Helvetica Neue" panose="02000503000000020004" pitchFamily="2" charset="0"/>
                <a:ea typeface="Helvetica Neue" panose="02000503000000020004" pitchFamily="2" charset="0"/>
                <a:cs typeface="Helvetica Neue" panose="02000503000000020004" pitchFamily="2" charset="0"/>
              </a:rPr>
              <a:t>Free early &amp; recompute</a:t>
            </a:r>
          </a:p>
        </p:txBody>
      </p:sp>
      <p:cxnSp>
        <p:nvCxnSpPr>
          <p:cNvPr id="3" name="Straight Arrow Connector 2">
            <a:extLst>
              <a:ext uri="{FF2B5EF4-FFF2-40B4-BE49-F238E27FC236}">
                <a16:creationId xmlns:a16="http://schemas.microsoft.com/office/drawing/2014/main" id="{3F44A9DC-A65E-4341-A628-85B8611A0A2D}"/>
              </a:ext>
            </a:extLst>
          </p:cNvPr>
          <p:cNvCxnSpPr>
            <a:cxnSpLocks/>
          </p:cNvCxnSpPr>
          <p:nvPr/>
        </p:nvCxnSpPr>
        <p:spPr>
          <a:xfrm flipV="1">
            <a:off x="9061522" y="3724600"/>
            <a:ext cx="949469" cy="22222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6F9FBEA6-E0C3-F041-A280-72D7029FBC52}"/>
              </a:ext>
            </a:extLst>
          </p:cNvPr>
          <p:cNvSpPr/>
          <p:nvPr/>
        </p:nvSpPr>
        <p:spPr>
          <a:xfrm>
            <a:off x="328592" y="231627"/>
            <a:ext cx="8219558" cy="954107"/>
          </a:xfrm>
          <a:prstGeom prst="rect">
            <a:avLst/>
          </a:prstGeom>
        </p:spPr>
        <p:txBody>
          <a:bodyPr wrap="none">
            <a:spAutoFit/>
          </a:bodyPr>
          <a:lstStyle/>
          <a:p>
            <a:pPr lvl="0">
              <a:defRPr/>
            </a:pPr>
            <a:r>
              <a:rPr lang="en-US" sz="3200" b="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Compute-hungry backpropagation policy</a:t>
            </a:r>
            <a:endParaRPr lang="en-US" sz="3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a:p>
            <a:pPr lvl="0">
              <a:defRPr/>
            </a:pPr>
            <a:r>
              <a:rPr lang="en-US" sz="24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Recompute </a:t>
            </a:r>
            <a:r>
              <a:rPr lang="en-US" sz="2400" dirty="0">
                <a:solidFill>
                  <a:prstClr val="black"/>
                </a:solidFill>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all layers</a:t>
            </a:r>
            <a:endParaRPr lang="en-US" sz="24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Slide Number Placeholder 1">
            <a:extLst>
              <a:ext uri="{FF2B5EF4-FFF2-40B4-BE49-F238E27FC236}">
                <a16:creationId xmlns:a16="http://schemas.microsoft.com/office/drawing/2014/main" id="{3B2D5FF8-9031-0146-9141-4DCCEA8E2287}"/>
              </a:ext>
            </a:extLst>
          </p:cNvPr>
          <p:cNvSpPr>
            <a:spLocks noGrp="1"/>
          </p:cNvSpPr>
          <p:nvPr>
            <p:ph type="sldNum" sz="quarter" idx="12"/>
          </p:nvPr>
        </p:nvSpPr>
        <p:spPr/>
        <p:txBody>
          <a:bodyPr/>
          <a:lstStyle/>
          <a:p>
            <a:fld id="{5C21FAA9-B8A2-DE42-8B6F-6CA326C19E94}" type="slidenum">
              <a:rPr lang="en-US" smtClean="0"/>
              <a:pPr/>
              <a:t>17</a:t>
            </a:fld>
            <a:endParaRPr lang="en-US" dirty="0"/>
          </a:p>
        </p:txBody>
      </p:sp>
      <p:cxnSp>
        <p:nvCxnSpPr>
          <p:cNvPr id="100" name="Straight Connector 99">
            <a:extLst>
              <a:ext uri="{FF2B5EF4-FFF2-40B4-BE49-F238E27FC236}">
                <a16:creationId xmlns:a16="http://schemas.microsoft.com/office/drawing/2014/main" id="{A539E650-7C73-2C49-99E7-D7F6646F5370}"/>
              </a:ext>
            </a:extLst>
          </p:cNvPr>
          <p:cNvCxnSpPr/>
          <p:nvPr/>
        </p:nvCxnSpPr>
        <p:spPr>
          <a:xfrm>
            <a:off x="6375222" y="1928578"/>
            <a:ext cx="4880782" cy="0"/>
          </a:xfrm>
          <a:prstGeom prst="line">
            <a:avLst/>
          </a:prstGeom>
          <a:ln w="28575"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1" name="TextBox 100">
            <a:extLst>
              <a:ext uri="{FF2B5EF4-FFF2-40B4-BE49-F238E27FC236}">
                <a16:creationId xmlns:a16="http://schemas.microsoft.com/office/drawing/2014/main" id="{1B006486-B77D-3E47-B718-8851567A8803}"/>
              </a:ext>
            </a:extLst>
          </p:cNvPr>
          <p:cNvSpPr txBox="1"/>
          <p:nvPr/>
        </p:nvSpPr>
        <p:spPr>
          <a:xfrm>
            <a:off x="6419790" y="1559246"/>
            <a:ext cx="3492303" cy="369332"/>
          </a:xfrm>
          <a:prstGeom prst="rect">
            <a:avLst/>
          </a:prstGeom>
        </p:spPr>
        <p:txBody>
          <a:bodyPr wrap="none" rtlCol="0">
            <a:spAutoFit/>
          </a:bodyPr>
          <a:lstStyle/>
          <a:p>
            <a:r>
              <a:rPr lang="en-US" b="1"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Peak RAM (no </a:t>
            </a:r>
            <a:r>
              <a:rPr lang="en-US" b="1" dirty="0" err="1">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recomputation</a:t>
            </a:r>
            <a:r>
              <a:rPr lang="en-US" b="1"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a:t>
            </a:r>
          </a:p>
        </p:txBody>
      </p:sp>
      <p:cxnSp>
        <p:nvCxnSpPr>
          <p:cNvPr id="90" name="Straight Arrow Connector 89">
            <a:extLst>
              <a:ext uri="{FF2B5EF4-FFF2-40B4-BE49-F238E27FC236}">
                <a16:creationId xmlns:a16="http://schemas.microsoft.com/office/drawing/2014/main" id="{2650CAD1-C86D-294A-8C96-BE5877E7002E}"/>
              </a:ext>
            </a:extLst>
          </p:cNvPr>
          <p:cNvCxnSpPr>
            <a:cxnSpLocks/>
            <a:stCxn id="102" idx="6"/>
            <a:endCxn id="139" idx="1"/>
          </p:cNvCxnSpPr>
          <p:nvPr/>
        </p:nvCxnSpPr>
        <p:spPr>
          <a:xfrm>
            <a:off x="4908540" y="2812819"/>
            <a:ext cx="412415" cy="491486"/>
          </a:xfrm>
          <a:prstGeom prst="straightConnector1">
            <a:avLst/>
          </a:prstGeom>
          <a:ln w="57150">
            <a:solidFill>
              <a:schemeClr val="tx1"/>
            </a:solidFill>
            <a:tailEnd type="triangle"/>
          </a:ln>
        </p:spPr>
        <p:style>
          <a:lnRef idx="1">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8D95AADC-2E07-CE45-AADE-6FF536C433EC}"/>
              </a:ext>
            </a:extLst>
          </p:cNvPr>
          <p:cNvCxnSpPr>
            <a:cxnSpLocks/>
            <a:stCxn id="139" idx="1"/>
            <a:endCxn id="116" idx="5"/>
          </p:cNvCxnSpPr>
          <p:nvPr/>
        </p:nvCxnSpPr>
        <p:spPr>
          <a:xfrm flipH="1">
            <a:off x="4923076" y="3304305"/>
            <a:ext cx="397879" cy="266171"/>
          </a:xfrm>
          <a:prstGeom prst="straightConnector1">
            <a:avLst/>
          </a:prstGeom>
          <a:ln w="57150">
            <a:solidFill>
              <a:schemeClr val="tx1"/>
            </a:solidFill>
            <a:tailEnd type="triangle"/>
          </a:ln>
        </p:spPr>
        <p:style>
          <a:lnRef idx="1">
            <a:schemeClr val="accent1"/>
          </a:lnRef>
          <a:fillRef idx="0">
            <a:schemeClr val="accent1"/>
          </a:fillRef>
          <a:effectRef idx="1">
            <a:schemeClr val="accent1"/>
          </a:effectRef>
          <a:fontRef idx="minor">
            <a:schemeClr val="tx1"/>
          </a:fontRef>
        </p:style>
      </p:cxnSp>
      <p:sp>
        <p:nvSpPr>
          <p:cNvPr id="92" name="Oval 91">
            <a:extLst>
              <a:ext uri="{FF2B5EF4-FFF2-40B4-BE49-F238E27FC236}">
                <a16:creationId xmlns:a16="http://schemas.microsoft.com/office/drawing/2014/main" id="{0D3CC92F-BC7E-724B-8153-48FCE800DD05}"/>
              </a:ext>
            </a:extLst>
          </p:cNvPr>
          <p:cNvSpPr/>
          <p:nvPr/>
        </p:nvSpPr>
        <p:spPr>
          <a:xfrm>
            <a:off x="526165" y="2548248"/>
            <a:ext cx="529141" cy="529141"/>
          </a:xfrm>
          <a:prstGeom prst="ellipse">
            <a:avLst/>
          </a:prstGeom>
          <a:solidFill>
            <a:srgbClr val="4371C2"/>
          </a:solidFill>
          <a:ln>
            <a:solidFill>
              <a:srgbClr val="4170C0"/>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A</a:t>
            </a:r>
          </a:p>
        </p:txBody>
      </p:sp>
      <p:sp>
        <p:nvSpPr>
          <p:cNvPr id="93" name="!!B">
            <a:extLst>
              <a:ext uri="{FF2B5EF4-FFF2-40B4-BE49-F238E27FC236}">
                <a16:creationId xmlns:a16="http://schemas.microsoft.com/office/drawing/2014/main" id="{09D47BF0-6A26-E643-8A6F-201C7293F3BC}"/>
              </a:ext>
            </a:extLst>
          </p:cNvPr>
          <p:cNvSpPr/>
          <p:nvPr/>
        </p:nvSpPr>
        <p:spPr>
          <a:xfrm>
            <a:off x="1489473" y="2548248"/>
            <a:ext cx="529141" cy="529141"/>
          </a:xfrm>
          <a:prstGeom prst="ellipse">
            <a:avLst/>
          </a:prstGeom>
          <a:solidFill>
            <a:srgbClr val="4371C2"/>
          </a:solidFill>
          <a:ln>
            <a:solidFill>
              <a:srgbClr val="4170C0"/>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B</a:t>
            </a:r>
          </a:p>
        </p:txBody>
      </p:sp>
      <p:sp>
        <p:nvSpPr>
          <p:cNvPr id="94" name="!!C">
            <a:extLst>
              <a:ext uri="{FF2B5EF4-FFF2-40B4-BE49-F238E27FC236}">
                <a16:creationId xmlns:a16="http://schemas.microsoft.com/office/drawing/2014/main" id="{B72B013A-D473-5C47-8BBC-FB032C6A7DFA}"/>
              </a:ext>
            </a:extLst>
          </p:cNvPr>
          <p:cNvSpPr/>
          <p:nvPr/>
        </p:nvSpPr>
        <p:spPr>
          <a:xfrm>
            <a:off x="2452782" y="2548248"/>
            <a:ext cx="529141" cy="529141"/>
          </a:xfrm>
          <a:prstGeom prst="ellipse">
            <a:avLst/>
          </a:prstGeom>
          <a:solidFill>
            <a:srgbClr val="4371C2"/>
          </a:solidFill>
          <a:ln>
            <a:solidFill>
              <a:srgbClr val="4170C0"/>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C</a:t>
            </a:r>
          </a:p>
        </p:txBody>
      </p:sp>
      <p:sp>
        <p:nvSpPr>
          <p:cNvPr id="97" name="!!D">
            <a:extLst>
              <a:ext uri="{FF2B5EF4-FFF2-40B4-BE49-F238E27FC236}">
                <a16:creationId xmlns:a16="http://schemas.microsoft.com/office/drawing/2014/main" id="{EDEFD941-EF92-D048-9B7E-51909A8AC52C}"/>
              </a:ext>
            </a:extLst>
          </p:cNvPr>
          <p:cNvSpPr/>
          <p:nvPr/>
        </p:nvSpPr>
        <p:spPr>
          <a:xfrm>
            <a:off x="3416091" y="2548248"/>
            <a:ext cx="529141" cy="529141"/>
          </a:xfrm>
          <a:prstGeom prst="ellipse">
            <a:avLst/>
          </a:prstGeom>
          <a:solidFill>
            <a:srgbClr val="4371C2"/>
          </a:solidFill>
          <a:ln>
            <a:solidFill>
              <a:srgbClr val="4170C0"/>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D</a:t>
            </a:r>
          </a:p>
        </p:txBody>
      </p:sp>
      <p:sp>
        <p:nvSpPr>
          <p:cNvPr id="102" name="!!E">
            <a:extLst>
              <a:ext uri="{FF2B5EF4-FFF2-40B4-BE49-F238E27FC236}">
                <a16:creationId xmlns:a16="http://schemas.microsoft.com/office/drawing/2014/main" id="{3CBC1D36-B555-3245-805A-8138380FDC4B}"/>
              </a:ext>
            </a:extLst>
          </p:cNvPr>
          <p:cNvSpPr/>
          <p:nvPr/>
        </p:nvSpPr>
        <p:spPr>
          <a:xfrm>
            <a:off x="4379399" y="2548248"/>
            <a:ext cx="529141" cy="529141"/>
          </a:xfrm>
          <a:prstGeom prst="ellipse">
            <a:avLst/>
          </a:prstGeom>
          <a:solidFill>
            <a:srgbClr val="4371C2"/>
          </a:solidFill>
          <a:ln>
            <a:solidFill>
              <a:srgbClr val="4170C0"/>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E</a:t>
            </a:r>
          </a:p>
        </p:txBody>
      </p:sp>
      <p:cxnSp>
        <p:nvCxnSpPr>
          <p:cNvPr id="103" name="Straight Arrow Connector 102">
            <a:extLst>
              <a:ext uri="{FF2B5EF4-FFF2-40B4-BE49-F238E27FC236}">
                <a16:creationId xmlns:a16="http://schemas.microsoft.com/office/drawing/2014/main" id="{4AFCD550-E2E1-1A4A-9BC5-757D8FE1C731}"/>
              </a:ext>
            </a:extLst>
          </p:cNvPr>
          <p:cNvCxnSpPr>
            <a:stCxn id="92" idx="6"/>
            <a:endCxn id="93" idx="2"/>
          </p:cNvCxnSpPr>
          <p:nvPr/>
        </p:nvCxnSpPr>
        <p:spPr>
          <a:xfrm>
            <a:off x="1055306" y="2812819"/>
            <a:ext cx="434167" cy="0"/>
          </a:xfrm>
          <a:prstGeom prst="straightConnector1">
            <a:avLst/>
          </a:prstGeom>
          <a:ln w="57150">
            <a:solidFill>
              <a:srgbClr val="4170C0"/>
            </a:solidFill>
            <a:tailEnd type="triangle"/>
          </a:ln>
        </p:spPr>
        <p:style>
          <a:lnRef idx="1">
            <a:schemeClr val="accent1"/>
          </a:lnRef>
          <a:fillRef idx="0">
            <a:schemeClr val="accent1"/>
          </a:fillRef>
          <a:effectRef idx="1">
            <a:schemeClr val="accent1"/>
          </a:effectRef>
          <a:fontRef idx="minor">
            <a:schemeClr val="tx1"/>
          </a:fontRef>
        </p:style>
      </p:cxnSp>
      <p:cxnSp>
        <p:nvCxnSpPr>
          <p:cNvPr id="104" name="Straight Arrow Connector 103">
            <a:extLst>
              <a:ext uri="{FF2B5EF4-FFF2-40B4-BE49-F238E27FC236}">
                <a16:creationId xmlns:a16="http://schemas.microsoft.com/office/drawing/2014/main" id="{CAF071ED-3155-E942-8D65-1F1A02CC48CC}"/>
              </a:ext>
            </a:extLst>
          </p:cNvPr>
          <p:cNvCxnSpPr>
            <a:cxnSpLocks/>
            <a:stCxn id="93" idx="6"/>
            <a:endCxn id="94" idx="2"/>
          </p:cNvCxnSpPr>
          <p:nvPr/>
        </p:nvCxnSpPr>
        <p:spPr>
          <a:xfrm>
            <a:off x="2018615" y="2812819"/>
            <a:ext cx="434167" cy="0"/>
          </a:xfrm>
          <a:prstGeom prst="straightConnector1">
            <a:avLst/>
          </a:prstGeom>
          <a:ln w="57150">
            <a:solidFill>
              <a:srgbClr val="4170C0"/>
            </a:solidFill>
            <a:tailEnd type="triangle"/>
          </a:ln>
        </p:spPr>
        <p:style>
          <a:lnRef idx="1">
            <a:schemeClr val="accent1"/>
          </a:lnRef>
          <a:fillRef idx="0">
            <a:schemeClr val="accent1"/>
          </a:fillRef>
          <a:effectRef idx="1">
            <a:schemeClr val="accent1"/>
          </a:effectRef>
          <a:fontRef idx="minor">
            <a:schemeClr val="tx1"/>
          </a:fontRef>
        </p:style>
      </p:cxnSp>
      <p:cxnSp>
        <p:nvCxnSpPr>
          <p:cNvPr id="105" name="Straight Arrow Connector 104">
            <a:extLst>
              <a:ext uri="{FF2B5EF4-FFF2-40B4-BE49-F238E27FC236}">
                <a16:creationId xmlns:a16="http://schemas.microsoft.com/office/drawing/2014/main" id="{2CEE94E5-59B4-4048-9005-648DE07B899B}"/>
              </a:ext>
            </a:extLst>
          </p:cNvPr>
          <p:cNvCxnSpPr>
            <a:cxnSpLocks/>
            <a:stCxn id="94" idx="6"/>
            <a:endCxn id="97" idx="2"/>
          </p:cNvCxnSpPr>
          <p:nvPr/>
        </p:nvCxnSpPr>
        <p:spPr>
          <a:xfrm>
            <a:off x="2981924" y="2812819"/>
            <a:ext cx="434167" cy="0"/>
          </a:xfrm>
          <a:prstGeom prst="straightConnector1">
            <a:avLst/>
          </a:prstGeom>
          <a:ln w="57150">
            <a:solidFill>
              <a:srgbClr val="4170C0"/>
            </a:solidFill>
            <a:tailEnd type="triangle"/>
          </a:ln>
        </p:spPr>
        <p:style>
          <a:lnRef idx="1">
            <a:schemeClr val="accent1"/>
          </a:lnRef>
          <a:fillRef idx="0">
            <a:schemeClr val="accent1"/>
          </a:fillRef>
          <a:effectRef idx="1">
            <a:schemeClr val="accent1"/>
          </a:effectRef>
          <a:fontRef idx="minor">
            <a:schemeClr val="tx1"/>
          </a:fontRef>
        </p:style>
      </p:cxnSp>
      <p:cxnSp>
        <p:nvCxnSpPr>
          <p:cNvPr id="106" name="Straight Arrow Connector 105">
            <a:extLst>
              <a:ext uri="{FF2B5EF4-FFF2-40B4-BE49-F238E27FC236}">
                <a16:creationId xmlns:a16="http://schemas.microsoft.com/office/drawing/2014/main" id="{68B3CF2D-FE27-804E-A95C-616D08DF38D2}"/>
              </a:ext>
            </a:extLst>
          </p:cNvPr>
          <p:cNvCxnSpPr>
            <a:cxnSpLocks/>
            <a:stCxn id="97" idx="6"/>
            <a:endCxn id="102" idx="2"/>
          </p:cNvCxnSpPr>
          <p:nvPr/>
        </p:nvCxnSpPr>
        <p:spPr>
          <a:xfrm>
            <a:off x="3945232" y="2812819"/>
            <a:ext cx="434167" cy="0"/>
          </a:xfrm>
          <a:prstGeom prst="straightConnector1">
            <a:avLst/>
          </a:prstGeom>
          <a:ln w="57150">
            <a:solidFill>
              <a:srgbClr val="4170C0"/>
            </a:solidFill>
            <a:tailEnd type="triangle"/>
          </a:ln>
        </p:spPr>
        <p:style>
          <a:lnRef idx="1">
            <a:schemeClr val="accent1"/>
          </a:lnRef>
          <a:fillRef idx="0">
            <a:schemeClr val="accent1"/>
          </a:fillRef>
          <a:effectRef idx="1">
            <a:schemeClr val="accent1"/>
          </a:effectRef>
          <a:fontRef idx="minor">
            <a:schemeClr val="tx1"/>
          </a:fontRef>
        </p:style>
      </p:cxnSp>
      <p:cxnSp>
        <p:nvCxnSpPr>
          <p:cNvPr id="107" name="Straight Arrow Connector 106">
            <a:extLst>
              <a:ext uri="{FF2B5EF4-FFF2-40B4-BE49-F238E27FC236}">
                <a16:creationId xmlns:a16="http://schemas.microsoft.com/office/drawing/2014/main" id="{E28D751D-6DAA-0B4B-9209-4999B9D6AAD7}"/>
              </a:ext>
            </a:extLst>
          </p:cNvPr>
          <p:cNvCxnSpPr>
            <a:cxnSpLocks/>
            <a:endCxn id="92" idx="2"/>
          </p:cNvCxnSpPr>
          <p:nvPr/>
        </p:nvCxnSpPr>
        <p:spPr>
          <a:xfrm>
            <a:off x="186972" y="2812819"/>
            <a:ext cx="339193" cy="0"/>
          </a:xfrm>
          <a:prstGeom prst="straightConnector1">
            <a:avLst/>
          </a:prstGeom>
          <a:ln w="57150">
            <a:solidFill>
              <a:srgbClr val="4170C0"/>
            </a:solidFill>
            <a:tailEnd type="triangle"/>
          </a:ln>
        </p:spPr>
        <p:style>
          <a:lnRef idx="1">
            <a:schemeClr val="accent1"/>
          </a:lnRef>
          <a:fillRef idx="0">
            <a:schemeClr val="accent1"/>
          </a:fillRef>
          <a:effectRef idx="1">
            <a:schemeClr val="accent1"/>
          </a:effectRef>
          <a:fontRef idx="minor">
            <a:schemeClr val="tx1"/>
          </a:fontRef>
        </p:style>
      </p:cxnSp>
      <p:cxnSp>
        <p:nvCxnSpPr>
          <p:cNvPr id="110" name="Straight Arrow Connector 109">
            <a:extLst>
              <a:ext uri="{FF2B5EF4-FFF2-40B4-BE49-F238E27FC236}">
                <a16:creationId xmlns:a16="http://schemas.microsoft.com/office/drawing/2014/main" id="{C15F971B-3AD0-AE40-BCC4-14A666D32B89}"/>
              </a:ext>
            </a:extLst>
          </p:cNvPr>
          <p:cNvCxnSpPr>
            <a:cxnSpLocks/>
            <a:stCxn id="102" idx="6"/>
            <a:endCxn id="114" idx="1"/>
          </p:cNvCxnSpPr>
          <p:nvPr/>
        </p:nvCxnSpPr>
        <p:spPr>
          <a:xfrm>
            <a:off x="4908540" y="2812819"/>
            <a:ext cx="290091" cy="22367"/>
          </a:xfrm>
          <a:prstGeom prst="straightConnector1">
            <a:avLst/>
          </a:prstGeom>
          <a:ln w="57150">
            <a:solidFill>
              <a:srgbClr val="4170C0"/>
            </a:solidFill>
            <a:tailEnd type="triangle"/>
          </a:ln>
        </p:spPr>
        <p:style>
          <a:lnRef idx="1">
            <a:schemeClr val="accent1"/>
          </a:lnRef>
          <a:fillRef idx="0">
            <a:schemeClr val="accent1"/>
          </a:fillRef>
          <a:effectRef idx="1">
            <a:schemeClr val="accent1"/>
          </a:effectRef>
          <a:fontRef idx="minor">
            <a:schemeClr val="tx1"/>
          </a:fontRef>
        </p:style>
      </p:cxnSp>
      <p:sp>
        <p:nvSpPr>
          <p:cNvPr id="114" name="TextBox 113">
            <a:extLst>
              <a:ext uri="{FF2B5EF4-FFF2-40B4-BE49-F238E27FC236}">
                <a16:creationId xmlns:a16="http://schemas.microsoft.com/office/drawing/2014/main" id="{594F031F-0C4E-7844-89CA-C18295D11E5F}"/>
              </a:ext>
            </a:extLst>
          </p:cNvPr>
          <p:cNvSpPr txBox="1"/>
          <p:nvPr/>
        </p:nvSpPr>
        <p:spPr>
          <a:xfrm>
            <a:off x="5198631" y="2681297"/>
            <a:ext cx="622286" cy="307777"/>
          </a:xfrm>
          <a:prstGeom prst="rect">
            <a:avLst/>
          </a:prstGeom>
        </p:spPr>
        <p:txBody>
          <a:bodyPr wrap="none" rtlCol="0">
            <a:spAutoFit/>
          </a:bodyPr>
          <a:lstStyle/>
          <a:p>
            <a:r>
              <a:rPr lang="en-US" sz="1400"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Label</a:t>
            </a:r>
          </a:p>
        </p:txBody>
      </p:sp>
      <p:sp>
        <p:nvSpPr>
          <p:cNvPr id="116" name="Regular Pentagon 115">
            <a:extLst>
              <a:ext uri="{FF2B5EF4-FFF2-40B4-BE49-F238E27FC236}">
                <a16:creationId xmlns:a16="http://schemas.microsoft.com/office/drawing/2014/main" id="{3D326D1C-0845-2E46-A246-9E80CB6C9BA6}"/>
              </a:ext>
            </a:extLst>
          </p:cNvPr>
          <p:cNvSpPr/>
          <p:nvPr/>
        </p:nvSpPr>
        <p:spPr>
          <a:xfrm>
            <a:off x="4364862" y="3367410"/>
            <a:ext cx="558215" cy="531634"/>
          </a:xfrm>
          <a:prstGeom prst="pentagon">
            <a:avLst/>
          </a:prstGeom>
          <a:ln>
            <a:solidFill>
              <a:srgbClr val="54A968"/>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∇E</a:t>
            </a:r>
          </a:p>
        </p:txBody>
      </p:sp>
      <p:sp>
        <p:nvSpPr>
          <p:cNvPr id="119" name="Regular Pentagon 118">
            <a:extLst>
              <a:ext uri="{FF2B5EF4-FFF2-40B4-BE49-F238E27FC236}">
                <a16:creationId xmlns:a16="http://schemas.microsoft.com/office/drawing/2014/main" id="{3B91C0B7-4221-2C4A-974E-13D751FF89FD}"/>
              </a:ext>
            </a:extLst>
          </p:cNvPr>
          <p:cNvSpPr/>
          <p:nvPr/>
        </p:nvSpPr>
        <p:spPr>
          <a:xfrm>
            <a:off x="3401554" y="3367410"/>
            <a:ext cx="558215" cy="531634"/>
          </a:xfrm>
          <a:prstGeom prst="pentagon">
            <a:avLst/>
          </a:prstGeom>
          <a:ln>
            <a:solidFill>
              <a:srgbClr val="54A968"/>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∇D</a:t>
            </a:r>
          </a:p>
        </p:txBody>
      </p:sp>
      <p:sp>
        <p:nvSpPr>
          <p:cNvPr id="122" name="Regular Pentagon 121">
            <a:extLst>
              <a:ext uri="{FF2B5EF4-FFF2-40B4-BE49-F238E27FC236}">
                <a16:creationId xmlns:a16="http://schemas.microsoft.com/office/drawing/2014/main" id="{EA6FC584-FA7A-D74E-B7B9-7079E40EE6A9}"/>
              </a:ext>
            </a:extLst>
          </p:cNvPr>
          <p:cNvSpPr/>
          <p:nvPr/>
        </p:nvSpPr>
        <p:spPr>
          <a:xfrm>
            <a:off x="2438245" y="3367410"/>
            <a:ext cx="558215" cy="531634"/>
          </a:xfrm>
          <a:prstGeom prst="pentagon">
            <a:avLst/>
          </a:prstGeom>
          <a:ln>
            <a:solidFill>
              <a:srgbClr val="54A968"/>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∇C</a:t>
            </a:r>
          </a:p>
        </p:txBody>
      </p:sp>
      <p:sp>
        <p:nvSpPr>
          <p:cNvPr id="123" name="Regular Pentagon 122">
            <a:extLst>
              <a:ext uri="{FF2B5EF4-FFF2-40B4-BE49-F238E27FC236}">
                <a16:creationId xmlns:a16="http://schemas.microsoft.com/office/drawing/2014/main" id="{44C7E786-A891-1C4E-B0FE-348B9F96D087}"/>
              </a:ext>
            </a:extLst>
          </p:cNvPr>
          <p:cNvSpPr/>
          <p:nvPr/>
        </p:nvSpPr>
        <p:spPr>
          <a:xfrm>
            <a:off x="1474936" y="3367410"/>
            <a:ext cx="558215" cy="531634"/>
          </a:xfrm>
          <a:prstGeom prst="pentagon">
            <a:avLst/>
          </a:prstGeom>
          <a:ln>
            <a:solidFill>
              <a:srgbClr val="54A968"/>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∇B</a:t>
            </a:r>
          </a:p>
        </p:txBody>
      </p:sp>
      <p:sp>
        <p:nvSpPr>
          <p:cNvPr id="137" name="Regular Pentagon 136">
            <a:extLst>
              <a:ext uri="{FF2B5EF4-FFF2-40B4-BE49-F238E27FC236}">
                <a16:creationId xmlns:a16="http://schemas.microsoft.com/office/drawing/2014/main" id="{4F942B0C-600F-2642-837E-944AA15F8128}"/>
              </a:ext>
            </a:extLst>
          </p:cNvPr>
          <p:cNvSpPr/>
          <p:nvPr/>
        </p:nvSpPr>
        <p:spPr>
          <a:xfrm>
            <a:off x="511628" y="3367410"/>
            <a:ext cx="558215" cy="531634"/>
          </a:xfrm>
          <a:prstGeom prst="pentagon">
            <a:avLst/>
          </a:prstGeom>
          <a:ln>
            <a:solidFill>
              <a:srgbClr val="54A968"/>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∇A</a:t>
            </a:r>
          </a:p>
        </p:txBody>
      </p:sp>
      <p:sp>
        <p:nvSpPr>
          <p:cNvPr id="139" name="Rectangle 138">
            <a:extLst>
              <a:ext uri="{FF2B5EF4-FFF2-40B4-BE49-F238E27FC236}">
                <a16:creationId xmlns:a16="http://schemas.microsoft.com/office/drawing/2014/main" id="{EDA8FC92-063F-0B43-B605-81A97AE0BABB}"/>
              </a:ext>
            </a:extLst>
          </p:cNvPr>
          <p:cNvSpPr/>
          <p:nvPr/>
        </p:nvSpPr>
        <p:spPr>
          <a:xfrm>
            <a:off x="5320955" y="3190594"/>
            <a:ext cx="565424" cy="227421"/>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latin typeface="Helvetica Neue" panose="02000503000000020004" pitchFamily="2" charset="0"/>
                <a:ea typeface="Helvetica Neue" panose="02000503000000020004" pitchFamily="2" charset="0"/>
                <a:cs typeface="Helvetica Neue" panose="02000503000000020004" pitchFamily="2" charset="0"/>
              </a:rPr>
              <a:t>Loss</a:t>
            </a:r>
          </a:p>
        </p:txBody>
      </p:sp>
      <p:cxnSp>
        <p:nvCxnSpPr>
          <p:cNvPr id="140" name="Straight Arrow Connector 139">
            <a:extLst>
              <a:ext uri="{FF2B5EF4-FFF2-40B4-BE49-F238E27FC236}">
                <a16:creationId xmlns:a16="http://schemas.microsoft.com/office/drawing/2014/main" id="{A54A1A28-8811-C848-A5B1-53835FBC55F4}"/>
              </a:ext>
            </a:extLst>
          </p:cNvPr>
          <p:cNvCxnSpPr>
            <a:cxnSpLocks/>
            <a:stCxn id="116" idx="1"/>
            <a:endCxn id="119" idx="5"/>
          </p:cNvCxnSpPr>
          <p:nvPr/>
        </p:nvCxnSpPr>
        <p:spPr>
          <a:xfrm flipH="1">
            <a:off x="3959767" y="3570475"/>
            <a:ext cx="405095" cy="0"/>
          </a:xfrm>
          <a:prstGeom prst="straightConnector1">
            <a:avLst/>
          </a:prstGeom>
          <a:ln w="57150">
            <a:solidFill>
              <a:srgbClr val="54A968"/>
            </a:solidFill>
            <a:tailEnd type="triangle"/>
          </a:ln>
        </p:spPr>
        <p:style>
          <a:lnRef idx="1">
            <a:schemeClr val="accent1"/>
          </a:lnRef>
          <a:fillRef idx="0">
            <a:schemeClr val="accent1"/>
          </a:fillRef>
          <a:effectRef idx="1">
            <a:schemeClr val="accent1"/>
          </a:effectRef>
          <a:fontRef idx="minor">
            <a:schemeClr val="tx1"/>
          </a:fontRef>
        </p:style>
      </p:cxnSp>
      <p:cxnSp>
        <p:nvCxnSpPr>
          <p:cNvPr id="141" name="Straight Arrow Connector 140">
            <a:extLst>
              <a:ext uri="{FF2B5EF4-FFF2-40B4-BE49-F238E27FC236}">
                <a16:creationId xmlns:a16="http://schemas.microsoft.com/office/drawing/2014/main" id="{1C90FD39-00A4-294A-8932-12D64A58AE16}"/>
              </a:ext>
            </a:extLst>
          </p:cNvPr>
          <p:cNvCxnSpPr>
            <a:cxnSpLocks/>
            <a:stCxn id="119" idx="1"/>
            <a:endCxn id="122" idx="5"/>
          </p:cNvCxnSpPr>
          <p:nvPr/>
        </p:nvCxnSpPr>
        <p:spPr>
          <a:xfrm flipH="1">
            <a:off x="2996459" y="3570475"/>
            <a:ext cx="405095" cy="0"/>
          </a:xfrm>
          <a:prstGeom prst="straightConnector1">
            <a:avLst/>
          </a:prstGeom>
          <a:ln w="57150">
            <a:solidFill>
              <a:srgbClr val="54A968"/>
            </a:solidFill>
            <a:tailEnd type="triangle"/>
          </a:ln>
        </p:spPr>
        <p:style>
          <a:lnRef idx="1">
            <a:schemeClr val="accent1"/>
          </a:lnRef>
          <a:fillRef idx="0">
            <a:schemeClr val="accent1"/>
          </a:fillRef>
          <a:effectRef idx="1">
            <a:schemeClr val="accent1"/>
          </a:effectRef>
          <a:fontRef idx="minor">
            <a:schemeClr val="tx1"/>
          </a:fontRef>
        </p:style>
      </p:cxnSp>
      <p:cxnSp>
        <p:nvCxnSpPr>
          <p:cNvPr id="142" name="Straight Arrow Connector 141">
            <a:extLst>
              <a:ext uri="{FF2B5EF4-FFF2-40B4-BE49-F238E27FC236}">
                <a16:creationId xmlns:a16="http://schemas.microsoft.com/office/drawing/2014/main" id="{CF391BF9-C661-574E-95EB-489780DC94DD}"/>
              </a:ext>
            </a:extLst>
          </p:cNvPr>
          <p:cNvCxnSpPr>
            <a:cxnSpLocks/>
            <a:stCxn id="122" idx="1"/>
            <a:endCxn id="123" idx="5"/>
          </p:cNvCxnSpPr>
          <p:nvPr/>
        </p:nvCxnSpPr>
        <p:spPr>
          <a:xfrm flipH="1">
            <a:off x="2033151" y="3570475"/>
            <a:ext cx="405095" cy="0"/>
          </a:xfrm>
          <a:prstGeom prst="straightConnector1">
            <a:avLst/>
          </a:prstGeom>
          <a:ln w="57150">
            <a:solidFill>
              <a:srgbClr val="54A968"/>
            </a:solidFill>
            <a:tailEnd type="triangle"/>
          </a:ln>
        </p:spPr>
        <p:style>
          <a:lnRef idx="1">
            <a:schemeClr val="accent1"/>
          </a:lnRef>
          <a:fillRef idx="0">
            <a:schemeClr val="accent1"/>
          </a:fillRef>
          <a:effectRef idx="1">
            <a:schemeClr val="accent1"/>
          </a:effectRef>
          <a:fontRef idx="minor">
            <a:schemeClr val="tx1"/>
          </a:fontRef>
        </p:style>
      </p:cxnSp>
      <p:cxnSp>
        <p:nvCxnSpPr>
          <p:cNvPr id="145" name="Straight Arrow Connector 144">
            <a:extLst>
              <a:ext uri="{FF2B5EF4-FFF2-40B4-BE49-F238E27FC236}">
                <a16:creationId xmlns:a16="http://schemas.microsoft.com/office/drawing/2014/main" id="{B062A7B4-6227-0F45-8F1A-8102D17AB2BF}"/>
              </a:ext>
            </a:extLst>
          </p:cNvPr>
          <p:cNvCxnSpPr>
            <a:cxnSpLocks/>
            <a:stCxn id="123" idx="1"/>
            <a:endCxn id="137" idx="5"/>
          </p:cNvCxnSpPr>
          <p:nvPr/>
        </p:nvCxnSpPr>
        <p:spPr>
          <a:xfrm flipH="1">
            <a:off x="1069842" y="3570475"/>
            <a:ext cx="405095" cy="0"/>
          </a:xfrm>
          <a:prstGeom prst="straightConnector1">
            <a:avLst/>
          </a:prstGeom>
          <a:ln w="57150">
            <a:solidFill>
              <a:srgbClr val="54A968"/>
            </a:solidFill>
            <a:tailEnd type="triangle"/>
          </a:ln>
        </p:spPr>
        <p:style>
          <a:lnRef idx="1">
            <a:schemeClr val="accent1"/>
          </a:lnRef>
          <a:fillRef idx="0">
            <a:schemeClr val="accent1"/>
          </a:fillRef>
          <a:effectRef idx="1">
            <a:schemeClr val="accent1"/>
          </a:effectRef>
          <a:fontRef idx="minor">
            <a:schemeClr val="tx1"/>
          </a:fontRef>
        </p:style>
      </p:cxnSp>
      <p:cxnSp>
        <p:nvCxnSpPr>
          <p:cNvPr id="151" name="Straight Arrow Connector 150">
            <a:extLst>
              <a:ext uri="{FF2B5EF4-FFF2-40B4-BE49-F238E27FC236}">
                <a16:creationId xmlns:a16="http://schemas.microsoft.com/office/drawing/2014/main" id="{26961122-A21A-5845-844D-78982ADBB796}"/>
              </a:ext>
            </a:extLst>
          </p:cNvPr>
          <p:cNvCxnSpPr>
            <a:cxnSpLocks/>
            <a:stCxn id="102" idx="4"/>
            <a:endCxn id="116" idx="0"/>
          </p:cNvCxnSpPr>
          <p:nvPr/>
        </p:nvCxnSpPr>
        <p:spPr>
          <a:xfrm>
            <a:off x="4643970" y="3077389"/>
            <a:ext cx="0" cy="290020"/>
          </a:xfrm>
          <a:prstGeom prst="straightConnector1">
            <a:avLst/>
          </a:prstGeom>
          <a:ln w="57150">
            <a:solidFill>
              <a:srgbClr val="7030A0"/>
            </a:solidFill>
            <a:tailEnd type="triangle"/>
          </a:ln>
        </p:spPr>
        <p:style>
          <a:lnRef idx="1">
            <a:schemeClr val="accent1"/>
          </a:lnRef>
          <a:fillRef idx="0">
            <a:schemeClr val="accent1"/>
          </a:fillRef>
          <a:effectRef idx="1">
            <a:schemeClr val="accent1"/>
          </a:effectRef>
          <a:fontRef idx="minor">
            <a:schemeClr val="tx1"/>
          </a:fontRef>
        </p:style>
      </p:cxnSp>
      <p:cxnSp>
        <p:nvCxnSpPr>
          <p:cNvPr id="152" name="Straight Arrow Connector 151">
            <a:extLst>
              <a:ext uri="{FF2B5EF4-FFF2-40B4-BE49-F238E27FC236}">
                <a16:creationId xmlns:a16="http://schemas.microsoft.com/office/drawing/2014/main" id="{571686B9-D57E-9745-8475-6AFE02ACC15E}"/>
              </a:ext>
            </a:extLst>
          </p:cNvPr>
          <p:cNvCxnSpPr>
            <a:cxnSpLocks/>
            <a:stCxn id="97" idx="4"/>
            <a:endCxn id="119" idx="0"/>
          </p:cNvCxnSpPr>
          <p:nvPr/>
        </p:nvCxnSpPr>
        <p:spPr>
          <a:xfrm>
            <a:off x="3680661" y="3077389"/>
            <a:ext cx="0" cy="290020"/>
          </a:xfrm>
          <a:prstGeom prst="straightConnector1">
            <a:avLst/>
          </a:prstGeom>
          <a:ln w="57150">
            <a:solidFill>
              <a:srgbClr val="7030A0"/>
            </a:solidFill>
            <a:tailEnd type="triangle"/>
          </a:ln>
        </p:spPr>
        <p:style>
          <a:lnRef idx="1">
            <a:schemeClr val="accent1"/>
          </a:lnRef>
          <a:fillRef idx="0">
            <a:schemeClr val="accent1"/>
          </a:fillRef>
          <a:effectRef idx="1">
            <a:schemeClr val="accent1"/>
          </a:effectRef>
          <a:fontRef idx="minor">
            <a:schemeClr val="tx1"/>
          </a:fontRef>
        </p:style>
      </p:cxnSp>
      <p:cxnSp>
        <p:nvCxnSpPr>
          <p:cNvPr id="153" name="Straight Arrow Connector 152">
            <a:extLst>
              <a:ext uri="{FF2B5EF4-FFF2-40B4-BE49-F238E27FC236}">
                <a16:creationId xmlns:a16="http://schemas.microsoft.com/office/drawing/2014/main" id="{01BC20AA-A93F-BD47-BE6C-50AC0ADC774C}"/>
              </a:ext>
            </a:extLst>
          </p:cNvPr>
          <p:cNvCxnSpPr>
            <a:cxnSpLocks/>
            <a:stCxn id="94" idx="4"/>
            <a:endCxn id="122" idx="0"/>
          </p:cNvCxnSpPr>
          <p:nvPr/>
        </p:nvCxnSpPr>
        <p:spPr>
          <a:xfrm>
            <a:off x="2717353" y="3077389"/>
            <a:ext cx="0" cy="290020"/>
          </a:xfrm>
          <a:prstGeom prst="straightConnector1">
            <a:avLst/>
          </a:prstGeom>
          <a:ln w="57150">
            <a:solidFill>
              <a:srgbClr val="7030A0"/>
            </a:solidFill>
            <a:tailEnd type="triangle"/>
          </a:ln>
        </p:spPr>
        <p:style>
          <a:lnRef idx="1">
            <a:schemeClr val="accent1"/>
          </a:lnRef>
          <a:fillRef idx="0">
            <a:schemeClr val="accent1"/>
          </a:fillRef>
          <a:effectRef idx="1">
            <a:schemeClr val="accent1"/>
          </a:effectRef>
          <a:fontRef idx="minor">
            <a:schemeClr val="tx1"/>
          </a:fontRef>
        </p:style>
      </p:cxnSp>
      <p:cxnSp>
        <p:nvCxnSpPr>
          <p:cNvPr id="154" name="Straight Arrow Connector 153">
            <a:extLst>
              <a:ext uri="{FF2B5EF4-FFF2-40B4-BE49-F238E27FC236}">
                <a16:creationId xmlns:a16="http://schemas.microsoft.com/office/drawing/2014/main" id="{55F5F0A7-B8D3-D941-B564-C8E09D30CB79}"/>
              </a:ext>
            </a:extLst>
          </p:cNvPr>
          <p:cNvCxnSpPr>
            <a:cxnSpLocks/>
            <a:stCxn id="93" idx="4"/>
            <a:endCxn id="123" idx="0"/>
          </p:cNvCxnSpPr>
          <p:nvPr/>
        </p:nvCxnSpPr>
        <p:spPr>
          <a:xfrm>
            <a:off x="1754044" y="3077389"/>
            <a:ext cx="0" cy="290020"/>
          </a:xfrm>
          <a:prstGeom prst="straightConnector1">
            <a:avLst/>
          </a:prstGeom>
          <a:ln w="57150">
            <a:solidFill>
              <a:srgbClr val="7030A0"/>
            </a:solidFill>
            <a:tailEnd type="triangle"/>
          </a:ln>
        </p:spPr>
        <p:style>
          <a:lnRef idx="1">
            <a:schemeClr val="accent1"/>
          </a:lnRef>
          <a:fillRef idx="0">
            <a:schemeClr val="accent1"/>
          </a:fillRef>
          <a:effectRef idx="1">
            <a:schemeClr val="accent1"/>
          </a:effectRef>
          <a:fontRef idx="minor">
            <a:schemeClr val="tx1"/>
          </a:fontRef>
        </p:style>
      </p:cxnSp>
      <p:cxnSp>
        <p:nvCxnSpPr>
          <p:cNvPr id="157" name="Straight Arrow Connector 156">
            <a:extLst>
              <a:ext uri="{FF2B5EF4-FFF2-40B4-BE49-F238E27FC236}">
                <a16:creationId xmlns:a16="http://schemas.microsoft.com/office/drawing/2014/main" id="{270650A7-CD9A-F049-B8A3-3B1B28E7C6E4}"/>
              </a:ext>
            </a:extLst>
          </p:cNvPr>
          <p:cNvCxnSpPr>
            <a:cxnSpLocks/>
            <a:stCxn id="92" idx="4"/>
            <a:endCxn id="137" idx="0"/>
          </p:cNvCxnSpPr>
          <p:nvPr/>
        </p:nvCxnSpPr>
        <p:spPr>
          <a:xfrm>
            <a:off x="790736" y="3077389"/>
            <a:ext cx="0" cy="290020"/>
          </a:xfrm>
          <a:prstGeom prst="straightConnector1">
            <a:avLst/>
          </a:prstGeom>
          <a:ln w="57150">
            <a:solidFill>
              <a:srgbClr val="7030A0"/>
            </a:solidFill>
            <a:tailEnd type="triangle"/>
          </a:ln>
        </p:spPr>
        <p:style>
          <a:lnRef idx="1">
            <a:schemeClr val="accent1"/>
          </a:lnRef>
          <a:fillRef idx="0">
            <a:schemeClr val="accent1"/>
          </a:fillRef>
          <a:effectRef idx="1">
            <a:schemeClr val="accent1"/>
          </a:effectRef>
          <a:fontRef idx="minor">
            <a:schemeClr val="tx1"/>
          </a:fontRef>
        </p:style>
      </p:cxnSp>
      <p:sp>
        <p:nvSpPr>
          <p:cNvPr id="158" name="TextBox 157">
            <a:extLst>
              <a:ext uri="{FF2B5EF4-FFF2-40B4-BE49-F238E27FC236}">
                <a16:creationId xmlns:a16="http://schemas.microsoft.com/office/drawing/2014/main" id="{8C181F0C-88A4-9C47-99E5-1ACA7B24479A}"/>
              </a:ext>
            </a:extLst>
          </p:cNvPr>
          <p:cNvSpPr txBox="1"/>
          <p:nvPr/>
        </p:nvSpPr>
        <p:spPr>
          <a:xfrm>
            <a:off x="2076364" y="2055164"/>
            <a:ext cx="1866408" cy="400110"/>
          </a:xfrm>
          <a:prstGeom prst="rect">
            <a:avLst/>
          </a:prstGeom>
        </p:spPr>
        <p:txBody>
          <a:bodyPr wrap="none" rtlCol="0">
            <a:spAutoFit/>
          </a:bodyPr>
          <a:lstStyle/>
          <a:p>
            <a:r>
              <a:rPr lang="en-US" sz="2000" b="1" dirty="0">
                <a:solidFill>
                  <a:schemeClr val="accent5"/>
                </a:solidFill>
                <a:latin typeface="Helvetica Neue" panose="02000503000000020004" pitchFamily="2" charset="0"/>
                <a:ea typeface="Helvetica Neue" panose="02000503000000020004" pitchFamily="2" charset="0"/>
                <a:cs typeface="Helvetica Neue" panose="02000503000000020004" pitchFamily="2" charset="0"/>
              </a:rPr>
              <a:t>Forward Pass</a:t>
            </a:r>
          </a:p>
        </p:txBody>
      </p:sp>
      <p:sp>
        <p:nvSpPr>
          <p:cNvPr id="159" name="TextBox 158">
            <a:extLst>
              <a:ext uri="{FF2B5EF4-FFF2-40B4-BE49-F238E27FC236}">
                <a16:creationId xmlns:a16="http://schemas.microsoft.com/office/drawing/2014/main" id="{F05B3C68-F6E1-9A49-B826-024697078B85}"/>
              </a:ext>
            </a:extLst>
          </p:cNvPr>
          <p:cNvSpPr txBox="1"/>
          <p:nvPr/>
        </p:nvSpPr>
        <p:spPr>
          <a:xfrm>
            <a:off x="1946212" y="4002742"/>
            <a:ext cx="2081211" cy="400110"/>
          </a:xfrm>
          <a:prstGeom prst="rect">
            <a:avLst/>
          </a:prstGeom>
        </p:spPr>
        <p:txBody>
          <a:bodyPr wrap="none" rtlCol="0">
            <a:spAutoFit/>
          </a:bodyPr>
          <a:lstStyle/>
          <a:p>
            <a:r>
              <a:rPr lang="en-US" sz="2000" b="1"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Backward Pass</a:t>
            </a:r>
          </a:p>
        </p:txBody>
      </p:sp>
    </p:spTree>
    <p:extLst>
      <p:ext uri="{BB962C8B-B14F-4D97-AF65-F5344CB8AC3E}">
        <p14:creationId xmlns:p14="http://schemas.microsoft.com/office/powerpoint/2010/main" val="204223105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6.25E-7 -2.59259E-6 L 0.21588 -0.07893 " pathEditMode="relative" rAng="0" ptsTypes="AA">
                                      <p:cBhvr>
                                        <p:cTn id="6" dur="2000" fill="hold"/>
                                        <p:tgtEl>
                                          <p:spTgt spid="164"/>
                                        </p:tgtEl>
                                        <p:attrNameLst>
                                          <p:attrName>ppt_x</p:attrName>
                                          <p:attrName>ppt_y</p:attrName>
                                        </p:attrNameLst>
                                      </p:cBhvr>
                                      <p:rCtr x="10794" y="-3958"/>
                                    </p:animMotion>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par>
                          <p:cTn id="10" fill="hold">
                            <p:stCondLst>
                              <p:cond delay="2000"/>
                            </p:stCondLst>
                            <p:childTnLst>
                              <p:par>
                                <p:cTn id="11" presetID="1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ppt_x</p:attrName>
                                        </p:attrNameLst>
                                      </p:cBhvr>
                                      <p:tavLst>
                                        <p:tav tm="0">
                                          <p:val>
                                            <p:strVal val="#ppt_x-#ppt_w*1.125000"/>
                                          </p:val>
                                        </p:tav>
                                        <p:tav tm="100000">
                                          <p:val>
                                            <p:strVal val="#ppt_x"/>
                                          </p:val>
                                        </p:tav>
                                      </p:tavLst>
                                    </p:anim>
                                    <p:animEffect transition="in" filter="wipe(righ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9" name="Straight Connector 98">
            <a:extLst>
              <a:ext uri="{FF2B5EF4-FFF2-40B4-BE49-F238E27FC236}">
                <a16:creationId xmlns:a16="http://schemas.microsoft.com/office/drawing/2014/main" id="{47729C05-8C77-7A45-9623-07208AAADC56}"/>
              </a:ext>
            </a:extLst>
          </p:cNvPr>
          <p:cNvCxnSpPr/>
          <p:nvPr/>
        </p:nvCxnSpPr>
        <p:spPr>
          <a:xfrm>
            <a:off x="6375222" y="3384382"/>
            <a:ext cx="4880782" cy="0"/>
          </a:xfrm>
          <a:prstGeom prst="line">
            <a:avLst/>
          </a:prstGeom>
          <a:ln w="28575" cap="flat" cmpd="sng" algn="ctr">
            <a:solidFill>
              <a:srgbClr val="C762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1" name="TextBox 110">
            <a:extLst>
              <a:ext uri="{FF2B5EF4-FFF2-40B4-BE49-F238E27FC236}">
                <a16:creationId xmlns:a16="http://schemas.microsoft.com/office/drawing/2014/main" id="{756A1CE7-5F1D-CF49-82DD-CCF40F8E1345}"/>
              </a:ext>
            </a:extLst>
          </p:cNvPr>
          <p:cNvSpPr txBox="1"/>
          <p:nvPr/>
        </p:nvSpPr>
        <p:spPr>
          <a:xfrm>
            <a:off x="11081594" y="4591800"/>
            <a:ext cx="726481" cy="369332"/>
          </a:xfrm>
          <a:prstGeom prst="rect">
            <a:avLst/>
          </a:prstGeom>
        </p:spPr>
        <p:txBody>
          <a:bodyPr wrap="none" rtlCol="0">
            <a:spAutoFit/>
          </a:bodyPr>
          <a:lstStyle/>
          <a:p>
            <a:r>
              <a:rPr lang="en-US"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Time</a:t>
            </a:r>
          </a:p>
        </p:txBody>
      </p:sp>
      <p:cxnSp>
        <p:nvCxnSpPr>
          <p:cNvPr id="112" name="Straight Arrow Connector 111">
            <a:extLst>
              <a:ext uri="{FF2B5EF4-FFF2-40B4-BE49-F238E27FC236}">
                <a16:creationId xmlns:a16="http://schemas.microsoft.com/office/drawing/2014/main" id="{CC0A8123-EBA9-FC44-BD20-A5BE6FF0EF69}"/>
              </a:ext>
            </a:extLst>
          </p:cNvPr>
          <p:cNvCxnSpPr>
            <a:cxnSpLocks/>
          </p:cNvCxnSpPr>
          <p:nvPr/>
        </p:nvCxnSpPr>
        <p:spPr>
          <a:xfrm flipV="1">
            <a:off x="6336854" y="1626510"/>
            <a:ext cx="0" cy="3415390"/>
          </a:xfrm>
          <a:prstGeom prst="straightConnector1">
            <a:avLst/>
          </a:prstGeom>
          <a:ln w="38100">
            <a:solidFill>
              <a:schemeClr val="tx1">
                <a:lumMod val="65000"/>
                <a:lumOff val="35000"/>
              </a:schemeClr>
            </a:solidFill>
            <a:tailEnd type="triangle"/>
          </a:ln>
        </p:spPr>
        <p:style>
          <a:lnRef idx="3">
            <a:schemeClr val="dk1"/>
          </a:lnRef>
          <a:fillRef idx="0">
            <a:schemeClr val="dk1"/>
          </a:fillRef>
          <a:effectRef idx="2">
            <a:schemeClr val="dk1"/>
          </a:effectRef>
          <a:fontRef idx="minor">
            <a:schemeClr val="tx1"/>
          </a:fontRef>
        </p:style>
      </p:cxnSp>
      <p:sp>
        <p:nvSpPr>
          <p:cNvPr id="113" name="TextBox 112">
            <a:extLst>
              <a:ext uri="{FF2B5EF4-FFF2-40B4-BE49-F238E27FC236}">
                <a16:creationId xmlns:a16="http://schemas.microsoft.com/office/drawing/2014/main" id="{DF23B779-B16A-044B-A9D1-8DD97ACAAC37}"/>
              </a:ext>
            </a:extLst>
          </p:cNvPr>
          <p:cNvSpPr txBox="1"/>
          <p:nvPr/>
        </p:nvSpPr>
        <p:spPr>
          <a:xfrm>
            <a:off x="5976819" y="996400"/>
            <a:ext cx="720069" cy="646331"/>
          </a:xfrm>
          <a:prstGeom prst="rect">
            <a:avLst/>
          </a:prstGeom>
        </p:spPr>
        <p:txBody>
          <a:bodyPr wrap="none" rtlCol="0">
            <a:spAutoFit/>
          </a:bodyPr>
          <a:lstStyle/>
          <a:p>
            <a:r>
              <a:rPr lang="en-US"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RAM</a:t>
            </a:r>
          </a:p>
          <a:p>
            <a:r>
              <a:rPr lang="en-US"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used</a:t>
            </a:r>
          </a:p>
        </p:txBody>
      </p:sp>
      <p:cxnSp>
        <p:nvCxnSpPr>
          <p:cNvPr id="115" name="Straight Arrow Connector 114">
            <a:extLst>
              <a:ext uri="{FF2B5EF4-FFF2-40B4-BE49-F238E27FC236}">
                <a16:creationId xmlns:a16="http://schemas.microsoft.com/office/drawing/2014/main" id="{8250BCB8-9D8D-9443-A0B1-FC4F7E705A98}"/>
              </a:ext>
            </a:extLst>
          </p:cNvPr>
          <p:cNvCxnSpPr>
            <a:cxnSpLocks/>
          </p:cNvCxnSpPr>
          <p:nvPr/>
        </p:nvCxnSpPr>
        <p:spPr>
          <a:xfrm>
            <a:off x="6318748" y="5032679"/>
            <a:ext cx="5438834" cy="0"/>
          </a:xfrm>
          <a:prstGeom prst="straightConnector1">
            <a:avLst/>
          </a:prstGeom>
          <a:ln w="38100">
            <a:solidFill>
              <a:schemeClr val="tx1">
                <a:lumMod val="65000"/>
                <a:lumOff val="35000"/>
              </a:schemeClr>
            </a:solidFill>
            <a:tailEnd type="triangle"/>
          </a:ln>
        </p:spPr>
        <p:style>
          <a:lnRef idx="3">
            <a:schemeClr val="dk1"/>
          </a:lnRef>
          <a:fillRef idx="0">
            <a:schemeClr val="dk1"/>
          </a:fillRef>
          <a:effectRef idx="2">
            <a:schemeClr val="dk1"/>
          </a:effectRef>
          <a:fontRef idx="minor">
            <a:schemeClr val="tx1"/>
          </a:fontRef>
        </p:style>
      </p:cxnSp>
      <p:sp>
        <p:nvSpPr>
          <p:cNvPr id="95" name="Oval 94">
            <a:extLst>
              <a:ext uri="{FF2B5EF4-FFF2-40B4-BE49-F238E27FC236}">
                <a16:creationId xmlns:a16="http://schemas.microsoft.com/office/drawing/2014/main" id="{549B7FCE-27E1-CB4F-872E-193296B6E93C}"/>
              </a:ext>
            </a:extLst>
          </p:cNvPr>
          <p:cNvSpPr/>
          <p:nvPr/>
        </p:nvSpPr>
        <p:spPr>
          <a:xfrm>
            <a:off x="6492931" y="4454874"/>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600" b="1" dirty="0"/>
              <a:t>A</a:t>
            </a:r>
          </a:p>
        </p:txBody>
      </p:sp>
      <p:sp>
        <p:nvSpPr>
          <p:cNvPr id="96" name="Oval 95">
            <a:extLst>
              <a:ext uri="{FF2B5EF4-FFF2-40B4-BE49-F238E27FC236}">
                <a16:creationId xmlns:a16="http://schemas.microsoft.com/office/drawing/2014/main" id="{9DA80E13-C9D1-F446-AB69-74D820F57888}"/>
              </a:ext>
            </a:extLst>
          </p:cNvPr>
          <p:cNvSpPr/>
          <p:nvPr/>
        </p:nvSpPr>
        <p:spPr>
          <a:xfrm>
            <a:off x="6901595" y="3958536"/>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600" b="1" dirty="0"/>
              <a:t>B</a:t>
            </a:r>
          </a:p>
        </p:txBody>
      </p:sp>
      <p:sp>
        <p:nvSpPr>
          <p:cNvPr id="108" name="Oval 107">
            <a:extLst>
              <a:ext uri="{FF2B5EF4-FFF2-40B4-BE49-F238E27FC236}">
                <a16:creationId xmlns:a16="http://schemas.microsoft.com/office/drawing/2014/main" id="{70FC0E97-C2CE-5840-A2D6-ED8A67C67D38}"/>
              </a:ext>
            </a:extLst>
          </p:cNvPr>
          <p:cNvSpPr/>
          <p:nvPr/>
        </p:nvSpPr>
        <p:spPr>
          <a:xfrm>
            <a:off x="7310259" y="3458482"/>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600" b="1" dirty="0"/>
              <a:t>C</a:t>
            </a:r>
          </a:p>
        </p:txBody>
      </p:sp>
      <p:cxnSp>
        <p:nvCxnSpPr>
          <p:cNvPr id="109" name="Straight Arrow Connector 108">
            <a:extLst>
              <a:ext uri="{FF2B5EF4-FFF2-40B4-BE49-F238E27FC236}">
                <a16:creationId xmlns:a16="http://schemas.microsoft.com/office/drawing/2014/main" id="{41B81045-5A4F-1C48-80CE-D2C5A4607396}"/>
              </a:ext>
            </a:extLst>
          </p:cNvPr>
          <p:cNvCxnSpPr>
            <a:stCxn id="95" idx="7"/>
            <a:endCxn id="96" idx="3"/>
          </p:cNvCxnSpPr>
          <p:nvPr/>
        </p:nvCxnSpPr>
        <p:spPr>
          <a:xfrm flipV="1">
            <a:off x="6726678" y="4192283"/>
            <a:ext cx="215022" cy="302696"/>
          </a:xfrm>
          <a:prstGeom prst="straightConnector1">
            <a:avLst/>
          </a:prstGeom>
          <a:ln w="19050">
            <a:tailEnd type="triangle"/>
          </a:ln>
        </p:spPr>
        <p:style>
          <a:lnRef idx="1">
            <a:schemeClr val="accent1"/>
          </a:lnRef>
          <a:fillRef idx="0">
            <a:schemeClr val="accent1"/>
          </a:fillRef>
          <a:effectRef idx="1">
            <a:schemeClr val="accent1"/>
          </a:effectRef>
          <a:fontRef idx="minor">
            <a:schemeClr val="tx1"/>
          </a:fontRef>
        </p:style>
      </p:cxnSp>
      <p:cxnSp>
        <p:nvCxnSpPr>
          <p:cNvPr id="117" name="Straight Arrow Connector 116">
            <a:extLst>
              <a:ext uri="{FF2B5EF4-FFF2-40B4-BE49-F238E27FC236}">
                <a16:creationId xmlns:a16="http://schemas.microsoft.com/office/drawing/2014/main" id="{37551374-7331-994B-A0E4-1993185497F7}"/>
              </a:ext>
            </a:extLst>
          </p:cNvPr>
          <p:cNvCxnSpPr>
            <a:cxnSpLocks/>
            <a:stCxn id="96" idx="7"/>
            <a:endCxn id="108" idx="3"/>
          </p:cNvCxnSpPr>
          <p:nvPr/>
        </p:nvCxnSpPr>
        <p:spPr>
          <a:xfrm flipV="1">
            <a:off x="7135342" y="3692229"/>
            <a:ext cx="215022" cy="306412"/>
          </a:xfrm>
          <a:prstGeom prst="straightConnector1">
            <a:avLst/>
          </a:prstGeom>
          <a:ln w="19050">
            <a:tailEnd type="triangle"/>
          </a:ln>
        </p:spPr>
        <p:style>
          <a:lnRef idx="1">
            <a:schemeClr val="accent1"/>
          </a:lnRef>
          <a:fillRef idx="0">
            <a:schemeClr val="accent1"/>
          </a:fillRef>
          <a:effectRef idx="1">
            <a:schemeClr val="accent1"/>
          </a:effectRef>
          <a:fontRef idx="minor">
            <a:schemeClr val="tx1"/>
          </a:fontRef>
        </p:style>
      </p:cxnSp>
      <p:sp>
        <p:nvSpPr>
          <p:cNvPr id="118" name="Oval 117">
            <a:extLst>
              <a:ext uri="{FF2B5EF4-FFF2-40B4-BE49-F238E27FC236}">
                <a16:creationId xmlns:a16="http://schemas.microsoft.com/office/drawing/2014/main" id="{F7660F00-7F67-F141-B261-438E0FDD0F0E}"/>
              </a:ext>
            </a:extLst>
          </p:cNvPr>
          <p:cNvSpPr/>
          <p:nvPr/>
        </p:nvSpPr>
        <p:spPr>
          <a:xfrm>
            <a:off x="7399682" y="3958536"/>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600" b="1" dirty="0"/>
              <a:t>B</a:t>
            </a:r>
          </a:p>
        </p:txBody>
      </p:sp>
      <p:grpSp>
        <p:nvGrpSpPr>
          <p:cNvPr id="120" name="Group 119">
            <a:extLst>
              <a:ext uri="{FF2B5EF4-FFF2-40B4-BE49-F238E27FC236}">
                <a16:creationId xmlns:a16="http://schemas.microsoft.com/office/drawing/2014/main" id="{68F2F7B2-AC54-9E4A-AA3B-51B353C3B9C7}"/>
              </a:ext>
            </a:extLst>
          </p:cNvPr>
          <p:cNvGrpSpPr/>
          <p:nvPr/>
        </p:nvGrpSpPr>
        <p:grpSpPr>
          <a:xfrm>
            <a:off x="7364590" y="3962947"/>
            <a:ext cx="355484" cy="262007"/>
            <a:chOff x="9009582" y="3595733"/>
            <a:chExt cx="355484" cy="262007"/>
          </a:xfrm>
        </p:grpSpPr>
        <p:cxnSp>
          <p:nvCxnSpPr>
            <p:cNvPr id="121" name="Straight Connector 120">
              <a:extLst>
                <a:ext uri="{FF2B5EF4-FFF2-40B4-BE49-F238E27FC236}">
                  <a16:creationId xmlns:a16="http://schemas.microsoft.com/office/drawing/2014/main" id="{C50DC18D-F1C9-7940-A1F4-BC488008098E}"/>
                </a:ext>
              </a:extLst>
            </p:cNvPr>
            <p:cNvCxnSpPr/>
            <p:nvPr/>
          </p:nvCxnSpPr>
          <p:spPr>
            <a:xfrm>
              <a:off x="9040035" y="3616599"/>
              <a:ext cx="268970" cy="233747"/>
            </a:xfrm>
            <a:prstGeom prst="line">
              <a:avLst/>
            </a:prstGeom>
            <a:ln w="38100">
              <a:solidFill>
                <a:srgbClr val="FF0000">
                  <a:alpha val="63000"/>
                </a:srgbClr>
              </a:solidFill>
            </a:ln>
          </p:spPr>
          <p:style>
            <a:lnRef idx="3">
              <a:schemeClr val="accent4"/>
            </a:lnRef>
            <a:fillRef idx="0">
              <a:schemeClr val="accent4"/>
            </a:fillRef>
            <a:effectRef idx="2">
              <a:schemeClr val="accent4"/>
            </a:effectRef>
            <a:fontRef idx="minor">
              <a:schemeClr val="tx1"/>
            </a:fontRef>
          </p:style>
        </p:cxnSp>
        <p:cxnSp>
          <p:nvCxnSpPr>
            <p:cNvPr id="124" name="Straight Connector 123">
              <a:extLst>
                <a:ext uri="{FF2B5EF4-FFF2-40B4-BE49-F238E27FC236}">
                  <a16:creationId xmlns:a16="http://schemas.microsoft.com/office/drawing/2014/main" id="{A8875320-2806-EA4F-873D-98AB307391AC}"/>
                </a:ext>
              </a:extLst>
            </p:cNvPr>
            <p:cNvCxnSpPr>
              <a:cxnSpLocks/>
            </p:cNvCxnSpPr>
            <p:nvPr/>
          </p:nvCxnSpPr>
          <p:spPr>
            <a:xfrm flipV="1">
              <a:off x="9009582" y="3595733"/>
              <a:ext cx="355484" cy="262007"/>
            </a:xfrm>
            <a:prstGeom prst="line">
              <a:avLst/>
            </a:prstGeom>
            <a:ln w="38100">
              <a:solidFill>
                <a:srgbClr val="FF0000">
                  <a:alpha val="63000"/>
                </a:srgbClr>
              </a:solidFill>
            </a:ln>
          </p:spPr>
          <p:style>
            <a:lnRef idx="3">
              <a:schemeClr val="accent4"/>
            </a:lnRef>
            <a:fillRef idx="0">
              <a:schemeClr val="accent4"/>
            </a:fillRef>
            <a:effectRef idx="2">
              <a:schemeClr val="accent4"/>
            </a:effectRef>
            <a:fontRef idx="minor">
              <a:schemeClr val="tx1"/>
            </a:fontRef>
          </p:style>
        </p:cxnSp>
      </p:grpSp>
      <p:sp>
        <p:nvSpPr>
          <p:cNvPr id="125" name="Oval 124">
            <a:extLst>
              <a:ext uri="{FF2B5EF4-FFF2-40B4-BE49-F238E27FC236}">
                <a16:creationId xmlns:a16="http://schemas.microsoft.com/office/drawing/2014/main" id="{E8F28155-5E2D-EA42-ADFD-2810E8FC1C2B}"/>
              </a:ext>
            </a:extLst>
          </p:cNvPr>
          <p:cNvSpPr/>
          <p:nvPr/>
        </p:nvSpPr>
        <p:spPr>
          <a:xfrm>
            <a:off x="7898403" y="3458482"/>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600" b="1" dirty="0"/>
              <a:t>D</a:t>
            </a:r>
          </a:p>
        </p:txBody>
      </p:sp>
      <p:cxnSp>
        <p:nvCxnSpPr>
          <p:cNvPr id="126" name="Straight Arrow Connector 125">
            <a:extLst>
              <a:ext uri="{FF2B5EF4-FFF2-40B4-BE49-F238E27FC236}">
                <a16:creationId xmlns:a16="http://schemas.microsoft.com/office/drawing/2014/main" id="{9A0AA84B-73EA-3542-97BF-1B01D720672E}"/>
              </a:ext>
            </a:extLst>
          </p:cNvPr>
          <p:cNvCxnSpPr>
            <a:cxnSpLocks/>
            <a:stCxn id="108" idx="6"/>
            <a:endCxn id="125" idx="2"/>
          </p:cNvCxnSpPr>
          <p:nvPr/>
        </p:nvCxnSpPr>
        <p:spPr>
          <a:xfrm>
            <a:off x="7584111" y="3595408"/>
            <a:ext cx="314292" cy="0"/>
          </a:xfrm>
          <a:prstGeom prst="straightConnector1">
            <a:avLst/>
          </a:prstGeom>
          <a:ln w="19050">
            <a:tailEnd type="triangle"/>
          </a:ln>
        </p:spPr>
        <p:style>
          <a:lnRef idx="1">
            <a:schemeClr val="accent1"/>
          </a:lnRef>
          <a:fillRef idx="0">
            <a:schemeClr val="accent1"/>
          </a:fillRef>
          <a:effectRef idx="1">
            <a:schemeClr val="accent1"/>
          </a:effectRef>
          <a:fontRef idx="minor">
            <a:schemeClr val="tx1"/>
          </a:fontRef>
        </p:style>
      </p:cxnSp>
      <p:sp>
        <p:nvSpPr>
          <p:cNvPr id="127" name="Oval 126">
            <a:extLst>
              <a:ext uri="{FF2B5EF4-FFF2-40B4-BE49-F238E27FC236}">
                <a16:creationId xmlns:a16="http://schemas.microsoft.com/office/drawing/2014/main" id="{8AB6C033-1063-E24D-B358-1B1036E58846}"/>
              </a:ext>
            </a:extLst>
          </p:cNvPr>
          <p:cNvSpPr/>
          <p:nvPr/>
        </p:nvSpPr>
        <p:spPr>
          <a:xfrm>
            <a:off x="7979761" y="3964220"/>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600" b="1" dirty="0"/>
              <a:t>A</a:t>
            </a:r>
          </a:p>
        </p:txBody>
      </p:sp>
      <p:grpSp>
        <p:nvGrpSpPr>
          <p:cNvPr id="128" name="Group 127">
            <a:extLst>
              <a:ext uri="{FF2B5EF4-FFF2-40B4-BE49-F238E27FC236}">
                <a16:creationId xmlns:a16="http://schemas.microsoft.com/office/drawing/2014/main" id="{C8F7B50A-E9CB-1440-A61E-ECCA83311C32}"/>
              </a:ext>
            </a:extLst>
          </p:cNvPr>
          <p:cNvGrpSpPr/>
          <p:nvPr/>
        </p:nvGrpSpPr>
        <p:grpSpPr>
          <a:xfrm>
            <a:off x="7951887" y="3955513"/>
            <a:ext cx="355484" cy="262007"/>
            <a:chOff x="9009582" y="3595733"/>
            <a:chExt cx="355484" cy="262007"/>
          </a:xfrm>
        </p:grpSpPr>
        <p:cxnSp>
          <p:nvCxnSpPr>
            <p:cNvPr id="129" name="Straight Connector 128">
              <a:extLst>
                <a:ext uri="{FF2B5EF4-FFF2-40B4-BE49-F238E27FC236}">
                  <a16:creationId xmlns:a16="http://schemas.microsoft.com/office/drawing/2014/main" id="{61A6102D-C13A-274B-A175-7E3AC770A470}"/>
                </a:ext>
              </a:extLst>
            </p:cNvPr>
            <p:cNvCxnSpPr/>
            <p:nvPr/>
          </p:nvCxnSpPr>
          <p:spPr>
            <a:xfrm>
              <a:off x="9040035" y="3616599"/>
              <a:ext cx="268970" cy="233747"/>
            </a:xfrm>
            <a:prstGeom prst="line">
              <a:avLst/>
            </a:prstGeom>
            <a:ln w="38100">
              <a:solidFill>
                <a:srgbClr val="FF0000">
                  <a:alpha val="63000"/>
                </a:srgbClr>
              </a:solidFill>
            </a:ln>
          </p:spPr>
          <p:style>
            <a:lnRef idx="3">
              <a:schemeClr val="accent4"/>
            </a:lnRef>
            <a:fillRef idx="0">
              <a:schemeClr val="accent4"/>
            </a:fillRef>
            <a:effectRef idx="2">
              <a:schemeClr val="accent4"/>
            </a:effectRef>
            <a:fontRef idx="minor">
              <a:schemeClr val="tx1"/>
            </a:fontRef>
          </p:style>
        </p:cxnSp>
        <p:cxnSp>
          <p:nvCxnSpPr>
            <p:cNvPr id="130" name="Straight Connector 129">
              <a:extLst>
                <a:ext uri="{FF2B5EF4-FFF2-40B4-BE49-F238E27FC236}">
                  <a16:creationId xmlns:a16="http://schemas.microsoft.com/office/drawing/2014/main" id="{C4BBF588-CB9F-D243-B731-A2942E9D515F}"/>
                </a:ext>
              </a:extLst>
            </p:cNvPr>
            <p:cNvCxnSpPr>
              <a:cxnSpLocks/>
            </p:cNvCxnSpPr>
            <p:nvPr/>
          </p:nvCxnSpPr>
          <p:spPr>
            <a:xfrm flipV="1">
              <a:off x="9009582" y="3595733"/>
              <a:ext cx="355484" cy="262007"/>
            </a:xfrm>
            <a:prstGeom prst="line">
              <a:avLst/>
            </a:prstGeom>
            <a:ln w="38100">
              <a:solidFill>
                <a:srgbClr val="FF0000">
                  <a:alpha val="63000"/>
                </a:srgbClr>
              </a:solidFill>
            </a:ln>
          </p:spPr>
          <p:style>
            <a:lnRef idx="3">
              <a:schemeClr val="accent4"/>
            </a:lnRef>
            <a:fillRef idx="0">
              <a:schemeClr val="accent4"/>
            </a:fillRef>
            <a:effectRef idx="2">
              <a:schemeClr val="accent4"/>
            </a:effectRef>
            <a:fontRef idx="minor">
              <a:schemeClr val="tx1"/>
            </a:fontRef>
          </p:style>
        </p:cxnSp>
      </p:grpSp>
      <p:sp>
        <p:nvSpPr>
          <p:cNvPr id="131" name="Oval 130">
            <a:extLst>
              <a:ext uri="{FF2B5EF4-FFF2-40B4-BE49-F238E27FC236}">
                <a16:creationId xmlns:a16="http://schemas.microsoft.com/office/drawing/2014/main" id="{A7B40599-47E2-C246-BABE-A2D8AC9F8225}"/>
              </a:ext>
            </a:extLst>
          </p:cNvPr>
          <p:cNvSpPr/>
          <p:nvPr/>
        </p:nvSpPr>
        <p:spPr>
          <a:xfrm>
            <a:off x="8478267" y="3458482"/>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600" b="1" dirty="0"/>
              <a:t>E</a:t>
            </a:r>
          </a:p>
        </p:txBody>
      </p:sp>
      <p:cxnSp>
        <p:nvCxnSpPr>
          <p:cNvPr id="132" name="Straight Arrow Connector 131">
            <a:extLst>
              <a:ext uri="{FF2B5EF4-FFF2-40B4-BE49-F238E27FC236}">
                <a16:creationId xmlns:a16="http://schemas.microsoft.com/office/drawing/2014/main" id="{6E688E44-DF47-6341-80EE-8DF7576683B8}"/>
              </a:ext>
            </a:extLst>
          </p:cNvPr>
          <p:cNvCxnSpPr>
            <a:cxnSpLocks/>
            <a:stCxn id="125" idx="6"/>
            <a:endCxn id="131" idx="2"/>
          </p:cNvCxnSpPr>
          <p:nvPr/>
        </p:nvCxnSpPr>
        <p:spPr>
          <a:xfrm>
            <a:off x="8172255" y="3595408"/>
            <a:ext cx="306012" cy="0"/>
          </a:xfrm>
          <a:prstGeom prst="straightConnector1">
            <a:avLst/>
          </a:prstGeom>
          <a:ln w="19050">
            <a:tailEnd type="triangle"/>
          </a:ln>
        </p:spPr>
        <p:style>
          <a:lnRef idx="1">
            <a:schemeClr val="accent1"/>
          </a:lnRef>
          <a:fillRef idx="0">
            <a:schemeClr val="accent1"/>
          </a:fillRef>
          <a:effectRef idx="1">
            <a:schemeClr val="accent1"/>
          </a:effectRef>
          <a:fontRef idx="minor">
            <a:schemeClr val="tx1"/>
          </a:fontRef>
        </p:style>
      </p:cxnSp>
      <p:sp>
        <p:nvSpPr>
          <p:cNvPr id="133" name="Oval 132">
            <a:extLst>
              <a:ext uri="{FF2B5EF4-FFF2-40B4-BE49-F238E27FC236}">
                <a16:creationId xmlns:a16="http://schemas.microsoft.com/office/drawing/2014/main" id="{1C10885C-2DCB-5C48-A77D-0479703AE4B7}"/>
              </a:ext>
            </a:extLst>
          </p:cNvPr>
          <p:cNvSpPr/>
          <p:nvPr/>
        </p:nvSpPr>
        <p:spPr>
          <a:xfrm>
            <a:off x="8555475" y="3951048"/>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600" b="1" dirty="0"/>
              <a:t>C</a:t>
            </a:r>
          </a:p>
        </p:txBody>
      </p:sp>
      <p:grpSp>
        <p:nvGrpSpPr>
          <p:cNvPr id="134" name="Group 133">
            <a:extLst>
              <a:ext uri="{FF2B5EF4-FFF2-40B4-BE49-F238E27FC236}">
                <a16:creationId xmlns:a16="http://schemas.microsoft.com/office/drawing/2014/main" id="{847AB1EA-95A4-A342-8889-41A73D0E77E5}"/>
              </a:ext>
            </a:extLst>
          </p:cNvPr>
          <p:cNvGrpSpPr/>
          <p:nvPr/>
        </p:nvGrpSpPr>
        <p:grpSpPr>
          <a:xfrm>
            <a:off x="8532683" y="3948119"/>
            <a:ext cx="355484" cy="262007"/>
            <a:chOff x="9009582" y="3595733"/>
            <a:chExt cx="355484" cy="262007"/>
          </a:xfrm>
        </p:grpSpPr>
        <p:cxnSp>
          <p:nvCxnSpPr>
            <p:cNvPr id="135" name="Straight Connector 134">
              <a:extLst>
                <a:ext uri="{FF2B5EF4-FFF2-40B4-BE49-F238E27FC236}">
                  <a16:creationId xmlns:a16="http://schemas.microsoft.com/office/drawing/2014/main" id="{606DCAAA-AB14-724B-ABCB-5C9A90D2FA2A}"/>
                </a:ext>
              </a:extLst>
            </p:cNvPr>
            <p:cNvCxnSpPr/>
            <p:nvPr/>
          </p:nvCxnSpPr>
          <p:spPr>
            <a:xfrm>
              <a:off x="9040035" y="3616599"/>
              <a:ext cx="268970" cy="233747"/>
            </a:xfrm>
            <a:prstGeom prst="line">
              <a:avLst/>
            </a:prstGeom>
            <a:ln w="38100">
              <a:solidFill>
                <a:srgbClr val="FF0000">
                  <a:alpha val="63000"/>
                </a:srgbClr>
              </a:solidFill>
            </a:ln>
          </p:spPr>
          <p:style>
            <a:lnRef idx="3">
              <a:schemeClr val="accent4"/>
            </a:lnRef>
            <a:fillRef idx="0">
              <a:schemeClr val="accent4"/>
            </a:fillRef>
            <a:effectRef idx="2">
              <a:schemeClr val="accent4"/>
            </a:effectRef>
            <a:fontRef idx="minor">
              <a:schemeClr val="tx1"/>
            </a:fontRef>
          </p:style>
        </p:cxnSp>
        <p:cxnSp>
          <p:nvCxnSpPr>
            <p:cNvPr id="136" name="Straight Connector 135">
              <a:extLst>
                <a:ext uri="{FF2B5EF4-FFF2-40B4-BE49-F238E27FC236}">
                  <a16:creationId xmlns:a16="http://schemas.microsoft.com/office/drawing/2014/main" id="{25403056-1319-E144-8927-00B3317AB309}"/>
                </a:ext>
              </a:extLst>
            </p:cNvPr>
            <p:cNvCxnSpPr>
              <a:cxnSpLocks/>
            </p:cNvCxnSpPr>
            <p:nvPr/>
          </p:nvCxnSpPr>
          <p:spPr>
            <a:xfrm flipV="1">
              <a:off x="9009582" y="3595733"/>
              <a:ext cx="355484" cy="262007"/>
            </a:xfrm>
            <a:prstGeom prst="line">
              <a:avLst/>
            </a:prstGeom>
            <a:ln w="38100">
              <a:solidFill>
                <a:srgbClr val="FF0000">
                  <a:alpha val="63000"/>
                </a:srgbClr>
              </a:solidFill>
            </a:ln>
          </p:spPr>
          <p:style>
            <a:lnRef idx="3">
              <a:schemeClr val="accent4"/>
            </a:lnRef>
            <a:fillRef idx="0">
              <a:schemeClr val="accent4"/>
            </a:fillRef>
            <a:effectRef idx="2">
              <a:schemeClr val="accent4"/>
            </a:effectRef>
            <a:fontRef idx="minor">
              <a:schemeClr val="tx1"/>
            </a:fontRef>
          </p:style>
        </p:cxnSp>
      </p:grpSp>
      <p:sp>
        <p:nvSpPr>
          <p:cNvPr id="138" name="Regular Pentagon 137">
            <a:extLst>
              <a:ext uri="{FF2B5EF4-FFF2-40B4-BE49-F238E27FC236}">
                <a16:creationId xmlns:a16="http://schemas.microsoft.com/office/drawing/2014/main" id="{C787C933-2AD1-534A-89DE-AD2D5AA9E8FA}"/>
              </a:ext>
            </a:extLst>
          </p:cNvPr>
          <p:cNvSpPr/>
          <p:nvPr/>
        </p:nvSpPr>
        <p:spPr>
          <a:xfrm>
            <a:off x="9025735" y="3462656"/>
            <a:ext cx="339612" cy="294037"/>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400" b="1" dirty="0"/>
              <a:t>∇E</a:t>
            </a:r>
          </a:p>
        </p:txBody>
      </p:sp>
      <p:sp>
        <p:nvSpPr>
          <p:cNvPr id="143" name="Regular Pentagon 142">
            <a:extLst>
              <a:ext uri="{FF2B5EF4-FFF2-40B4-BE49-F238E27FC236}">
                <a16:creationId xmlns:a16="http://schemas.microsoft.com/office/drawing/2014/main" id="{47F93583-85AA-6E42-A4FD-B81ACA48011C}"/>
              </a:ext>
            </a:extLst>
          </p:cNvPr>
          <p:cNvSpPr/>
          <p:nvPr/>
        </p:nvSpPr>
        <p:spPr>
          <a:xfrm>
            <a:off x="9610242" y="3448953"/>
            <a:ext cx="339612" cy="294037"/>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200" b="1" dirty="0"/>
              <a:t>∇D</a:t>
            </a:r>
          </a:p>
        </p:txBody>
      </p:sp>
      <p:cxnSp>
        <p:nvCxnSpPr>
          <p:cNvPr id="144" name="Straight Arrow Connector 143">
            <a:extLst>
              <a:ext uri="{FF2B5EF4-FFF2-40B4-BE49-F238E27FC236}">
                <a16:creationId xmlns:a16="http://schemas.microsoft.com/office/drawing/2014/main" id="{09428FBF-A771-8B45-94D2-07C5948FCD88}"/>
              </a:ext>
            </a:extLst>
          </p:cNvPr>
          <p:cNvCxnSpPr>
            <a:cxnSpLocks/>
          </p:cNvCxnSpPr>
          <p:nvPr/>
        </p:nvCxnSpPr>
        <p:spPr>
          <a:xfrm flipV="1">
            <a:off x="9366026" y="3596165"/>
            <a:ext cx="244216" cy="6975"/>
          </a:xfrm>
          <a:prstGeom prst="straightConnector1">
            <a:avLst/>
          </a:prstGeom>
          <a:ln>
            <a:solidFill>
              <a:schemeClr val="accent6"/>
            </a:solidFill>
            <a:tailEnd type="triangle"/>
          </a:ln>
        </p:spPr>
        <p:style>
          <a:lnRef idx="3">
            <a:schemeClr val="accent6"/>
          </a:lnRef>
          <a:fillRef idx="0">
            <a:schemeClr val="accent6"/>
          </a:fillRef>
          <a:effectRef idx="2">
            <a:schemeClr val="accent6"/>
          </a:effectRef>
          <a:fontRef idx="minor">
            <a:schemeClr val="tx1"/>
          </a:fontRef>
        </p:style>
      </p:cxnSp>
      <p:sp>
        <p:nvSpPr>
          <p:cNvPr id="147" name="Oval 146">
            <a:extLst>
              <a:ext uri="{FF2B5EF4-FFF2-40B4-BE49-F238E27FC236}">
                <a16:creationId xmlns:a16="http://schemas.microsoft.com/office/drawing/2014/main" id="{ADE5ED95-58DC-274F-9DE1-7BCD8B7E17B6}"/>
              </a:ext>
            </a:extLst>
          </p:cNvPr>
          <p:cNvSpPr/>
          <p:nvPr/>
        </p:nvSpPr>
        <p:spPr>
          <a:xfrm>
            <a:off x="10130796" y="3456159"/>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600" b="1" dirty="0"/>
              <a:t>A</a:t>
            </a:r>
          </a:p>
        </p:txBody>
      </p:sp>
      <p:sp>
        <p:nvSpPr>
          <p:cNvPr id="155" name="Oval 154">
            <a:extLst>
              <a:ext uri="{FF2B5EF4-FFF2-40B4-BE49-F238E27FC236}">
                <a16:creationId xmlns:a16="http://schemas.microsoft.com/office/drawing/2014/main" id="{0F96C412-652A-1B4B-A865-465B97A752C8}"/>
              </a:ext>
            </a:extLst>
          </p:cNvPr>
          <p:cNvSpPr/>
          <p:nvPr/>
        </p:nvSpPr>
        <p:spPr>
          <a:xfrm>
            <a:off x="10618470" y="3458982"/>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600" b="1" dirty="0"/>
              <a:t>B</a:t>
            </a:r>
          </a:p>
        </p:txBody>
      </p:sp>
      <p:cxnSp>
        <p:nvCxnSpPr>
          <p:cNvPr id="156" name="Straight Arrow Connector 155">
            <a:extLst>
              <a:ext uri="{FF2B5EF4-FFF2-40B4-BE49-F238E27FC236}">
                <a16:creationId xmlns:a16="http://schemas.microsoft.com/office/drawing/2014/main" id="{D9347B89-E051-B249-8D9B-AE8C83612CED}"/>
              </a:ext>
            </a:extLst>
          </p:cNvPr>
          <p:cNvCxnSpPr>
            <a:cxnSpLocks/>
            <a:stCxn id="147" idx="6"/>
            <a:endCxn id="155" idx="2"/>
          </p:cNvCxnSpPr>
          <p:nvPr/>
        </p:nvCxnSpPr>
        <p:spPr>
          <a:xfrm>
            <a:off x="10404648" y="3593085"/>
            <a:ext cx="213822" cy="2823"/>
          </a:xfrm>
          <a:prstGeom prst="straightConnector1">
            <a:avLst/>
          </a:prstGeom>
          <a:ln w="19050">
            <a:tailEnd type="triangle"/>
          </a:ln>
        </p:spPr>
        <p:style>
          <a:lnRef idx="1">
            <a:schemeClr val="accent1"/>
          </a:lnRef>
          <a:fillRef idx="0">
            <a:schemeClr val="accent1"/>
          </a:fillRef>
          <a:effectRef idx="1">
            <a:schemeClr val="accent1"/>
          </a:effectRef>
          <a:fontRef idx="minor">
            <a:schemeClr val="tx1"/>
          </a:fontRef>
        </p:style>
      </p:cxnSp>
      <p:sp>
        <p:nvSpPr>
          <p:cNvPr id="161" name="Oval 160">
            <a:extLst>
              <a:ext uri="{FF2B5EF4-FFF2-40B4-BE49-F238E27FC236}">
                <a16:creationId xmlns:a16="http://schemas.microsoft.com/office/drawing/2014/main" id="{BDBB2A1F-060D-BF44-A4C2-1AEEE64D784E}"/>
              </a:ext>
            </a:extLst>
          </p:cNvPr>
          <p:cNvSpPr/>
          <p:nvPr/>
        </p:nvSpPr>
        <p:spPr>
          <a:xfrm>
            <a:off x="11150160" y="3458982"/>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600" b="1" dirty="0"/>
              <a:t>C</a:t>
            </a:r>
          </a:p>
        </p:txBody>
      </p:sp>
      <p:cxnSp>
        <p:nvCxnSpPr>
          <p:cNvPr id="162" name="Straight Arrow Connector 161">
            <a:extLst>
              <a:ext uri="{FF2B5EF4-FFF2-40B4-BE49-F238E27FC236}">
                <a16:creationId xmlns:a16="http://schemas.microsoft.com/office/drawing/2014/main" id="{B34F54B9-1B31-8344-A9EF-3E155C1E88CF}"/>
              </a:ext>
            </a:extLst>
          </p:cNvPr>
          <p:cNvCxnSpPr>
            <a:cxnSpLocks/>
            <a:stCxn id="155" idx="6"/>
            <a:endCxn id="161" idx="2"/>
          </p:cNvCxnSpPr>
          <p:nvPr/>
        </p:nvCxnSpPr>
        <p:spPr>
          <a:xfrm>
            <a:off x="10892322" y="3595908"/>
            <a:ext cx="257838" cy="0"/>
          </a:xfrm>
          <a:prstGeom prst="straightConnector1">
            <a:avLst/>
          </a:prstGeom>
          <a:ln w="19050">
            <a:tailEnd type="triangle"/>
          </a:ln>
        </p:spPr>
        <p:style>
          <a:lnRef idx="1">
            <a:schemeClr val="accent1"/>
          </a:lnRef>
          <a:fillRef idx="0">
            <a:schemeClr val="accent1"/>
          </a:fillRef>
          <a:effectRef idx="1">
            <a:schemeClr val="accent1"/>
          </a:effectRef>
          <a:fontRef idx="minor">
            <a:schemeClr val="tx1"/>
          </a:fontRef>
        </p:style>
      </p:cxnSp>
      <p:sp>
        <p:nvSpPr>
          <p:cNvPr id="165" name="Regular Pentagon 164">
            <a:extLst>
              <a:ext uri="{FF2B5EF4-FFF2-40B4-BE49-F238E27FC236}">
                <a16:creationId xmlns:a16="http://schemas.microsoft.com/office/drawing/2014/main" id="{BFC6604F-AFCC-B14C-95D3-11CA5B4955B6}"/>
              </a:ext>
            </a:extLst>
          </p:cNvPr>
          <p:cNvSpPr/>
          <p:nvPr/>
        </p:nvSpPr>
        <p:spPr>
          <a:xfrm>
            <a:off x="11704236" y="3448953"/>
            <a:ext cx="339612" cy="294037"/>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wrap="none" lIns="0" rIns="0" rtlCol="0" anchor="ctr"/>
          <a:lstStyle/>
          <a:p>
            <a:pPr algn="ctr"/>
            <a:r>
              <a:rPr lang="en-US" sz="1400" b="1" dirty="0"/>
              <a:t>∇C</a:t>
            </a:r>
          </a:p>
        </p:txBody>
      </p:sp>
      <p:cxnSp>
        <p:nvCxnSpPr>
          <p:cNvPr id="166" name="Straight Arrow Connector 165">
            <a:extLst>
              <a:ext uri="{FF2B5EF4-FFF2-40B4-BE49-F238E27FC236}">
                <a16:creationId xmlns:a16="http://schemas.microsoft.com/office/drawing/2014/main" id="{32E8ACCF-B51E-4248-A157-EE70FF742ABF}"/>
              </a:ext>
            </a:extLst>
          </p:cNvPr>
          <p:cNvCxnSpPr>
            <a:cxnSpLocks/>
          </p:cNvCxnSpPr>
          <p:nvPr/>
        </p:nvCxnSpPr>
        <p:spPr>
          <a:xfrm flipV="1">
            <a:off x="11424057" y="3595972"/>
            <a:ext cx="273616" cy="7284"/>
          </a:xfrm>
          <a:prstGeom prst="straightConnector1">
            <a:avLst/>
          </a:prstGeom>
          <a:ln w="19050">
            <a:solidFill>
              <a:srgbClr val="4372C5"/>
            </a:solidFill>
            <a:tailEnd type="triangle"/>
          </a:ln>
        </p:spPr>
        <p:style>
          <a:lnRef idx="3">
            <a:schemeClr val="accent6"/>
          </a:lnRef>
          <a:fillRef idx="0">
            <a:schemeClr val="accent6"/>
          </a:fillRef>
          <a:effectRef idx="2">
            <a:schemeClr val="accent6"/>
          </a:effectRef>
          <a:fontRef idx="minor">
            <a:schemeClr val="tx1"/>
          </a:fontRef>
        </p:style>
      </p:cxnSp>
      <p:cxnSp>
        <p:nvCxnSpPr>
          <p:cNvPr id="167" name="Curved Connector 166">
            <a:extLst>
              <a:ext uri="{FF2B5EF4-FFF2-40B4-BE49-F238E27FC236}">
                <a16:creationId xmlns:a16="http://schemas.microsoft.com/office/drawing/2014/main" id="{C8CBE588-27A5-2245-A8EA-C9CE7E2A2E49}"/>
              </a:ext>
            </a:extLst>
          </p:cNvPr>
          <p:cNvCxnSpPr>
            <a:cxnSpLocks/>
            <a:stCxn id="143" idx="0"/>
            <a:endCxn id="165" idx="0"/>
          </p:cNvCxnSpPr>
          <p:nvPr/>
        </p:nvCxnSpPr>
        <p:spPr>
          <a:xfrm rot="5400000" flipH="1" flipV="1">
            <a:off x="10827045" y="2401956"/>
            <a:ext cx="12700" cy="2093994"/>
          </a:xfrm>
          <a:prstGeom prst="curvedConnector3">
            <a:avLst>
              <a:gd name="adj1" fmla="val 1800000"/>
            </a:avLst>
          </a:prstGeom>
          <a:ln>
            <a:solidFill>
              <a:schemeClr val="accent6"/>
            </a:solidFill>
            <a:tailEnd type="triangle"/>
          </a:ln>
        </p:spPr>
        <p:style>
          <a:lnRef idx="3">
            <a:schemeClr val="accent6"/>
          </a:lnRef>
          <a:fillRef idx="0">
            <a:schemeClr val="accent6"/>
          </a:fillRef>
          <a:effectRef idx="2">
            <a:schemeClr val="accent6"/>
          </a:effectRef>
          <a:fontRef idx="minor">
            <a:schemeClr val="tx1"/>
          </a:fontRef>
        </p:style>
      </p:cxnSp>
      <p:sp>
        <p:nvSpPr>
          <p:cNvPr id="168" name="TextBox 167">
            <a:extLst>
              <a:ext uri="{FF2B5EF4-FFF2-40B4-BE49-F238E27FC236}">
                <a16:creationId xmlns:a16="http://schemas.microsoft.com/office/drawing/2014/main" id="{86A54332-59AC-F841-9166-3F1CC2D42784}"/>
              </a:ext>
            </a:extLst>
          </p:cNvPr>
          <p:cNvSpPr txBox="1"/>
          <p:nvPr/>
        </p:nvSpPr>
        <p:spPr>
          <a:xfrm>
            <a:off x="10506501" y="3650656"/>
            <a:ext cx="552071" cy="584775"/>
          </a:xfrm>
          <a:prstGeom prst="rect">
            <a:avLst/>
          </a:prstGeom>
        </p:spPr>
        <p:txBody>
          <a:bodyPr wrap="square" rtlCol="0">
            <a:spAutoFit/>
          </a:bodyPr>
          <a:lstStyle/>
          <a:p>
            <a:r>
              <a:rPr lang="en-US" sz="32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169" name="TextBox 168">
            <a:extLst>
              <a:ext uri="{FF2B5EF4-FFF2-40B4-BE49-F238E27FC236}">
                <a16:creationId xmlns:a16="http://schemas.microsoft.com/office/drawing/2014/main" id="{8040D9E3-3D13-AD4A-B4DA-30BF9A295964}"/>
              </a:ext>
            </a:extLst>
          </p:cNvPr>
          <p:cNvSpPr txBox="1"/>
          <p:nvPr/>
        </p:nvSpPr>
        <p:spPr>
          <a:xfrm>
            <a:off x="6419790" y="3017216"/>
            <a:ext cx="1337226" cy="369332"/>
          </a:xfrm>
          <a:prstGeom prst="rect">
            <a:avLst/>
          </a:prstGeom>
        </p:spPr>
        <p:txBody>
          <a:bodyPr wrap="none" rtlCol="0">
            <a:spAutoFit/>
          </a:bodyPr>
          <a:lstStyle/>
          <a:p>
            <a:r>
              <a:rPr lang="en-US" b="1" dirty="0">
                <a:solidFill>
                  <a:srgbClr val="C76200"/>
                </a:solidFill>
                <a:latin typeface="Helvetica Neue" panose="02000503000000020004" pitchFamily="2" charset="0"/>
                <a:ea typeface="Helvetica Neue" panose="02000503000000020004" pitchFamily="2" charset="0"/>
                <a:cs typeface="Helvetica Neue" panose="02000503000000020004" pitchFamily="2" charset="0"/>
              </a:rPr>
              <a:t>Peak RAM</a:t>
            </a:r>
          </a:p>
        </p:txBody>
      </p:sp>
      <p:cxnSp>
        <p:nvCxnSpPr>
          <p:cNvPr id="176" name="Straight Arrow Connector 175">
            <a:extLst>
              <a:ext uri="{FF2B5EF4-FFF2-40B4-BE49-F238E27FC236}">
                <a16:creationId xmlns:a16="http://schemas.microsoft.com/office/drawing/2014/main" id="{A0C6F2F1-6DAD-2142-A0E6-BF0B7A853326}"/>
              </a:ext>
            </a:extLst>
          </p:cNvPr>
          <p:cNvCxnSpPr>
            <a:cxnSpLocks/>
          </p:cNvCxnSpPr>
          <p:nvPr/>
        </p:nvCxnSpPr>
        <p:spPr>
          <a:xfrm>
            <a:off x="8728308" y="3595408"/>
            <a:ext cx="306012" cy="0"/>
          </a:xfrm>
          <a:prstGeom prst="straightConnector1">
            <a:avLst/>
          </a:prstGeom>
          <a:ln w="19050">
            <a:tailEnd type="triangle"/>
          </a:ln>
        </p:spPr>
        <p:style>
          <a:lnRef idx="1">
            <a:schemeClr val="accent1"/>
          </a:lnRef>
          <a:fillRef idx="0">
            <a:schemeClr val="accent1"/>
          </a:fillRef>
          <a:effectRef idx="1">
            <a:schemeClr val="accent1"/>
          </a:effectRef>
          <a:fontRef idx="minor">
            <a:schemeClr val="tx1"/>
          </a:fontRef>
        </p:style>
      </p:cxnSp>
      <p:cxnSp>
        <p:nvCxnSpPr>
          <p:cNvPr id="177" name="Curved Connector 176">
            <a:extLst>
              <a:ext uri="{FF2B5EF4-FFF2-40B4-BE49-F238E27FC236}">
                <a16:creationId xmlns:a16="http://schemas.microsoft.com/office/drawing/2014/main" id="{43BEFD28-DA69-1946-89E4-AB001906A89F}"/>
              </a:ext>
            </a:extLst>
          </p:cNvPr>
          <p:cNvCxnSpPr>
            <a:cxnSpLocks/>
            <a:stCxn id="125" idx="0"/>
            <a:endCxn id="143" idx="0"/>
          </p:cNvCxnSpPr>
          <p:nvPr/>
        </p:nvCxnSpPr>
        <p:spPr>
          <a:xfrm rot="5400000" flipH="1" flipV="1">
            <a:off x="8902924" y="2581359"/>
            <a:ext cx="9529" cy="1744719"/>
          </a:xfrm>
          <a:prstGeom prst="curvedConnector3">
            <a:avLst>
              <a:gd name="adj1" fmla="val 2498993"/>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C3B7C83A-07F5-BD46-9BB3-BE5FC1D6A1A1}"/>
              </a:ext>
            </a:extLst>
          </p:cNvPr>
          <p:cNvSpPr txBox="1"/>
          <p:nvPr/>
        </p:nvSpPr>
        <p:spPr>
          <a:xfrm>
            <a:off x="421584" y="5365312"/>
            <a:ext cx="6236003" cy="584775"/>
          </a:xfrm>
          <a:prstGeom prst="rect">
            <a:avLst/>
          </a:prstGeom>
        </p:spPr>
        <p:txBody>
          <a:bodyPr wrap="none" rtlCol="0">
            <a:spAutoFit/>
          </a:bodyPr>
          <a:lstStyle/>
          <a:p>
            <a:r>
              <a:rPr lang="en-US" sz="3200" b="1" dirty="0">
                <a:latin typeface="Helvetica Neue" panose="02000503000000020004" pitchFamily="2" charset="0"/>
                <a:ea typeface="Helvetica Neue" panose="02000503000000020004" pitchFamily="2" charset="0"/>
                <a:cs typeface="Helvetica Neue" panose="02000503000000020004" pitchFamily="2" charset="0"/>
              </a:rPr>
              <a:t>How can we use less memory?</a:t>
            </a:r>
          </a:p>
        </p:txBody>
      </p:sp>
      <p:sp>
        <p:nvSpPr>
          <p:cNvPr id="179" name="TextBox 178">
            <a:extLst>
              <a:ext uri="{FF2B5EF4-FFF2-40B4-BE49-F238E27FC236}">
                <a16:creationId xmlns:a16="http://schemas.microsoft.com/office/drawing/2014/main" id="{D63BCF31-79D0-E54B-86CD-4B98F2050C54}"/>
              </a:ext>
            </a:extLst>
          </p:cNvPr>
          <p:cNvSpPr txBox="1"/>
          <p:nvPr/>
        </p:nvSpPr>
        <p:spPr>
          <a:xfrm>
            <a:off x="571495" y="5830580"/>
            <a:ext cx="4749011" cy="584775"/>
          </a:xfrm>
          <a:prstGeom prst="rect">
            <a:avLst/>
          </a:prstGeom>
        </p:spPr>
        <p:txBody>
          <a:bodyPr wrap="square" rtlCol="0">
            <a:spAutoFit/>
          </a:bodyPr>
          <a:lstStyle/>
          <a:p>
            <a:r>
              <a:rPr lang="en-US" sz="3200" dirty="0">
                <a:solidFill>
                  <a:srgbClr val="DB0068"/>
                </a:solidFill>
                <a:latin typeface="Helvetica Neue" panose="02000503000000020004" pitchFamily="2" charset="0"/>
                <a:ea typeface="Helvetica Neue" panose="02000503000000020004" pitchFamily="2" charset="0"/>
                <a:cs typeface="Helvetica Neue" panose="02000503000000020004" pitchFamily="2" charset="0"/>
              </a:rPr>
              <a:t>Free early &amp; recompute</a:t>
            </a:r>
          </a:p>
        </p:txBody>
      </p:sp>
      <p:sp>
        <p:nvSpPr>
          <p:cNvPr id="98" name="Rectangle 97">
            <a:extLst>
              <a:ext uri="{FF2B5EF4-FFF2-40B4-BE49-F238E27FC236}">
                <a16:creationId xmlns:a16="http://schemas.microsoft.com/office/drawing/2014/main" id="{6F9FBEA6-E0C3-F041-A280-72D7029FBC52}"/>
              </a:ext>
            </a:extLst>
          </p:cNvPr>
          <p:cNvSpPr/>
          <p:nvPr/>
        </p:nvSpPr>
        <p:spPr>
          <a:xfrm>
            <a:off x="328592" y="231627"/>
            <a:ext cx="8219558" cy="954107"/>
          </a:xfrm>
          <a:prstGeom prst="rect">
            <a:avLst/>
          </a:prstGeom>
        </p:spPr>
        <p:txBody>
          <a:bodyPr wrap="none">
            <a:spAutoFit/>
          </a:bodyPr>
          <a:lstStyle/>
          <a:p>
            <a:pPr lvl="0">
              <a:defRPr/>
            </a:pPr>
            <a:r>
              <a:rPr lang="en-US" sz="3200" b="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Compute-hungry backpropagation policy</a:t>
            </a:r>
            <a:endParaRPr lang="en-US" sz="3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a:p>
            <a:pPr lvl="0">
              <a:defRPr/>
            </a:pPr>
            <a:r>
              <a:rPr lang="en-US" sz="24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Recompute </a:t>
            </a:r>
            <a:r>
              <a:rPr lang="en-US" sz="2400" dirty="0">
                <a:solidFill>
                  <a:prstClr val="black"/>
                </a:solidFill>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all layers</a:t>
            </a:r>
            <a:endParaRPr lang="en-US" sz="24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Slide Number Placeholder 1">
            <a:extLst>
              <a:ext uri="{FF2B5EF4-FFF2-40B4-BE49-F238E27FC236}">
                <a16:creationId xmlns:a16="http://schemas.microsoft.com/office/drawing/2014/main" id="{3B2D5FF8-9031-0146-9141-4DCCEA8E2287}"/>
              </a:ext>
            </a:extLst>
          </p:cNvPr>
          <p:cNvSpPr>
            <a:spLocks noGrp="1"/>
          </p:cNvSpPr>
          <p:nvPr>
            <p:ph type="sldNum" sz="quarter" idx="12"/>
          </p:nvPr>
        </p:nvSpPr>
        <p:spPr/>
        <p:txBody>
          <a:bodyPr/>
          <a:lstStyle/>
          <a:p>
            <a:fld id="{5C21FAA9-B8A2-DE42-8B6F-6CA326C19E94}" type="slidenum">
              <a:rPr lang="en-US" smtClean="0"/>
              <a:pPr/>
              <a:t>18</a:t>
            </a:fld>
            <a:endParaRPr lang="en-US" dirty="0"/>
          </a:p>
        </p:txBody>
      </p:sp>
      <p:cxnSp>
        <p:nvCxnSpPr>
          <p:cNvPr id="100" name="Straight Connector 99">
            <a:extLst>
              <a:ext uri="{FF2B5EF4-FFF2-40B4-BE49-F238E27FC236}">
                <a16:creationId xmlns:a16="http://schemas.microsoft.com/office/drawing/2014/main" id="{A539E650-7C73-2C49-99E7-D7F6646F5370}"/>
              </a:ext>
            </a:extLst>
          </p:cNvPr>
          <p:cNvCxnSpPr/>
          <p:nvPr/>
        </p:nvCxnSpPr>
        <p:spPr>
          <a:xfrm>
            <a:off x="6375222" y="1928578"/>
            <a:ext cx="4880782" cy="0"/>
          </a:xfrm>
          <a:prstGeom prst="line">
            <a:avLst/>
          </a:prstGeom>
          <a:ln w="28575"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1" name="TextBox 100">
            <a:extLst>
              <a:ext uri="{FF2B5EF4-FFF2-40B4-BE49-F238E27FC236}">
                <a16:creationId xmlns:a16="http://schemas.microsoft.com/office/drawing/2014/main" id="{1B006486-B77D-3E47-B718-8851567A8803}"/>
              </a:ext>
            </a:extLst>
          </p:cNvPr>
          <p:cNvSpPr txBox="1"/>
          <p:nvPr/>
        </p:nvSpPr>
        <p:spPr>
          <a:xfrm>
            <a:off x="6419790" y="1559246"/>
            <a:ext cx="3492303" cy="369332"/>
          </a:xfrm>
          <a:prstGeom prst="rect">
            <a:avLst/>
          </a:prstGeom>
        </p:spPr>
        <p:txBody>
          <a:bodyPr wrap="none" rtlCol="0">
            <a:spAutoFit/>
          </a:bodyPr>
          <a:lstStyle/>
          <a:p>
            <a:r>
              <a:rPr lang="en-US" b="1"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Peak RAM (no </a:t>
            </a:r>
            <a:r>
              <a:rPr lang="en-US" b="1" dirty="0" err="1">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recomputation</a:t>
            </a:r>
            <a:r>
              <a:rPr lang="en-US" b="1"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a:t>
            </a:r>
          </a:p>
        </p:txBody>
      </p:sp>
      <p:cxnSp>
        <p:nvCxnSpPr>
          <p:cNvPr id="90" name="Straight Arrow Connector 89">
            <a:extLst>
              <a:ext uri="{FF2B5EF4-FFF2-40B4-BE49-F238E27FC236}">
                <a16:creationId xmlns:a16="http://schemas.microsoft.com/office/drawing/2014/main" id="{2650CAD1-C86D-294A-8C96-BE5877E7002E}"/>
              </a:ext>
            </a:extLst>
          </p:cNvPr>
          <p:cNvCxnSpPr>
            <a:cxnSpLocks/>
            <a:stCxn id="102" idx="6"/>
            <a:endCxn id="139" idx="1"/>
          </p:cNvCxnSpPr>
          <p:nvPr/>
        </p:nvCxnSpPr>
        <p:spPr>
          <a:xfrm>
            <a:off x="4908540" y="2812819"/>
            <a:ext cx="412415" cy="491486"/>
          </a:xfrm>
          <a:prstGeom prst="straightConnector1">
            <a:avLst/>
          </a:prstGeom>
          <a:ln w="57150">
            <a:solidFill>
              <a:schemeClr val="tx1"/>
            </a:solidFill>
            <a:tailEnd type="triangle"/>
          </a:ln>
        </p:spPr>
        <p:style>
          <a:lnRef idx="1">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8D95AADC-2E07-CE45-AADE-6FF536C433EC}"/>
              </a:ext>
            </a:extLst>
          </p:cNvPr>
          <p:cNvCxnSpPr>
            <a:cxnSpLocks/>
            <a:stCxn id="139" idx="1"/>
            <a:endCxn id="116" idx="5"/>
          </p:cNvCxnSpPr>
          <p:nvPr/>
        </p:nvCxnSpPr>
        <p:spPr>
          <a:xfrm flipH="1">
            <a:off x="4923076" y="3304305"/>
            <a:ext cx="397879" cy="266171"/>
          </a:xfrm>
          <a:prstGeom prst="straightConnector1">
            <a:avLst/>
          </a:prstGeom>
          <a:ln w="57150">
            <a:solidFill>
              <a:schemeClr val="tx1"/>
            </a:solidFill>
            <a:tailEnd type="triangle"/>
          </a:ln>
        </p:spPr>
        <p:style>
          <a:lnRef idx="1">
            <a:schemeClr val="accent1"/>
          </a:lnRef>
          <a:fillRef idx="0">
            <a:schemeClr val="accent1"/>
          </a:fillRef>
          <a:effectRef idx="1">
            <a:schemeClr val="accent1"/>
          </a:effectRef>
          <a:fontRef idx="minor">
            <a:schemeClr val="tx1"/>
          </a:fontRef>
        </p:style>
      </p:cxnSp>
      <p:sp>
        <p:nvSpPr>
          <p:cNvPr id="92" name="Oval 91">
            <a:extLst>
              <a:ext uri="{FF2B5EF4-FFF2-40B4-BE49-F238E27FC236}">
                <a16:creationId xmlns:a16="http://schemas.microsoft.com/office/drawing/2014/main" id="{0D3CC92F-BC7E-724B-8153-48FCE800DD05}"/>
              </a:ext>
            </a:extLst>
          </p:cNvPr>
          <p:cNvSpPr/>
          <p:nvPr/>
        </p:nvSpPr>
        <p:spPr>
          <a:xfrm>
            <a:off x="526165" y="2548248"/>
            <a:ext cx="529141" cy="529141"/>
          </a:xfrm>
          <a:prstGeom prst="ellipse">
            <a:avLst/>
          </a:prstGeom>
          <a:solidFill>
            <a:srgbClr val="4371C2"/>
          </a:solidFill>
          <a:ln>
            <a:solidFill>
              <a:srgbClr val="4170C0"/>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A</a:t>
            </a:r>
          </a:p>
        </p:txBody>
      </p:sp>
      <p:sp>
        <p:nvSpPr>
          <p:cNvPr id="93" name="!!B">
            <a:extLst>
              <a:ext uri="{FF2B5EF4-FFF2-40B4-BE49-F238E27FC236}">
                <a16:creationId xmlns:a16="http://schemas.microsoft.com/office/drawing/2014/main" id="{09D47BF0-6A26-E643-8A6F-201C7293F3BC}"/>
              </a:ext>
            </a:extLst>
          </p:cNvPr>
          <p:cNvSpPr/>
          <p:nvPr/>
        </p:nvSpPr>
        <p:spPr>
          <a:xfrm>
            <a:off x="1489473" y="2548248"/>
            <a:ext cx="529141" cy="529141"/>
          </a:xfrm>
          <a:prstGeom prst="ellipse">
            <a:avLst/>
          </a:prstGeom>
          <a:solidFill>
            <a:srgbClr val="4371C2"/>
          </a:solidFill>
          <a:ln>
            <a:solidFill>
              <a:srgbClr val="4170C0"/>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B</a:t>
            </a:r>
          </a:p>
        </p:txBody>
      </p:sp>
      <p:sp>
        <p:nvSpPr>
          <p:cNvPr id="94" name="!!C">
            <a:extLst>
              <a:ext uri="{FF2B5EF4-FFF2-40B4-BE49-F238E27FC236}">
                <a16:creationId xmlns:a16="http://schemas.microsoft.com/office/drawing/2014/main" id="{B72B013A-D473-5C47-8BBC-FB032C6A7DFA}"/>
              </a:ext>
            </a:extLst>
          </p:cNvPr>
          <p:cNvSpPr/>
          <p:nvPr/>
        </p:nvSpPr>
        <p:spPr>
          <a:xfrm>
            <a:off x="2452782" y="2548248"/>
            <a:ext cx="529141" cy="529141"/>
          </a:xfrm>
          <a:prstGeom prst="ellipse">
            <a:avLst/>
          </a:prstGeom>
          <a:solidFill>
            <a:srgbClr val="4371C2"/>
          </a:solidFill>
          <a:ln>
            <a:solidFill>
              <a:srgbClr val="4170C0"/>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C</a:t>
            </a:r>
          </a:p>
        </p:txBody>
      </p:sp>
      <p:sp>
        <p:nvSpPr>
          <p:cNvPr id="97" name="!!D">
            <a:extLst>
              <a:ext uri="{FF2B5EF4-FFF2-40B4-BE49-F238E27FC236}">
                <a16:creationId xmlns:a16="http://schemas.microsoft.com/office/drawing/2014/main" id="{EDEFD941-EF92-D048-9B7E-51909A8AC52C}"/>
              </a:ext>
            </a:extLst>
          </p:cNvPr>
          <p:cNvSpPr/>
          <p:nvPr/>
        </p:nvSpPr>
        <p:spPr>
          <a:xfrm>
            <a:off x="3416091" y="2548248"/>
            <a:ext cx="529141" cy="529141"/>
          </a:xfrm>
          <a:prstGeom prst="ellipse">
            <a:avLst/>
          </a:prstGeom>
          <a:solidFill>
            <a:srgbClr val="4371C2"/>
          </a:solidFill>
          <a:ln>
            <a:solidFill>
              <a:srgbClr val="4170C0"/>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D</a:t>
            </a:r>
          </a:p>
        </p:txBody>
      </p:sp>
      <p:sp>
        <p:nvSpPr>
          <p:cNvPr id="102" name="!!E">
            <a:extLst>
              <a:ext uri="{FF2B5EF4-FFF2-40B4-BE49-F238E27FC236}">
                <a16:creationId xmlns:a16="http://schemas.microsoft.com/office/drawing/2014/main" id="{3CBC1D36-B555-3245-805A-8138380FDC4B}"/>
              </a:ext>
            </a:extLst>
          </p:cNvPr>
          <p:cNvSpPr/>
          <p:nvPr/>
        </p:nvSpPr>
        <p:spPr>
          <a:xfrm>
            <a:off x="4379399" y="2548248"/>
            <a:ext cx="529141" cy="529141"/>
          </a:xfrm>
          <a:prstGeom prst="ellipse">
            <a:avLst/>
          </a:prstGeom>
          <a:solidFill>
            <a:srgbClr val="4371C2"/>
          </a:solidFill>
          <a:ln>
            <a:solidFill>
              <a:srgbClr val="4170C0"/>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E</a:t>
            </a:r>
          </a:p>
        </p:txBody>
      </p:sp>
      <p:cxnSp>
        <p:nvCxnSpPr>
          <p:cNvPr id="103" name="Straight Arrow Connector 102">
            <a:extLst>
              <a:ext uri="{FF2B5EF4-FFF2-40B4-BE49-F238E27FC236}">
                <a16:creationId xmlns:a16="http://schemas.microsoft.com/office/drawing/2014/main" id="{4AFCD550-E2E1-1A4A-9BC5-757D8FE1C731}"/>
              </a:ext>
            </a:extLst>
          </p:cNvPr>
          <p:cNvCxnSpPr>
            <a:stCxn id="92" idx="6"/>
            <a:endCxn id="93" idx="2"/>
          </p:cNvCxnSpPr>
          <p:nvPr/>
        </p:nvCxnSpPr>
        <p:spPr>
          <a:xfrm>
            <a:off x="1055306" y="2812819"/>
            <a:ext cx="434167" cy="0"/>
          </a:xfrm>
          <a:prstGeom prst="straightConnector1">
            <a:avLst/>
          </a:prstGeom>
          <a:ln w="57150">
            <a:solidFill>
              <a:srgbClr val="4170C0"/>
            </a:solidFill>
            <a:tailEnd type="triangle"/>
          </a:ln>
        </p:spPr>
        <p:style>
          <a:lnRef idx="1">
            <a:schemeClr val="accent1"/>
          </a:lnRef>
          <a:fillRef idx="0">
            <a:schemeClr val="accent1"/>
          </a:fillRef>
          <a:effectRef idx="1">
            <a:schemeClr val="accent1"/>
          </a:effectRef>
          <a:fontRef idx="minor">
            <a:schemeClr val="tx1"/>
          </a:fontRef>
        </p:style>
      </p:cxnSp>
      <p:cxnSp>
        <p:nvCxnSpPr>
          <p:cNvPr id="104" name="Straight Arrow Connector 103">
            <a:extLst>
              <a:ext uri="{FF2B5EF4-FFF2-40B4-BE49-F238E27FC236}">
                <a16:creationId xmlns:a16="http://schemas.microsoft.com/office/drawing/2014/main" id="{CAF071ED-3155-E942-8D65-1F1A02CC48CC}"/>
              </a:ext>
            </a:extLst>
          </p:cNvPr>
          <p:cNvCxnSpPr>
            <a:cxnSpLocks/>
            <a:stCxn id="93" idx="6"/>
            <a:endCxn id="94" idx="2"/>
          </p:cNvCxnSpPr>
          <p:nvPr/>
        </p:nvCxnSpPr>
        <p:spPr>
          <a:xfrm>
            <a:off x="2018615" y="2812819"/>
            <a:ext cx="434167" cy="0"/>
          </a:xfrm>
          <a:prstGeom prst="straightConnector1">
            <a:avLst/>
          </a:prstGeom>
          <a:ln w="57150">
            <a:solidFill>
              <a:srgbClr val="4170C0"/>
            </a:solidFill>
            <a:tailEnd type="triangle"/>
          </a:ln>
        </p:spPr>
        <p:style>
          <a:lnRef idx="1">
            <a:schemeClr val="accent1"/>
          </a:lnRef>
          <a:fillRef idx="0">
            <a:schemeClr val="accent1"/>
          </a:fillRef>
          <a:effectRef idx="1">
            <a:schemeClr val="accent1"/>
          </a:effectRef>
          <a:fontRef idx="minor">
            <a:schemeClr val="tx1"/>
          </a:fontRef>
        </p:style>
      </p:cxnSp>
      <p:cxnSp>
        <p:nvCxnSpPr>
          <p:cNvPr id="105" name="Straight Arrow Connector 104">
            <a:extLst>
              <a:ext uri="{FF2B5EF4-FFF2-40B4-BE49-F238E27FC236}">
                <a16:creationId xmlns:a16="http://schemas.microsoft.com/office/drawing/2014/main" id="{2CEE94E5-59B4-4048-9005-648DE07B899B}"/>
              </a:ext>
            </a:extLst>
          </p:cNvPr>
          <p:cNvCxnSpPr>
            <a:cxnSpLocks/>
            <a:stCxn id="94" idx="6"/>
            <a:endCxn id="97" idx="2"/>
          </p:cNvCxnSpPr>
          <p:nvPr/>
        </p:nvCxnSpPr>
        <p:spPr>
          <a:xfrm>
            <a:off x="2981924" y="2812819"/>
            <a:ext cx="434167" cy="0"/>
          </a:xfrm>
          <a:prstGeom prst="straightConnector1">
            <a:avLst/>
          </a:prstGeom>
          <a:ln w="57150">
            <a:solidFill>
              <a:srgbClr val="4170C0"/>
            </a:solidFill>
            <a:tailEnd type="triangle"/>
          </a:ln>
        </p:spPr>
        <p:style>
          <a:lnRef idx="1">
            <a:schemeClr val="accent1"/>
          </a:lnRef>
          <a:fillRef idx="0">
            <a:schemeClr val="accent1"/>
          </a:fillRef>
          <a:effectRef idx="1">
            <a:schemeClr val="accent1"/>
          </a:effectRef>
          <a:fontRef idx="minor">
            <a:schemeClr val="tx1"/>
          </a:fontRef>
        </p:style>
      </p:cxnSp>
      <p:cxnSp>
        <p:nvCxnSpPr>
          <p:cNvPr id="106" name="Straight Arrow Connector 105">
            <a:extLst>
              <a:ext uri="{FF2B5EF4-FFF2-40B4-BE49-F238E27FC236}">
                <a16:creationId xmlns:a16="http://schemas.microsoft.com/office/drawing/2014/main" id="{68B3CF2D-FE27-804E-A95C-616D08DF38D2}"/>
              </a:ext>
            </a:extLst>
          </p:cNvPr>
          <p:cNvCxnSpPr>
            <a:cxnSpLocks/>
            <a:stCxn id="97" idx="6"/>
            <a:endCxn id="102" idx="2"/>
          </p:cNvCxnSpPr>
          <p:nvPr/>
        </p:nvCxnSpPr>
        <p:spPr>
          <a:xfrm>
            <a:off x="3945232" y="2812819"/>
            <a:ext cx="434167" cy="0"/>
          </a:xfrm>
          <a:prstGeom prst="straightConnector1">
            <a:avLst/>
          </a:prstGeom>
          <a:ln w="57150">
            <a:solidFill>
              <a:srgbClr val="4170C0"/>
            </a:solidFill>
            <a:tailEnd type="triangle"/>
          </a:ln>
        </p:spPr>
        <p:style>
          <a:lnRef idx="1">
            <a:schemeClr val="accent1"/>
          </a:lnRef>
          <a:fillRef idx="0">
            <a:schemeClr val="accent1"/>
          </a:fillRef>
          <a:effectRef idx="1">
            <a:schemeClr val="accent1"/>
          </a:effectRef>
          <a:fontRef idx="minor">
            <a:schemeClr val="tx1"/>
          </a:fontRef>
        </p:style>
      </p:cxnSp>
      <p:cxnSp>
        <p:nvCxnSpPr>
          <p:cNvPr id="107" name="Straight Arrow Connector 106">
            <a:extLst>
              <a:ext uri="{FF2B5EF4-FFF2-40B4-BE49-F238E27FC236}">
                <a16:creationId xmlns:a16="http://schemas.microsoft.com/office/drawing/2014/main" id="{E28D751D-6DAA-0B4B-9209-4999B9D6AAD7}"/>
              </a:ext>
            </a:extLst>
          </p:cNvPr>
          <p:cNvCxnSpPr>
            <a:cxnSpLocks/>
            <a:endCxn id="92" idx="2"/>
          </p:cNvCxnSpPr>
          <p:nvPr/>
        </p:nvCxnSpPr>
        <p:spPr>
          <a:xfrm>
            <a:off x="186972" y="2812819"/>
            <a:ext cx="339193" cy="0"/>
          </a:xfrm>
          <a:prstGeom prst="straightConnector1">
            <a:avLst/>
          </a:prstGeom>
          <a:ln w="57150">
            <a:solidFill>
              <a:srgbClr val="4170C0"/>
            </a:solidFill>
            <a:tailEnd type="triangle"/>
          </a:ln>
        </p:spPr>
        <p:style>
          <a:lnRef idx="1">
            <a:schemeClr val="accent1"/>
          </a:lnRef>
          <a:fillRef idx="0">
            <a:schemeClr val="accent1"/>
          </a:fillRef>
          <a:effectRef idx="1">
            <a:schemeClr val="accent1"/>
          </a:effectRef>
          <a:fontRef idx="minor">
            <a:schemeClr val="tx1"/>
          </a:fontRef>
        </p:style>
      </p:cxnSp>
      <p:cxnSp>
        <p:nvCxnSpPr>
          <p:cNvPr id="110" name="Straight Arrow Connector 109">
            <a:extLst>
              <a:ext uri="{FF2B5EF4-FFF2-40B4-BE49-F238E27FC236}">
                <a16:creationId xmlns:a16="http://schemas.microsoft.com/office/drawing/2014/main" id="{C15F971B-3AD0-AE40-BCC4-14A666D32B89}"/>
              </a:ext>
            </a:extLst>
          </p:cNvPr>
          <p:cNvCxnSpPr>
            <a:cxnSpLocks/>
            <a:stCxn id="102" idx="6"/>
            <a:endCxn id="114" idx="1"/>
          </p:cNvCxnSpPr>
          <p:nvPr/>
        </p:nvCxnSpPr>
        <p:spPr>
          <a:xfrm>
            <a:off x="4908540" y="2812819"/>
            <a:ext cx="290091" cy="22367"/>
          </a:xfrm>
          <a:prstGeom prst="straightConnector1">
            <a:avLst/>
          </a:prstGeom>
          <a:ln w="57150">
            <a:solidFill>
              <a:srgbClr val="4170C0"/>
            </a:solidFill>
            <a:tailEnd type="triangle"/>
          </a:ln>
        </p:spPr>
        <p:style>
          <a:lnRef idx="1">
            <a:schemeClr val="accent1"/>
          </a:lnRef>
          <a:fillRef idx="0">
            <a:schemeClr val="accent1"/>
          </a:fillRef>
          <a:effectRef idx="1">
            <a:schemeClr val="accent1"/>
          </a:effectRef>
          <a:fontRef idx="minor">
            <a:schemeClr val="tx1"/>
          </a:fontRef>
        </p:style>
      </p:cxnSp>
      <p:sp>
        <p:nvSpPr>
          <p:cNvPr id="114" name="TextBox 113">
            <a:extLst>
              <a:ext uri="{FF2B5EF4-FFF2-40B4-BE49-F238E27FC236}">
                <a16:creationId xmlns:a16="http://schemas.microsoft.com/office/drawing/2014/main" id="{594F031F-0C4E-7844-89CA-C18295D11E5F}"/>
              </a:ext>
            </a:extLst>
          </p:cNvPr>
          <p:cNvSpPr txBox="1"/>
          <p:nvPr/>
        </p:nvSpPr>
        <p:spPr>
          <a:xfrm>
            <a:off x="5198631" y="2681297"/>
            <a:ext cx="622286" cy="307777"/>
          </a:xfrm>
          <a:prstGeom prst="rect">
            <a:avLst/>
          </a:prstGeom>
        </p:spPr>
        <p:txBody>
          <a:bodyPr wrap="none" rtlCol="0">
            <a:spAutoFit/>
          </a:bodyPr>
          <a:lstStyle/>
          <a:p>
            <a:r>
              <a:rPr lang="en-US" sz="1400" dirty="0">
                <a:solidFill>
                  <a:schemeClr val="bg1">
                    <a:lumMod val="65000"/>
                  </a:schemeClr>
                </a:solidFill>
                <a:latin typeface="Helvetica Neue" panose="02000503000000020004" pitchFamily="2" charset="0"/>
                <a:ea typeface="Helvetica Neue" panose="02000503000000020004" pitchFamily="2" charset="0"/>
                <a:cs typeface="Helvetica Neue" panose="02000503000000020004" pitchFamily="2" charset="0"/>
              </a:rPr>
              <a:t>Label</a:t>
            </a:r>
          </a:p>
        </p:txBody>
      </p:sp>
      <p:sp>
        <p:nvSpPr>
          <p:cNvPr id="116" name="Regular Pentagon 115">
            <a:extLst>
              <a:ext uri="{FF2B5EF4-FFF2-40B4-BE49-F238E27FC236}">
                <a16:creationId xmlns:a16="http://schemas.microsoft.com/office/drawing/2014/main" id="{3D326D1C-0845-2E46-A246-9E80CB6C9BA6}"/>
              </a:ext>
            </a:extLst>
          </p:cNvPr>
          <p:cNvSpPr/>
          <p:nvPr/>
        </p:nvSpPr>
        <p:spPr>
          <a:xfrm>
            <a:off x="4364862" y="3367410"/>
            <a:ext cx="558215" cy="531634"/>
          </a:xfrm>
          <a:prstGeom prst="pentagon">
            <a:avLst/>
          </a:prstGeom>
          <a:ln>
            <a:solidFill>
              <a:srgbClr val="54A968"/>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∇E</a:t>
            </a:r>
          </a:p>
        </p:txBody>
      </p:sp>
      <p:sp>
        <p:nvSpPr>
          <p:cNvPr id="119" name="Regular Pentagon 118">
            <a:extLst>
              <a:ext uri="{FF2B5EF4-FFF2-40B4-BE49-F238E27FC236}">
                <a16:creationId xmlns:a16="http://schemas.microsoft.com/office/drawing/2014/main" id="{3B91C0B7-4221-2C4A-974E-13D751FF89FD}"/>
              </a:ext>
            </a:extLst>
          </p:cNvPr>
          <p:cNvSpPr/>
          <p:nvPr/>
        </p:nvSpPr>
        <p:spPr>
          <a:xfrm>
            <a:off x="3401554" y="3367410"/>
            <a:ext cx="558215" cy="531634"/>
          </a:xfrm>
          <a:prstGeom prst="pentagon">
            <a:avLst/>
          </a:prstGeom>
          <a:ln>
            <a:solidFill>
              <a:srgbClr val="54A968"/>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∇D</a:t>
            </a:r>
          </a:p>
        </p:txBody>
      </p:sp>
      <p:sp>
        <p:nvSpPr>
          <p:cNvPr id="122" name="Regular Pentagon 121">
            <a:extLst>
              <a:ext uri="{FF2B5EF4-FFF2-40B4-BE49-F238E27FC236}">
                <a16:creationId xmlns:a16="http://schemas.microsoft.com/office/drawing/2014/main" id="{EA6FC584-FA7A-D74E-B7B9-7079E40EE6A9}"/>
              </a:ext>
            </a:extLst>
          </p:cNvPr>
          <p:cNvSpPr/>
          <p:nvPr/>
        </p:nvSpPr>
        <p:spPr>
          <a:xfrm>
            <a:off x="2438245" y="3367410"/>
            <a:ext cx="558215" cy="531634"/>
          </a:xfrm>
          <a:prstGeom prst="pentagon">
            <a:avLst/>
          </a:prstGeom>
          <a:ln>
            <a:solidFill>
              <a:srgbClr val="54A968"/>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∇C</a:t>
            </a:r>
          </a:p>
        </p:txBody>
      </p:sp>
      <p:sp>
        <p:nvSpPr>
          <p:cNvPr id="123" name="Regular Pentagon 122">
            <a:extLst>
              <a:ext uri="{FF2B5EF4-FFF2-40B4-BE49-F238E27FC236}">
                <a16:creationId xmlns:a16="http://schemas.microsoft.com/office/drawing/2014/main" id="{44C7E786-A891-1C4E-B0FE-348B9F96D087}"/>
              </a:ext>
            </a:extLst>
          </p:cNvPr>
          <p:cNvSpPr/>
          <p:nvPr/>
        </p:nvSpPr>
        <p:spPr>
          <a:xfrm>
            <a:off x="1474936" y="3367410"/>
            <a:ext cx="558215" cy="531634"/>
          </a:xfrm>
          <a:prstGeom prst="pentagon">
            <a:avLst/>
          </a:prstGeom>
          <a:ln>
            <a:solidFill>
              <a:srgbClr val="54A968"/>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∇B</a:t>
            </a:r>
          </a:p>
        </p:txBody>
      </p:sp>
      <p:sp>
        <p:nvSpPr>
          <p:cNvPr id="137" name="Regular Pentagon 136">
            <a:extLst>
              <a:ext uri="{FF2B5EF4-FFF2-40B4-BE49-F238E27FC236}">
                <a16:creationId xmlns:a16="http://schemas.microsoft.com/office/drawing/2014/main" id="{4F942B0C-600F-2642-837E-944AA15F8128}"/>
              </a:ext>
            </a:extLst>
          </p:cNvPr>
          <p:cNvSpPr/>
          <p:nvPr/>
        </p:nvSpPr>
        <p:spPr>
          <a:xfrm>
            <a:off x="511628" y="3367410"/>
            <a:ext cx="558215" cy="531634"/>
          </a:xfrm>
          <a:prstGeom prst="pentagon">
            <a:avLst/>
          </a:prstGeom>
          <a:ln>
            <a:solidFill>
              <a:srgbClr val="54A968"/>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∇A</a:t>
            </a:r>
          </a:p>
        </p:txBody>
      </p:sp>
      <p:sp>
        <p:nvSpPr>
          <p:cNvPr id="139" name="Rectangle 138">
            <a:extLst>
              <a:ext uri="{FF2B5EF4-FFF2-40B4-BE49-F238E27FC236}">
                <a16:creationId xmlns:a16="http://schemas.microsoft.com/office/drawing/2014/main" id="{EDA8FC92-063F-0B43-B605-81A97AE0BABB}"/>
              </a:ext>
            </a:extLst>
          </p:cNvPr>
          <p:cNvSpPr/>
          <p:nvPr/>
        </p:nvSpPr>
        <p:spPr>
          <a:xfrm>
            <a:off x="5320955" y="3190594"/>
            <a:ext cx="565424" cy="227421"/>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latin typeface="Helvetica Neue" panose="02000503000000020004" pitchFamily="2" charset="0"/>
                <a:ea typeface="Helvetica Neue" panose="02000503000000020004" pitchFamily="2" charset="0"/>
                <a:cs typeface="Helvetica Neue" panose="02000503000000020004" pitchFamily="2" charset="0"/>
              </a:rPr>
              <a:t>Loss</a:t>
            </a:r>
          </a:p>
        </p:txBody>
      </p:sp>
      <p:cxnSp>
        <p:nvCxnSpPr>
          <p:cNvPr id="140" name="Straight Arrow Connector 139">
            <a:extLst>
              <a:ext uri="{FF2B5EF4-FFF2-40B4-BE49-F238E27FC236}">
                <a16:creationId xmlns:a16="http://schemas.microsoft.com/office/drawing/2014/main" id="{A54A1A28-8811-C848-A5B1-53835FBC55F4}"/>
              </a:ext>
            </a:extLst>
          </p:cNvPr>
          <p:cNvCxnSpPr>
            <a:cxnSpLocks/>
            <a:stCxn id="116" idx="1"/>
            <a:endCxn id="119" idx="5"/>
          </p:cNvCxnSpPr>
          <p:nvPr/>
        </p:nvCxnSpPr>
        <p:spPr>
          <a:xfrm flipH="1">
            <a:off x="3959767" y="3570475"/>
            <a:ext cx="405095" cy="0"/>
          </a:xfrm>
          <a:prstGeom prst="straightConnector1">
            <a:avLst/>
          </a:prstGeom>
          <a:ln w="57150">
            <a:solidFill>
              <a:srgbClr val="54A968"/>
            </a:solidFill>
            <a:tailEnd type="triangle"/>
          </a:ln>
        </p:spPr>
        <p:style>
          <a:lnRef idx="1">
            <a:schemeClr val="accent1"/>
          </a:lnRef>
          <a:fillRef idx="0">
            <a:schemeClr val="accent1"/>
          </a:fillRef>
          <a:effectRef idx="1">
            <a:schemeClr val="accent1"/>
          </a:effectRef>
          <a:fontRef idx="minor">
            <a:schemeClr val="tx1"/>
          </a:fontRef>
        </p:style>
      </p:cxnSp>
      <p:cxnSp>
        <p:nvCxnSpPr>
          <p:cNvPr id="141" name="Straight Arrow Connector 140">
            <a:extLst>
              <a:ext uri="{FF2B5EF4-FFF2-40B4-BE49-F238E27FC236}">
                <a16:creationId xmlns:a16="http://schemas.microsoft.com/office/drawing/2014/main" id="{1C90FD39-00A4-294A-8932-12D64A58AE16}"/>
              </a:ext>
            </a:extLst>
          </p:cNvPr>
          <p:cNvCxnSpPr>
            <a:cxnSpLocks/>
            <a:stCxn id="119" idx="1"/>
            <a:endCxn id="122" idx="5"/>
          </p:cNvCxnSpPr>
          <p:nvPr/>
        </p:nvCxnSpPr>
        <p:spPr>
          <a:xfrm flipH="1">
            <a:off x="2996459" y="3570475"/>
            <a:ext cx="405095" cy="0"/>
          </a:xfrm>
          <a:prstGeom prst="straightConnector1">
            <a:avLst/>
          </a:prstGeom>
          <a:ln w="57150">
            <a:solidFill>
              <a:srgbClr val="54A968"/>
            </a:solidFill>
            <a:tailEnd type="triangle"/>
          </a:ln>
        </p:spPr>
        <p:style>
          <a:lnRef idx="1">
            <a:schemeClr val="accent1"/>
          </a:lnRef>
          <a:fillRef idx="0">
            <a:schemeClr val="accent1"/>
          </a:fillRef>
          <a:effectRef idx="1">
            <a:schemeClr val="accent1"/>
          </a:effectRef>
          <a:fontRef idx="minor">
            <a:schemeClr val="tx1"/>
          </a:fontRef>
        </p:style>
      </p:cxnSp>
      <p:cxnSp>
        <p:nvCxnSpPr>
          <p:cNvPr id="142" name="Straight Arrow Connector 141">
            <a:extLst>
              <a:ext uri="{FF2B5EF4-FFF2-40B4-BE49-F238E27FC236}">
                <a16:creationId xmlns:a16="http://schemas.microsoft.com/office/drawing/2014/main" id="{CF391BF9-C661-574E-95EB-489780DC94DD}"/>
              </a:ext>
            </a:extLst>
          </p:cNvPr>
          <p:cNvCxnSpPr>
            <a:cxnSpLocks/>
            <a:stCxn id="122" idx="1"/>
            <a:endCxn id="123" idx="5"/>
          </p:cNvCxnSpPr>
          <p:nvPr/>
        </p:nvCxnSpPr>
        <p:spPr>
          <a:xfrm flipH="1">
            <a:off x="2033151" y="3570475"/>
            <a:ext cx="405095" cy="0"/>
          </a:xfrm>
          <a:prstGeom prst="straightConnector1">
            <a:avLst/>
          </a:prstGeom>
          <a:ln w="57150">
            <a:solidFill>
              <a:srgbClr val="54A968"/>
            </a:solidFill>
            <a:tailEnd type="triangle"/>
          </a:ln>
        </p:spPr>
        <p:style>
          <a:lnRef idx="1">
            <a:schemeClr val="accent1"/>
          </a:lnRef>
          <a:fillRef idx="0">
            <a:schemeClr val="accent1"/>
          </a:fillRef>
          <a:effectRef idx="1">
            <a:schemeClr val="accent1"/>
          </a:effectRef>
          <a:fontRef idx="minor">
            <a:schemeClr val="tx1"/>
          </a:fontRef>
        </p:style>
      </p:cxnSp>
      <p:cxnSp>
        <p:nvCxnSpPr>
          <p:cNvPr id="145" name="Straight Arrow Connector 144">
            <a:extLst>
              <a:ext uri="{FF2B5EF4-FFF2-40B4-BE49-F238E27FC236}">
                <a16:creationId xmlns:a16="http://schemas.microsoft.com/office/drawing/2014/main" id="{B062A7B4-6227-0F45-8F1A-8102D17AB2BF}"/>
              </a:ext>
            </a:extLst>
          </p:cNvPr>
          <p:cNvCxnSpPr>
            <a:cxnSpLocks/>
            <a:stCxn id="123" idx="1"/>
            <a:endCxn id="137" idx="5"/>
          </p:cNvCxnSpPr>
          <p:nvPr/>
        </p:nvCxnSpPr>
        <p:spPr>
          <a:xfrm flipH="1">
            <a:off x="1069842" y="3570475"/>
            <a:ext cx="405095" cy="0"/>
          </a:xfrm>
          <a:prstGeom prst="straightConnector1">
            <a:avLst/>
          </a:prstGeom>
          <a:ln w="57150">
            <a:solidFill>
              <a:srgbClr val="54A968"/>
            </a:solidFill>
            <a:tailEnd type="triangle"/>
          </a:ln>
        </p:spPr>
        <p:style>
          <a:lnRef idx="1">
            <a:schemeClr val="accent1"/>
          </a:lnRef>
          <a:fillRef idx="0">
            <a:schemeClr val="accent1"/>
          </a:fillRef>
          <a:effectRef idx="1">
            <a:schemeClr val="accent1"/>
          </a:effectRef>
          <a:fontRef idx="minor">
            <a:schemeClr val="tx1"/>
          </a:fontRef>
        </p:style>
      </p:cxnSp>
      <p:cxnSp>
        <p:nvCxnSpPr>
          <p:cNvPr id="151" name="Straight Arrow Connector 150">
            <a:extLst>
              <a:ext uri="{FF2B5EF4-FFF2-40B4-BE49-F238E27FC236}">
                <a16:creationId xmlns:a16="http://schemas.microsoft.com/office/drawing/2014/main" id="{26961122-A21A-5845-844D-78982ADBB796}"/>
              </a:ext>
            </a:extLst>
          </p:cNvPr>
          <p:cNvCxnSpPr>
            <a:cxnSpLocks/>
            <a:stCxn id="102" idx="4"/>
            <a:endCxn id="116" idx="0"/>
          </p:cNvCxnSpPr>
          <p:nvPr/>
        </p:nvCxnSpPr>
        <p:spPr>
          <a:xfrm>
            <a:off x="4643970" y="3077389"/>
            <a:ext cx="0" cy="290020"/>
          </a:xfrm>
          <a:prstGeom prst="straightConnector1">
            <a:avLst/>
          </a:prstGeom>
          <a:ln w="57150">
            <a:solidFill>
              <a:srgbClr val="7030A0"/>
            </a:solidFill>
            <a:tailEnd type="triangle"/>
          </a:ln>
        </p:spPr>
        <p:style>
          <a:lnRef idx="1">
            <a:schemeClr val="accent1"/>
          </a:lnRef>
          <a:fillRef idx="0">
            <a:schemeClr val="accent1"/>
          </a:fillRef>
          <a:effectRef idx="1">
            <a:schemeClr val="accent1"/>
          </a:effectRef>
          <a:fontRef idx="minor">
            <a:schemeClr val="tx1"/>
          </a:fontRef>
        </p:style>
      </p:cxnSp>
      <p:cxnSp>
        <p:nvCxnSpPr>
          <p:cNvPr id="152" name="Straight Arrow Connector 151">
            <a:extLst>
              <a:ext uri="{FF2B5EF4-FFF2-40B4-BE49-F238E27FC236}">
                <a16:creationId xmlns:a16="http://schemas.microsoft.com/office/drawing/2014/main" id="{571686B9-D57E-9745-8475-6AFE02ACC15E}"/>
              </a:ext>
            </a:extLst>
          </p:cNvPr>
          <p:cNvCxnSpPr>
            <a:cxnSpLocks/>
            <a:stCxn id="97" idx="4"/>
            <a:endCxn id="119" idx="0"/>
          </p:cNvCxnSpPr>
          <p:nvPr/>
        </p:nvCxnSpPr>
        <p:spPr>
          <a:xfrm>
            <a:off x="3680661" y="3077389"/>
            <a:ext cx="0" cy="290020"/>
          </a:xfrm>
          <a:prstGeom prst="straightConnector1">
            <a:avLst/>
          </a:prstGeom>
          <a:ln w="57150">
            <a:solidFill>
              <a:srgbClr val="7030A0"/>
            </a:solidFill>
            <a:tailEnd type="triangle"/>
          </a:ln>
        </p:spPr>
        <p:style>
          <a:lnRef idx="1">
            <a:schemeClr val="accent1"/>
          </a:lnRef>
          <a:fillRef idx="0">
            <a:schemeClr val="accent1"/>
          </a:fillRef>
          <a:effectRef idx="1">
            <a:schemeClr val="accent1"/>
          </a:effectRef>
          <a:fontRef idx="minor">
            <a:schemeClr val="tx1"/>
          </a:fontRef>
        </p:style>
      </p:cxnSp>
      <p:cxnSp>
        <p:nvCxnSpPr>
          <p:cNvPr id="153" name="Straight Arrow Connector 152">
            <a:extLst>
              <a:ext uri="{FF2B5EF4-FFF2-40B4-BE49-F238E27FC236}">
                <a16:creationId xmlns:a16="http://schemas.microsoft.com/office/drawing/2014/main" id="{01BC20AA-A93F-BD47-BE6C-50AC0ADC774C}"/>
              </a:ext>
            </a:extLst>
          </p:cNvPr>
          <p:cNvCxnSpPr>
            <a:cxnSpLocks/>
            <a:stCxn id="94" idx="4"/>
            <a:endCxn id="122" idx="0"/>
          </p:cNvCxnSpPr>
          <p:nvPr/>
        </p:nvCxnSpPr>
        <p:spPr>
          <a:xfrm>
            <a:off x="2717353" y="3077389"/>
            <a:ext cx="0" cy="290020"/>
          </a:xfrm>
          <a:prstGeom prst="straightConnector1">
            <a:avLst/>
          </a:prstGeom>
          <a:ln w="57150">
            <a:solidFill>
              <a:srgbClr val="7030A0"/>
            </a:solidFill>
            <a:tailEnd type="triangle"/>
          </a:ln>
        </p:spPr>
        <p:style>
          <a:lnRef idx="1">
            <a:schemeClr val="accent1"/>
          </a:lnRef>
          <a:fillRef idx="0">
            <a:schemeClr val="accent1"/>
          </a:fillRef>
          <a:effectRef idx="1">
            <a:schemeClr val="accent1"/>
          </a:effectRef>
          <a:fontRef idx="minor">
            <a:schemeClr val="tx1"/>
          </a:fontRef>
        </p:style>
      </p:cxnSp>
      <p:cxnSp>
        <p:nvCxnSpPr>
          <p:cNvPr id="154" name="Straight Arrow Connector 153">
            <a:extLst>
              <a:ext uri="{FF2B5EF4-FFF2-40B4-BE49-F238E27FC236}">
                <a16:creationId xmlns:a16="http://schemas.microsoft.com/office/drawing/2014/main" id="{55F5F0A7-B8D3-D941-B564-C8E09D30CB79}"/>
              </a:ext>
            </a:extLst>
          </p:cNvPr>
          <p:cNvCxnSpPr>
            <a:cxnSpLocks/>
            <a:stCxn id="93" idx="4"/>
            <a:endCxn id="123" idx="0"/>
          </p:cNvCxnSpPr>
          <p:nvPr/>
        </p:nvCxnSpPr>
        <p:spPr>
          <a:xfrm>
            <a:off x="1754044" y="3077389"/>
            <a:ext cx="0" cy="290020"/>
          </a:xfrm>
          <a:prstGeom prst="straightConnector1">
            <a:avLst/>
          </a:prstGeom>
          <a:ln w="57150">
            <a:solidFill>
              <a:srgbClr val="7030A0"/>
            </a:solidFill>
            <a:tailEnd type="triangle"/>
          </a:ln>
        </p:spPr>
        <p:style>
          <a:lnRef idx="1">
            <a:schemeClr val="accent1"/>
          </a:lnRef>
          <a:fillRef idx="0">
            <a:schemeClr val="accent1"/>
          </a:fillRef>
          <a:effectRef idx="1">
            <a:schemeClr val="accent1"/>
          </a:effectRef>
          <a:fontRef idx="minor">
            <a:schemeClr val="tx1"/>
          </a:fontRef>
        </p:style>
      </p:cxnSp>
      <p:cxnSp>
        <p:nvCxnSpPr>
          <p:cNvPr id="157" name="Straight Arrow Connector 156">
            <a:extLst>
              <a:ext uri="{FF2B5EF4-FFF2-40B4-BE49-F238E27FC236}">
                <a16:creationId xmlns:a16="http://schemas.microsoft.com/office/drawing/2014/main" id="{270650A7-CD9A-F049-B8A3-3B1B28E7C6E4}"/>
              </a:ext>
            </a:extLst>
          </p:cNvPr>
          <p:cNvCxnSpPr>
            <a:cxnSpLocks/>
            <a:stCxn id="92" idx="4"/>
            <a:endCxn id="137" idx="0"/>
          </p:cNvCxnSpPr>
          <p:nvPr/>
        </p:nvCxnSpPr>
        <p:spPr>
          <a:xfrm>
            <a:off x="790736" y="3077389"/>
            <a:ext cx="0" cy="290020"/>
          </a:xfrm>
          <a:prstGeom prst="straightConnector1">
            <a:avLst/>
          </a:prstGeom>
          <a:ln w="57150">
            <a:solidFill>
              <a:srgbClr val="7030A0"/>
            </a:solidFill>
            <a:tailEnd type="triangle"/>
          </a:ln>
        </p:spPr>
        <p:style>
          <a:lnRef idx="1">
            <a:schemeClr val="accent1"/>
          </a:lnRef>
          <a:fillRef idx="0">
            <a:schemeClr val="accent1"/>
          </a:fillRef>
          <a:effectRef idx="1">
            <a:schemeClr val="accent1"/>
          </a:effectRef>
          <a:fontRef idx="minor">
            <a:schemeClr val="tx1"/>
          </a:fontRef>
        </p:style>
      </p:cxnSp>
      <p:sp>
        <p:nvSpPr>
          <p:cNvPr id="158" name="TextBox 157">
            <a:extLst>
              <a:ext uri="{FF2B5EF4-FFF2-40B4-BE49-F238E27FC236}">
                <a16:creationId xmlns:a16="http://schemas.microsoft.com/office/drawing/2014/main" id="{8C181F0C-88A4-9C47-99E5-1ACA7B24479A}"/>
              </a:ext>
            </a:extLst>
          </p:cNvPr>
          <p:cNvSpPr txBox="1"/>
          <p:nvPr/>
        </p:nvSpPr>
        <p:spPr>
          <a:xfrm>
            <a:off x="2076364" y="2055164"/>
            <a:ext cx="1866408" cy="400110"/>
          </a:xfrm>
          <a:prstGeom prst="rect">
            <a:avLst/>
          </a:prstGeom>
        </p:spPr>
        <p:txBody>
          <a:bodyPr wrap="none" rtlCol="0">
            <a:spAutoFit/>
          </a:bodyPr>
          <a:lstStyle/>
          <a:p>
            <a:r>
              <a:rPr lang="en-US" sz="2000" b="1" dirty="0">
                <a:solidFill>
                  <a:schemeClr val="accent5"/>
                </a:solidFill>
                <a:latin typeface="Helvetica Neue" panose="02000503000000020004" pitchFamily="2" charset="0"/>
                <a:ea typeface="Helvetica Neue" panose="02000503000000020004" pitchFamily="2" charset="0"/>
                <a:cs typeface="Helvetica Neue" panose="02000503000000020004" pitchFamily="2" charset="0"/>
              </a:rPr>
              <a:t>Forward Pass</a:t>
            </a:r>
          </a:p>
        </p:txBody>
      </p:sp>
      <p:sp>
        <p:nvSpPr>
          <p:cNvPr id="159" name="TextBox 158">
            <a:extLst>
              <a:ext uri="{FF2B5EF4-FFF2-40B4-BE49-F238E27FC236}">
                <a16:creationId xmlns:a16="http://schemas.microsoft.com/office/drawing/2014/main" id="{F05B3C68-F6E1-9A49-B826-024697078B85}"/>
              </a:ext>
            </a:extLst>
          </p:cNvPr>
          <p:cNvSpPr txBox="1"/>
          <p:nvPr/>
        </p:nvSpPr>
        <p:spPr>
          <a:xfrm>
            <a:off x="1946212" y="4002742"/>
            <a:ext cx="2081211" cy="400110"/>
          </a:xfrm>
          <a:prstGeom prst="rect">
            <a:avLst/>
          </a:prstGeom>
        </p:spPr>
        <p:txBody>
          <a:bodyPr wrap="none" rtlCol="0">
            <a:spAutoFit/>
          </a:bodyPr>
          <a:lstStyle/>
          <a:p>
            <a:r>
              <a:rPr lang="en-US" sz="2000" b="1"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Backward Pass</a:t>
            </a:r>
          </a:p>
        </p:txBody>
      </p:sp>
    </p:spTree>
    <p:extLst>
      <p:ext uri="{BB962C8B-B14F-4D97-AF65-F5344CB8AC3E}">
        <p14:creationId xmlns:p14="http://schemas.microsoft.com/office/powerpoint/2010/main" val="416138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C400DD-4B4C-BD46-8696-49D7C5F4F51D}"/>
              </a:ext>
            </a:extLst>
          </p:cNvPr>
          <p:cNvSpPr>
            <a:spLocks noGrp="1"/>
          </p:cNvSpPr>
          <p:nvPr>
            <p:ph type="sldNum" sz="quarter" idx="12"/>
          </p:nvPr>
        </p:nvSpPr>
        <p:spPr/>
        <p:txBody>
          <a:bodyPr/>
          <a:lstStyle/>
          <a:p>
            <a:fld id="{5C21FAA9-B8A2-DE42-8B6F-6CA326C19E94}" type="slidenum">
              <a:rPr lang="en-US" smtClean="0"/>
              <a:pPr/>
              <a:t>19</a:t>
            </a:fld>
            <a:endParaRPr lang="en-US" dirty="0"/>
          </a:p>
        </p:txBody>
      </p:sp>
      <p:sp>
        <p:nvSpPr>
          <p:cNvPr id="30" name="Freeform 29">
            <a:extLst>
              <a:ext uri="{FF2B5EF4-FFF2-40B4-BE49-F238E27FC236}">
                <a16:creationId xmlns:a16="http://schemas.microsoft.com/office/drawing/2014/main" id="{6583AFB0-83AD-C04A-8FF1-B5FA2786C33D}"/>
              </a:ext>
            </a:extLst>
          </p:cNvPr>
          <p:cNvSpPr/>
          <p:nvPr/>
        </p:nvSpPr>
        <p:spPr>
          <a:xfrm>
            <a:off x="2714713" y="2564537"/>
            <a:ext cx="5284258" cy="2231388"/>
          </a:xfrm>
          <a:custGeom>
            <a:avLst/>
            <a:gdLst>
              <a:gd name="connsiteX0" fmla="*/ 0 w 5284258"/>
              <a:gd name="connsiteY0" fmla="*/ 0 h 2231388"/>
              <a:gd name="connsiteX1" fmla="*/ 1281824 w 5284258"/>
              <a:gd name="connsiteY1" fmla="*/ 1388130 h 2231388"/>
              <a:gd name="connsiteX2" fmla="*/ 5284258 w 5284258"/>
              <a:gd name="connsiteY2" fmla="*/ 2231388 h 2231388"/>
              <a:gd name="connsiteX3" fmla="*/ 5284258 w 5284258"/>
              <a:gd name="connsiteY3" fmla="*/ 2231388 h 2231388"/>
            </a:gdLst>
            <a:ahLst/>
            <a:cxnLst>
              <a:cxn ang="0">
                <a:pos x="connsiteX0" y="connsiteY0"/>
              </a:cxn>
              <a:cxn ang="0">
                <a:pos x="connsiteX1" y="connsiteY1"/>
              </a:cxn>
              <a:cxn ang="0">
                <a:pos x="connsiteX2" y="connsiteY2"/>
              </a:cxn>
              <a:cxn ang="0">
                <a:pos x="connsiteX3" y="connsiteY3"/>
              </a:cxn>
            </a:cxnLst>
            <a:rect l="l" t="t" r="r" b="b"/>
            <a:pathLst>
              <a:path w="5284258" h="2231388" extrusionOk="0">
                <a:moveTo>
                  <a:pt x="0" y="0"/>
                </a:moveTo>
                <a:cubicBezTo>
                  <a:pt x="65965" y="425096"/>
                  <a:pt x="349533" y="1035592"/>
                  <a:pt x="1281824" y="1388130"/>
                </a:cubicBezTo>
                <a:cubicBezTo>
                  <a:pt x="2162535" y="1760029"/>
                  <a:pt x="5284257" y="2231388"/>
                  <a:pt x="5284258" y="2231388"/>
                </a:cubicBezTo>
                <a:lnTo>
                  <a:pt x="5284258" y="2231388"/>
                </a:lnTo>
              </a:path>
            </a:pathLst>
          </a:custGeom>
          <a:noFill/>
          <a:ln w="76200">
            <a:solidFill>
              <a:schemeClr val="accent1">
                <a:lumMod val="75000"/>
              </a:schemeClr>
            </a:solidFill>
            <a:prstDash val="dash"/>
            <a:extLst>
              <a:ext uri="{C807C97D-BFC1-408E-A445-0C87EB9F89A2}">
                <ask:lineSketchStyleProps xmlns:ask="http://schemas.microsoft.com/office/drawing/2018/sketchyshapes" sd="1219033472">
                  <a:custGeom>
                    <a:avLst/>
                    <a:gdLst>
                      <a:gd name="connsiteX0" fmla="*/ 0 w 6596743"/>
                      <a:gd name="connsiteY0" fmla="*/ 0 h 2808514"/>
                      <a:gd name="connsiteX1" fmla="*/ 1600200 w 6596743"/>
                      <a:gd name="connsiteY1" fmla="*/ 1747157 h 2808514"/>
                      <a:gd name="connsiteX2" fmla="*/ 6596743 w 6596743"/>
                      <a:gd name="connsiteY2" fmla="*/ 2808514 h 2808514"/>
                      <a:gd name="connsiteX3" fmla="*/ 6596743 w 6596743"/>
                      <a:gd name="connsiteY3" fmla="*/ 2808514 h 2808514"/>
                    </a:gdLst>
                    <a:ahLst/>
                    <a:cxnLst>
                      <a:cxn ang="0">
                        <a:pos x="connsiteX0" y="connsiteY0"/>
                      </a:cxn>
                      <a:cxn ang="0">
                        <a:pos x="connsiteX1" y="connsiteY1"/>
                      </a:cxn>
                      <a:cxn ang="0">
                        <a:pos x="connsiteX2" y="connsiteY2"/>
                      </a:cxn>
                      <a:cxn ang="0">
                        <a:pos x="connsiteX3" y="connsiteY3"/>
                      </a:cxn>
                    </a:cxnLst>
                    <a:rect l="l" t="t" r="r" b="b"/>
                    <a:pathLst>
                      <a:path w="6596743" h="2808514">
                        <a:moveTo>
                          <a:pt x="0" y="0"/>
                        </a:moveTo>
                        <a:cubicBezTo>
                          <a:pt x="250371" y="639535"/>
                          <a:pt x="500743" y="1279071"/>
                          <a:pt x="1600200" y="1747157"/>
                        </a:cubicBezTo>
                        <a:cubicBezTo>
                          <a:pt x="2699657" y="2215243"/>
                          <a:pt x="6596743" y="2808514"/>
                          <a:pt x="6596743" y="2808514"/>
                        </a:cubicBezTo>
                        <a:lnTo>
                          <a:pt x="6596743" y="2808514"/>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5118A888-9574-2B44-B58D-1820BAC32BED}"/>
              </a:ext>
            </a:extLst>
          </p:cNvPr>
          <p:cNvCxnSpPr>
            <a:cxnSpLocks/>
          </p:cNvCxnSpPr>
          <p:nvPr/>
        </p:nvCxnSpPr>
        <p:spPr>
          <a:xfrm flipV="1">
            <a:off x="1878528" y="1697271"/>
            <a:ext cx="0" cy="4155034"/>
          </a:xfrm>
          <a:prstGeom prst="straightConnector1">
            <a:avLst/>
          </a:prstGeom>
          <a:ln w="76200">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33" name="TextBox 32">
            <a:extLst>
              <a:ext uri="{FF2B5EF4-FFF2-40B4-BE49-F238E27FC236}">
                <a16:creationId xmlns:a16="http://schemas.microsoft.com/office/drawing/2014/main" id="{8C07E9E9-47AA-A54F-A2BE-0C311583DC3F}"/>
              </a:ext>
            </a:extLst>
          </p:cNvPr>
          <p:cNvSpPr txBox="1"/>
          <p:nvPr/>
        </p:nvSpPr>
        <p:spPr>
          <a:xfrm>
            <a:off x="1938188" y="1280015"/>
            <a:ext cx="1072777" cy="744299"/>
          </a:xfrm>
          <a:prstGeom prst="rect">
            <a:avLst/>
          </a:prstGeom>
        </p:spPr>
        <p:txBody>
          <a:bodyPr wrap="none" rtlCol="0">
            <a:spAutoFit/>
          </a:bodyPr>
          <a:lstStyle/>
          <a:p>
            <a:r>
              <a:rPr lang="en-US" sz="3200" b="1" dirty="0">
                <a:solidFill>
                  <a:sysClr val="windowText" lastClr="000000"/>
                </a:solidFill>
                <a:latin typeface="Helvetica Neue" panose="02000503000000020004" pitchFamily="2" charset="0"/>
                <a:ea typeface="Helvetica Neue" panose="02000503000000020004" pitchFamily="2" charset="0"/>
                <a:cs typeface="Helvetica Neue" panose="02000503000000020004" pitchFamily="2" charset="0"/>
              </a:rPr>
              <a:t>RAM</a:t>
            </a:r>
          </a:p>
        </p:txBody>
      </p:sp>
      <p:cxnSp>
        <p:nvCxnSpPr>
          <p:cNvPr id="34" name="Straight Arrow Connector 33">
            <a:extLst>
              <a:ext uri="{FF2B5EF4-FFF2-40B4-BE49-F238E27FC236}">
                <a16:creationId xmlns:a16="http://schemas.microsoft.com/office/drawing/2014/main" id="{46767D1D-8CFA-484C-8E76-DB6244D6B9A7}"/>
              </a:ext>
            </a:extLst>
          </p:cNvPr>
          <p:cNvCxnSpPr>
            <a:cxnSpLocks/>
          </p:cNvCxnSpPr>
          <p:nvPr/>
        </p:nvCxnSpPr>
        <p:spPr>
          <a:xfrm>
            <a:off x="1870759" y="5840568"/>
            <a:ext cx="7086507" cy="11736"/>
          </a:xfrm>
          <a:prstGeom prst="straightConnector1">
            <a:avLst/>
          </a:prstGeom>
          <a:ln w="76200">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38" name="TextBox 37">
            <a:extLst>
              <a:ext uri="{FF2B5EF4-FFF2-40B4-BE49-F238E27FC236}">
                <a16:creationId xmlns:a16="http://schemas.microsoft.com/office/drawing/2014/main" id="{5CA08B2B-A805-354D-B37A-6E0BCFD9B001}"/>
              </a:ext>
            </a:extLst>
          </p:cNvPr>
          <p:cNvSpPr txBox="1"/>
          <p:nvPr/>
        </p:nvSpPr>
        <p:spPr>
          <a:xfrm>
            <a:off x="9111361" y="5386283"/>
            <a:ext cx="2747041" cy="744299"/>
          </a:xfrm>
          <a:prstGeom prst="rect">
            <a:avLst/>
          </a:prstGeom>
        </p:spPr>
        <p:txBody>
          <a:bodyPr wrap="square" rtlCol="0">
            <a:spAutoFit/>
          </a:bodyPr>
          <a:lstStyle/>
          <a:p>
            <a:r>
              <a:rPr lang="en-US" sz="3200" b="1" dirty="0">
                <a:solidFill>
                  <a:sysClr val="windowText" lastClr="000000"/>
                </a:solidFill>
                <a:latin typeface="Helvetica Neue" panose="02000503000000020004" pitchFamily="2" charset="0"/>
                <a:ea typeface="Helvetica Neue" panose="02000503000000020004" pitchFamily="2" charset="0"/>
                <a:cs typeface="Helvetica Neue" panose="02000503000000020004" pitchFamily="2" charset="0"/>
              </a:rPr>
              <a:t>Compute</a:t>
            </a:r>
          </a:p>
        </p:txBody>
      </p:sp>
      <p:sp>
        <p:nvSpPr>
          <p:cNvPr id="36" name="TextBox 35">
            <a:extLst>
              <a:ext uri="{FF2B5EF4-FFF2-40B4-BE49-F238E27FC236}">
                <a16:creationId xmlns:a16="http://schemas.microsoft.com/office/drawing/2014/main" id="{3795B0ED-2CB9-8D4D-B969-F6AA2F85B7D4}"/>
              </a:ext>
            </a:extLst>
          </p:cNvPr>
          <p:cNvSpPr txBox="1"/>
          <p:nvPr/>
        </p:nvSpPr>
        <p:spPr>
          <a:xfrm>
            <a:off x="3010965" y="2221299"/>
            <a:ext cx="2927404" cy="400110"/>
          </a:xfrm>
          <a:prstGeom prst="rect">
            <a:avLst/>
          </a:prstGeom>
        </p:spPr>
        <p:txBody>
          <a:bodyPr wrap="none" rtlCol="0">
            <a:spAutoFit/>
          </a:bodyPr>
          <a:lstStyle/>
          <a:p>
            <a:r>
              <a:rPr lang="en-US" sz="2000" b="1" dirty="0">
                <a:solidFill>
                  <a:sysClr val="windowText" lastClr="000000"/>
                </a:solidFill>
                <a:latin typeface="Helvetica Neue" panose="02000503000000020004" pitchFamily="2" charset="0"/>
                <a:ea typeface="Helvetica Neue" panose="02000503000000020004" pitchFamily="2" charset="0"/>
                <a:cs typeface="Helvetica Neue" panose="02000503000000020004" pitchFamily="2" charset="0"/>
              </a:rPr>
              <a:t>Keep all layers in RAM</a:t>
            </a:r>
          </a:p>
        </p:txBody>
      </p:sp>
      <p:sp>
        <p:nvSpPr>
          <p:cNvPr id="40" name="Cross 39">
            <a:extLst>
              <a:ext uri="{FF2B5EF4-FFF2-40B4-BE49-F238E27FC236}">
                <a16:creationId xmlns:a16="http://schemas.microsoft.com/office/drawing/2014/main" id="{8FCBB81A-3B78-D94F-9A2A-A8228CCC8366}"/>
              </a:ext>
            </a:extLst>
          </p:cNvPr>
          <p:cNvSpPr/>
          <p:nvPr/>
        </p:nvSpPr>
        <p:spPr>
          <a:xfrm rot="2700000">
            <a:off x="2400232" y="2148794"/>
            <a:ext cx="601041" cy="601041"/>
          </a:xfrm>
          <a:prstGeom prst="plus">
            <a:avLst>
              <a:gd name="adj" fmla="val 38031"/>
            </a:avLst>
          </a:prstGeom>
          <a:solidFill>
            <a:schemeClr val="accent1">
              <a:lumMod val="20000"/>
              <a:lumOff val="80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B50DD3E-E866-CA4D-A7FB-636FDDEA0C77}"/>
              </a:ext>
            </a:extLst>
          </p:cNvPr>
          <p:cNvSpPr/>
          <p:nvPr/>
        </p:nvSpPr>
        <p:spPr>
          <a:xfrm>
            <a:off x="328592" y="231627"/>
            <a:ext cx="9617376" cy="584775"/>
          </a:xfrm>
          <a:prstGeom prst="rect">
            <a:avLst/>
          </a:prstGeom>
        </p:spPr>
        <p:txBody>
          <a:bodyPr wrap="none">
            <a:spAutoFit/>
          </a:bodyPr>
          <a:lstStyle/>
          <a:p>
            <a:pPr lvl="0">
              <a:defRPr/>
            </a:pPr>
            <a:r>
              <a:rPr lang="en-US" sz="3200" b="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Prior heuristic as an intermediate trade-off point</a:t>
            </a:r>
            <a:endParaRPr lang="en-US" sz="3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1" name="Cross 40">
            <a:extLst>
              <a:ext uri="{FF2B5EF4-FFF2-40B4-BE49-F238E27FC236}">
                <a16:creationId xmlns:a16="http://schemas.microsoft.com/office/drawing/2014/main" id="{4BEE667C-81DB-9C4A-9B09-450978B5F725}"/>
              </a:ext>
            </a:extLst>
          </p:cNvPr>
          <p:cNvSpPr/>
          <p:nvPr/>
        </p:nvSpPr>
        <p:spPr>
          <a:xfrm rot="2700000">
            <a:off x="7875714" y="4489452"/>
            <a:ext cx="601041" cy="601041"/>
          </a:xfrm>
          <a:prstGeom prst="plus">
            <a:avLst>
              <a:gd name="adj" fmla="val 38031"/>
            </a:avLst>
          </a:prstGeom>
          <a:solidFill>
            <a:schemeClr val="accent4">
              <a:lumMod val="20000"/>
              <a:lumOff val="80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E9CD987-3405-8B45-A801-EFEA69363869}"/>
              </a:ext>
            </a:extLst>
          </p:cNvPr>
          <p:cNvSpPr txBox="1"/>
          <p:nvPr/>
        </p:nvSpPr>
        <p:spPr>
          <a:xfrm>
            <a:off x="8470589" y="4589917"/>
            <a:ext cx="3040940" cy="400110"/>
          </a:xfrm>
          <a:prstGeom prst="rect">
            <a:avLst/>
          </a:prstGeom>
        </p:spPr>
        <p:txBody>
          <a:bodyPr wrap="square" rtlCol="0">
            <a:spAutoFit/>
          </a:bodyPr>
          <a:lstStyle/>
          <a:p>
            <a:r>
              <a:rPr lang="en-US" sz="2000" b="1" dirty="0">
                <a:solidFill>
                  <a:sysClr val="windowText" lastClr="000000"/>
                </a:solidFill>
                <a:latin typeface="Helvetica Neue" panose="02000503000000020004" pitchFamily="2" charset="0"/>
                <a:ea typeface="Helvetica Neue" panose="02000503000000020004" pitchFamily="2" charset="0"/>
                <a:cs typeface="Helvetica Neue" panose="02000503000000020004" pitchFamily="2" charset="0"/>
              </a:rPr>
              <a:t>Recompute all layers</a:t>
            </a:r>
          </a:p>
        </p:txBody>
      </p:sp>
      <p:sp>
        <p:nvSpPr>
          <p:cNvPr id="3" name="Rectangle 2">
            <a:extLst>
              <a:ext uri="{FF2B5EF4-FFF2-40B4-BE49-F238E27FC236}">
                <a16:creationId xmlns:a16="http://schemas.microsoft.com/office/drawing/2014/main" id="{C0BCACC3-D01C-D14E-AB9F-985F50416DB4}"/>
              </a:ext>
            </a:extLst>
          </p:cNvPr>
          <p:cNvSpPr/>
          <p:nvPr/>
        </p:nvSpPr>
        <p:spPr>
          <a:xfrm>
            <a:off x="2275752" y="2036050"/>
            <a:ext cx="9235767" cy="3350233"/>
          </a:xfrm>
          <a:prstGeom prst="rect">
            <a:avLst/>
          </a:prstGeom>
          <a:solidFill>
            <a:srgbClr val="FFFFFF">
              <a:alpha val="7254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Cross 38">
            <a:extLst>
              <a:ext uri="{FF2B5EF4-FFF2-40B4-BE49-F238E27FC236}">
                <a16:creationId xmlns:a16="http://schemas.microsoft.com/office/drawing/2014/main" id="{C362B859-87DC-9F4C-9048-37EB5950F947}"/>
              </a:ext>
            </a:extLst>
          </p:cNvPr>
          <p:cNvSpPr/>
          <p:nvPr/>
        </p:nvSpPr>
        <p:spPr>
          <a:xfrm rot="2700000">
            <a:off x="6436753" y="2970664"/>
            <a:ext cx="601041" cy="601041"/>
          </a:xfrm>
          <a:prstGeom prst="plus">
            <a:avLst>
              <a:gd name="adj" fmla="val 38031"/>
            </a:avLst>
          </a:prstGeom>
          <a:solidFill>
            <a:srgbClr val="FFC8CA"/>
          </a:solidFill>
          <a:ln w="28575">
            <a:solidFill>
              <a:srgbClr val="C0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1781C37-730E-1248-A456-7A3D53960657}"/>
                  </a:ext>
                </a:extLst>
              </p:cNvPr>
              <p:cNvSpPr txBox="1"/>
              <p:nvPr/>
            </p:nvSpPr>
            <p:spPr>
              <a:xfrm>
                <a:off x="7053967" y="2856118"/>
                <a:ext cx="3714607" cy="713593"/>
              </a:xfrm>
              <a:prstGeom prst="rect">
                <a:avLst/>
              </a:prstGeom>
            </p:spPr>
            <p:txBody>
              <a:bodyPr wrap="none" rtlCol="0">
                <a:spAutoFit/>
              </a:bodyPr>
              <a:lstStyle/>
              <a:p>
                <a:r>
                  <a:rPr lang="en-US" sz="2000" b="1" dirty="0">
                    <a:solidFill>
                      <a:sysClr val="windowText" lastClr="000000"/>
                    </a:solidFill>
                    <a:latin typeface="Helvetica Neue" panose="02000503000000020004" pitchFamily="2" charset="0"/>
                    <a:ea typeface="Helvetica Neue" panose="02000503000000020004" pitchFamily="2" charset="0"/>
                    <a:cs typeface="Helvetica Neue" panose="02000503000000020004" pitchFamily="2" charset="0"/>
                  </a:rPr>
                  <a:t>Keep every </a:t>
                </a:r>
                <a14:m>
                  <m:oMath xmlns:m="http://schemas.openxmlformats.org/officeDocument/2006/math">
                    <m:rad>
                      <m:radPr>
                        <m:degHide m:val="on"/>
                        <m:ctrlPr>
                          <a:rPr lang="en-US" sz="2000" b="1" i="1" smtClean="0">
                            <a:solidFill>
                              <a:sysClr val="windowText" lastClr="000000"/>
                            </a:solidFill>
                            <a:latin typeface="Cambria Math" panose="02040503050406030204" pitchFamily="18" charset="0"/>
                            <a:ea typeface="Helvetica Neue" panose="02000503000000020004" pitchFamily="2" charset="0"/>
                            <a:cs typeface="Helvetica Neue" panose="02000503000000020004" pitchFamily="2" charset="0"/>
                          </a:rPr>
                        </m:ctrlPr>
                      </m:radPr>
                      <m:deg/>
                      <m:e>
                        <m:r>
                          <a:rPr lang="en-US" sz="2000" b="1" i="1" smtClean="0">
                            <a:solidFill>
                              <a:sysClr val="windowText" lastClr="000000"/>
                            </a:solidFill>
                            <a:latin typeface="Cambria Math" panose="02040503050406030204" pitchFamily="18" charset="0"/>
                            <a:ea typeface="Helvetica Neue" panose="02000503000000020004" pitchFamily="2" charset="0"/>
                            <a:cs typeface="Helvetica Neue" panose="02000503000000020004" pitchFamily="2" charset="0"/>
                          </a:rPr>
                          <m:t>𝒏</m:t>
                        </m:r>
                      </m:e>
                    </m:rad>
                  </m:oMath>
                </a14:m>
                <a:r>
                  <a:rPr lang="en-US" sz="2000" b="1" dirty="0">
                    <a:solidFill>
                      <a:sysClr val="windowText" lastClr="000000"/>
                    </a:solidFill>
                    <a:latin typeface="Helvetica Neue" panose="02000503000000020004" pitchFamily="2" charset="0"/>
                    <a:ea typeface="Helvetica Neue" panose="02000503000000020004" pitchFamily="2" charset="0"/>
                    <a:cs typeface="Helvetica Neue" panose="02000503000000020004" pitchFamily="2" charset="0"/>
                  </a:rPr>
                  <a:t> layers in RAM</a:t>
                </a:r>
              </a:p>
              <a:p>
                <a:r>
                  <a:rPr lang="en-US" sz="2000" dirty="0">
                    <a:solidFill>
                      <a:sysClr val="windowText" lastClr="000000"/>
                    </a:solidFill>
                    <a:latin typeface="Helvetica Neue" panose="02000503000000020004" pitchFamily="2" charset="0"/>
                    <a:ea typeface="Helvetica Neue" panose="02000503000000020004" pitchFamily="2" charset="0"/>
                    <a:cs typeface="Helvetica Neue" panose="02000503000000020004" pitchFamily="2" charset="0"/>
                  </a:rPr>
                  <a:t>Chen et al (2016)</a:t>
                </a:r>
              </a:p>
            </p:txBody>
          </p:sp>
        </mc:Choice>
        <mc:Fallback xmlns="">
          <p:sp>
            <p:nvSpPr>
              <p:cNvPr id="35" name="TextBox 34">
                <a:extLst>
                  <a:ext uri="{FF2B5EF4-FFF2-40B4-BE49-F238E27FC236}">
                    <a16:creationId xmlns:a16="http://schemas.microsoft.com/office/drawing/2014/main" id="{01781C37-730E-1248-A456-7A3D53960657}"/>
                  </a:ext>
                </a:extLst>
              </p:cNvPr>
              <p:cNvSpPr txBox="1">
                <a:spLocks noRot="1" noChangeAspect="1" noMove="1" noResize="1" noEditPoints="1" noAdjustHandles="1" noChangeArrowheads="1" noChangeShapeType="1" noTextEdit="1"/>
              </p:cNvSpPr>
              <p:nvPr/>
            </p:nvSpPr>
            <p:spPr>
              <a:xfrm>
                <a:off x="7053967" y="2856118"/>
                <a:ext cx="3714607" cy="713593"/>
              </a:xfrm>
              <a:prstGeom prst="rect">
                <a:avLst/>
              </a:prstGeom>
              <a:blipFill>
                <a:blip r:embed="rId3"/>
                <a:stretch>
                  <a:fillRect l="-1361" t="-3509" r="-680" b="-12281"/>
                </a:stretch>
              </a:blipFill>
            </p:spPr>
            <p:txBody>
              <a:bodyPr/>
              <a:lstStyle/>
              <a:p>
                <a:r>
                  <a:rPr lang="en-US">
                    <a:noFill/>
                  </a:rPr>
                  <a:t> </a:t>
                </a:r>
              </a:p>
            </p:txBody>
          </p:sp>
        </mc:Fallback>
      </mc:AlternateContent>
    </p:spTree>
    <p:extLst>
      <p:ext uri="{BB962C8B-B14F-4D97-AF65-F5344CB8AC3E}">
        <p14:creationId xmlns:p14="http://schemas.microsoft.com/office/powerpoint/2010/main" val="1797917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EF74A195-635A-114A-9D23-2F59D1C16473}"/>
              </a:ext>
            </a:extLst>
          </p:cNvPr>
          <p:cNvSpPr txBox="1">
            <a:spLocks/>
          </p:cNvSpPr>
          <p:nvPr/>
        </p:nvSpPr>
        <p:spPr>
          <a:xfrm>
            <a:off x="283628" y="593898"/>
            <a:ext cx="11223428" cy="75676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dirty="0">
                <a:latin typeface="Helvetica Neue" panose="02000503000000020004" pitchFamily="2" charset="0"/>
                <a:ea typeface="Helvetica Neue" panose="02000503000000020004" pitchFamily="2" charset="0"/>
                <a:cs typeface="Helvetica Neue" panose="02000503000000020004" pitchFamily="2" charset="0"/>
              </a:rPr>
              <a:t>Deep learning continues to adapt to increasing complex applications.</a:t>
            </a:r>
          </a:p>
        </p:txBody>
      </p:sp>
      <p:grpSp>
        <p:nvGrpSpPr>
          <p:cNvPr id="35" name="Group 34">
            <a:extLst>
              <a:ext uri="{FF2B5EF4-FFF2-40B4-BE49-F238E27FC236}">
                <a16:creationId xmlns:a16="http://schemas.microsoft.com/office/drawing/2014/main" id="{13E2EE36-7975-7D4D-A26B-44F18E159C87}"/>
              </a:ext>
            </a:extLst>
          </p:cNvPr>
          <p:cNvGrpSpPr/>
          <p:nvPr/>
        </p:nvGrpSpPr>
        <p:grpSpPr>
          <a:xfrm>
            <a:off x="283628" y="1512724"/>
            <a:ext cx="11624744" cy="3832551"/>
            <a:chOff x="283628" y="1539859"/>
            <a:chExt cx="11624744" cy="3832551"/>
          </a:xfrm>
        </p:grpSpPr>
        <p:sp>
          <p:nvSpPr>
            <p:cNvPr id="7" name="Rounded Rectangle 6">
              <a:extLst>
                <a:ext uri="{FF2B5EF4-FFF2-40B4-BE49-F238E27FC236}">
                  <a16:creationId xmlns:a16="http://schemas.microsoft.com/office/drawing/2014/main" id="{6D839162-1B49-034A-BC29-56049163CAF4}"/>
                </a:ext>
              </a:extLst>
            </p:cNvPr>
            <p:cNvSpPr/>
            <p:nvPr/>
          </p:nvSpPr>
          <p:spPr>
            <a:xfrm>
              <a:off x="283628" y="1539860"/>
              <a:ext cx="2499218" cy="3486742"/>
            </a:xfrm>
            <a:prstGeom prst="roundRect">
              <a:avLst>
                <a:gd name="adj" fmla="val 3165"/>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solidFill>
                    <a:schemeClr val="accent1">
                      <a:lumMod val="75000"/>
                    </a:schemeClr>
                  </a:solidFill>
                  <a:latin typeface="Helvetica Neue" panose="02000503000000020004" pitchFamily="2" charset="0"/>
                  <a:ea typeface="Helvetica Neue" panose="02000503000000020004" pitchFamily="2" charset="0"/>
                  <a:cs typeface="Helvetica Neue" panose="02000503000000020004" pitchFamily="2" charset="0"/>
                </a:rPr>
                <a:t>Handwriting</a:t>
              </a:r>
            </a:p>
            <a:p>
              <a:pPr algn="ctr"/>
              <a:r>
                <a:rPr lang="en-US" sz="2000" b="1" dirty="0">
                  <a:solidFill>
                    <a:schemeClr val="accent1">
                      <a:lumMod val="75000"/>
                    </a:schemeClr>
                  </a:solidFill>
                  <a:latin typeface="Helvetica Neue" panose="02000503000000020004" pitchFamily="2" charset="0"/>
                  <a:ea typeface="Helvetica Neue" panose="02000503000000020004" pitchFamily="2" charset="0"/>
                  <a:cs typeface="Helvetica Neue" panose="02000503000000020004" pitchFamily="2" charset="0"/>
                </a:rPr>
                <a:t>classification</a:t>
              </a:r>
            </a:p>
          </p:txBody>
        </p:sp>
        <p:sp>
          <p:nvSpPr>
            <p:cNvPr id="16" name="Rounded Rectangle 15">
              <a:extLst>
                <a:ext uri="{FF2B5EF4-FFF2-40B4-BE49-F238E27FC236}">
                  <a16:creationId xmlns:a16="http://schemas.microsoft.com/office/drawing/2014/main" id="{9442CE04-024E-264C-B453-7184045BDF05}"/>
                </a:ext>
              </a:extLst>
            </p:cNvPr>
            <p:cNvSpPr/>
            <p:nvPr/>
          </p:nvSpPr>
          <p:spPr>
            <a:xfrm>
              <a:off x="3325470" y="1539859"/>
              <a:ext cx="2499218" cy="3486742"/>
            </a:xfrm>
            <a:prstGeom prst="roundRect">
              <a:avLst>
                <a:gd name="adj" fmla="val 3165"/>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solidFill>
                    <a:schemeClr val="accent1">
                      <a:lumMod val="75000"/>
                    </a:schemeClr>
                  </a:solidFill>
                  <a:latin typeface="Helvetica Neue" panose="02000503000000020004" pitchFamily="2" charset="0"/>
                  <a:ea typeface="Helvetica Neue" panose="02000503000000020004" pitchFamily="2" charset="0"/>
                  <a:cs typeface="Helvetica Neue" panose="02000503000000020004" pitchFamily="2" charset="0"/>
                </a:rPr>
                <a:t>Image</a:t>
              </a:r>
            </a:p>
            <a:p>
              <a:pPr algn="ctr"/>
              <a:r>
                <a:rPr lang="en-US" sz="2000" b="1" dirty="0">
                  <a:solidFill>
                    <a:schemeClr val="accent1">
                      <a:lumMod val="75000"/>
                    </a:schemeClr>
                  </a:solidFill>
                  <a:latin typeface="Helvetica Neue" panose="02000503000000020004" pitchFamily="2" charset="0"/>
                  <a:ea typeface="Helvetica Neue" panose="02000503000000020004" pitchFamily="2" charset="0"/>
                  <a:cs typeface="Helvetica Neue" panose="02000503000000020004" pitchFamily="2" charset="0"/>
                </a:rPr>
                <a:t>classification</a:t>
              </a:r>
            </a:p>
          </p:txBody>
        </p:sp>
        <p:sp>
          <p:nvSpPr>
            <p:cNvPr id="17" name="Rounded Rectangle 16">
              <a:extLst>
                <a:ext uri="{FF2B5EF4-FFF2-40B4-BE49-F238E27FC236}">
                  <a16:creationId xmlns:a16="http://schemas.microsoft.com/office/drawing/2014/main" id="{002E1584-67E5-EB42-8443-D741D2E2E9A4}"/>
                </a:ext>
              </a:extLst>
            </p:cNvPr>
            <p:cNvSpPr/>
            <p:nvPr/>
          </p:nvSpPr>
          <p:spPr>
            <a:xfrm>
              <a:off x="6367312" y="1539859"/>
              <a:ext cx="2499218" cy="3486742"/>
            </a:xfrm>
            <a:prstGeom prst="roundRect">
              <a:avLst>
                <a:gd name="adj" fmla="val 3165"/>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solidFill>
                    <a:schemeClr val="accent1">
                      <a:lumMod val="75000"/>
                    </a:schemeClr>
                  </a:solidFill>
                  <a:latin typeface="Helvetica Neue" panose="02000503000000020004" pitchFamily="2" charset="0"/>
                  <a:ea typeface="Helvetica Neue" panose="02000503000000020004" pitchFamily="2" charset="0"/>
                  <a:cs typeface="Helvetica Neue" panose="02000503000000020004" pitchFamily="2" charset="0"/>
                </a:rPr>
                <a:t>Reinforcement learning</a:t>
              </a:r>
            </a:p>
          </p:txBody>
        </p:sp>
        <p:sp>
          <p:nvSpPr>
            <p:cNvPr id="18" name="Rounded Rectangle 17">
              <a:extLst>
                <a:ext uri="{FF2B5EF4-FFF2-40B4-BE49-F238E27FC236}">
                  <a16:creationId xmlns:a16="http://schemas.microsoft.com/office/drawing/2014/main" id="{5864DB83-C32A-7742-822D-344EFB384F94}"/>
                </a:ext>
              </a:extLst>
            </p:cNvPr>
            <p:cNvSpPr/>
            <p:nvPr/>
          </p:nvSpPr>
          <p:spPr>
            <a:xfrm>
              <a:off x="9409154" y="1539859"/>
              <a:ext cx="2499218" cy="3486742"/>
            </a:xfrm>
            <a:prstGeom prst="roundRect">
              <a:avLst>
                <a:gd name="adj" fmla="val 3165"/>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solidFill>
                    <a:schemeClr val="accent1">
                      <a:lumMod val="75000"/>
                    </a:schemeClr>
                  </a:solidFill>
                  <a:latin typeface="Helvetica Neue" panose="02000503000000020004" pitchFamily="2" charset="0"/>
                  <a:ea typeface="Helvetica Neue" panose="02000503000000020004" pitchFamily="2" charset="0"/>
                  <a:cs typeface="Helvetica Neue" panose="02000503000000020004" pitchFamily="2" charset="0"/>
                </a:rPr>
                <a:t>Image</a:t>
              </a:r>
            </a:p>
            <a:p>
              <a:pPr algn="ctr"/>
              <a:r>
                <a:rPr lang="en-US" sz="2000" b="1" dirty="0">
                  <a:solidFill>
                    <a:schemeClr val="accent1">
                      <a:lumMod val="75000"/>
                    </a:schemeClr>
                  </a:solidFill>
                  <a:latin typeface="Helvetica Neue" panose="02000503000000020004" pitchFamily="2" charset="0"/>
                  <a:ea typeface="Helvetica Neue" panose="02000503000000020004" pitchFamily="2" charset="0"/>
                  <a:cs typeface="Helvetica Neue" panose="02000503000000020004" pitchFamily="2" charset="0"/>
                </a:rPr>
                <a:t>generation</a:t>
              </a:r>
            </a:p>
          </p:txBody>
        </p:sp>
        <p:pic>
          <p:nvPicPr>
            <p:cNvPr id="1026" name="Picture 2">
              <a:extLst>
                <a:ext uri="{FF2B5EF4-FFF2-40B4-BE49-F238E27FC236}">
                  <a16:creationId xmlns:a16="http://schemas.microsoft.com/office/drawing/2014/main" id="{8A9D896C-A114-E047-BC04-D52FF45D52B9}"/>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073" t="5154" r="7739" b="2900"/>
            <a:stretch/>
          </p:blipFill>
          <p:spPr bwMode="auto">
            <a:xfrm>
              <a:off x="413255" y="2559514"/>
              <a:ext cx="2239964" cy="183476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at sitting on top of a leopard&#10;&#10;Description automatically generated">
              <a:extLst>
                <a:ext uri="{FF2B5EF4-FFF2-40B4-BE49-F238E27FC236}">
                  <a16:creationId xmlns:a16="http://schemas.microsoft.com/office/drawing/2014/main" id="{1C5A6167-82A4-4F42-A2EE-4EC45BF53028}"/>
                </a:ext>
              </a:extLst>
            </p:cNvPr>
            <p:cNvPicPr>
              <a:picLocks noChangeAspect="1"/>
            </p:cNvPicPr>
            <p:nvPr/>
          </p:nvPicPr>
          <p:blipFill rotWithShape="1">
            <a:blip r:embed="rId4"/>
            <a:srcRect r="1736" b="8046"/>
            <a:stretch/>
          </p:blipFill>
          <p:spPr>
            <a:xfrm>
              <a:off x="3793278" y="2431222"/>
              <a:ext cx="1625140" cy="2378822"/>
            </a:xfrm>
            <a:prstGeom prst="rect">
              <a:avLst/>
            </a:prstGeom>
          </p:spPr>
        </p:pic>
        <p:sp>
          <p:nvSpPr>
            <p:cNvPr id="20" name="TextBox 19">
              <a:extLst>
                <a:ext uri="{FF2B5EF4-FFF2-40B4-BE49-F238E27FC236}">
                  <a16:creationId xmlns:a16="http://schemas.microsoft.com/office/drawing/2014/main" id="{1B81B230-0AB2-F04A-B66B-5F50D02989E7}"/>
                </a:ext>
              </a:extLst>
            </p:cNvPr>
            <p:cNvSpPr txBox="1"/>
            <p:nvPr/>
          </p:nvSpPr>
          <p:spPr>
            <a:xfrm>
              <a:off x="835770" y="5095411"/>
              <a:ext cx="1394934" cy="276999"/>
            </a:xfrm>
            <a:prstGeom prst="rect">
              <a:avLst/>
            </a:prstGeom>
            <a:noFill/>
          </p:spPr>
          <p:txBody>
            <a:bodyPr wrap="none" rtlCol="0">
              <a:spAutoFit/>
            </a:bodyPr>
            <a:lstStyle/>
            <a:p>
              <a:r>
                <a:rPr lang="en-US" sz="1200" dirty="0" err="1">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LeCun</a:t>
              </a:r>
              <a:r>
                <a:rPr lang="en-US" sz="120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 et al. 1998</a:t>
              </a:r>
            </a:p>
          </p:txBody>
        </p:sp>
        <p:sp>
          <p:nvSpPr>
            <p:cNvPr id="25" name="TextBox 24">
              <a:extLst>
                <a:ext uri="{FF2B5EF4-FFF2-40B4-BE49-F238E27FC236}">
                  <a16:creationId xmlns:a16="http://schemas.microsoft.com/office/drawing/2014/main" id="{6A32B1E0-C3DC-B044-91F1-58C078FBD328}"/>
                </a:ext>
              </a:extLst>
            </p:cNvPr>
            <p:cNvSpPr txBox="1"/>
            <p:nvPr/>
          </p:nvSpPr>
          <p:spPr>
            <a:xfrm>
              <a:off x="3731738" y="5095411"/>
              <a:ext cx="1686680" cy="276999"/>
            </a:xfrm>
            <a:prstGeom prst="rect">
              <a:avLst/>
            </a:prstGeom>
            <a:noFill/>
          </p:spPr>
          <p:txBody>
            <a:bodyPr wrap="none" rtlCol="0">
              <a:spAutoFit/>
            </a:bodyPr>
            <a:lstStyle/>
            <a:p>
              <a:r>
                <a:rPr lang="en-US" sz="1200" dirty="0" err="1">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Krizhevsky</a:t>
              </a:r>
              <a:r>
                <a:rPr lang="en-US" sz="120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 et al. 2012</a:t>
              </a:r>
            </a:p>
          </p:txBody>
        </p:sp>
        <p:sp>
          <p:nvSpPr>
            <p:cNvPr id="26" name="TextBox 25">
              <a:extLst>
                <a:ext uri="{FF2B5EF4-FFF2-40B4-BE49-F238E27FC236}">
                  <a16:creationId xmlns:a16="http://schemas.microsoft.com/office/drawing/2014/main" id="{2B6B5F00-2524-8847-9A97-1A14A536BD25}"/>
                </a:ext>
              </a:extLst>
            </p:cNvPr>
            <p:cNvSpPr txBox="1"/>
            <p:nvPr/>
          </p:nvSpPr>
          <p:spPr>
            <a:xfrm>
              <a:off x="6954720" y="5095410"/>
              <a:ext cx="1324402" cy="276999"/>
            </a:xfrm>
            <a:prstGeom prst="rect">
              <a:avLst/>
            </a:prstGeom>
            <a:noFill/>
          </p:spPr>
          <p:txBody>
            <a:bodyPr wrap="none" rtlCol="0">
              <a:spAutoFit/>
            </a:bodyPr>
            <a:lstStyle/>
            <a:p>
              <a:r>
                <a:rPr lang="en-US" sz="120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Silver et al. 2016</a:t>
              </a:r>
            </a:p>
          </p:txBody>
        </p:sp>
        <p:sp>
          <p:nvSpPr>
            <p:cNvPr id="27" name="TextBox 26">
              <a:extLst>
                <a:ext uri="{FF2B5EF4-FFF2-40B4-BE49-F238E27FC236}">
                  <a16:creationId xmlns:a16="http://schemas.microsoft.com/office/drawing/2014/main" id="{F9064BC1-5E8A-7644-AE11-7375FB9F7B4D}"/>
                </a:ext>
              </a:extLst>
            </p:cNvPr>
            <p:cNvSpPr txBox="1"/>
            <p:nvPr/>
          </p:nvSpPr>
          <p:spPr>
            <a:xfrm>
              <a:off x="9961296" y="5095410"/>
              <a:ext cx="1394934" cy="276999"/>
            </a:xfrm>
            <a:prstGeom prst="rect">
              <a:avLst/>
            </a:prstGeom>
            <a:noFill/>
          </p:spPr>
          <p:txBody>
            <a:bodyPr wrap="none" rtlCol="0">
              <a:spAutoFit/>
            </a:bodyPr>
            <a:lstStyle/>
            <a:p>
              <a:r>
                <a:rPr lang="en-US" sz="1200" dirty="0" err="1">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Karras</a:t>
              </a:r>
              <a:r>
                <a:rPr lang="en-US" sz="120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 et al. 2018</a:t>
              </a:r>
            </a:p>
          </p:txBody>
        </p:sp>
        <p:pic>
          <p:nvPicPr>
            <p:cNvPr id="24" name="Picture 23">
              <a:extLst>
                <a:ext uri="{FF2B5EF4-FFF2-40B4-BE49-F238E27FC236}">
                  <a16:creationId xmlns:a16="http://schemas.microsoft.com/office/drawing/2014/main" id="{0261402A-81E5-CF43-B73F-00892D2D179A}"/>
                </a:ext>
              </a:extLst>
            </p:cNvPr>
            <p:cNvPicPr>
              <a:picLocks noChangeAspect="1"/>
            </p:cNvPicPr>
            <p:nvPr/>
          </p:nvPicPr>
          <p:blipFill rotWithShape="1">
            <a:blip r:embed="rId5"/>
            <a:srcRect l="4058" t="3005" r="3201" b="3767"/>
            <a:stretch/>
          </p:blipFill>
          <p:spPr>
            <a:xfrm>
              <a:off x="6527540" y="2369275"/>
              <a:ext cx="2190593" cy="2440769"/>
            </a:xfrm>
            <a:prstGeom prst="rect">
              <a:avLst/>
            </a:prstGeom>
          </p:spPr>
        </p:pic>
        <p:pic>
          <p:nvPicPr>
            <p:cNvPr id="1038" name="Picture 14">
              <a:extLst>
                <a:ext uri="{FF2B5EF4-FFF2-40B4-BE49-F238E27FC236}">
                  <a16:creationId xmlns:a16="http://schemas.microsoft.com/office/drawing/2014/main" id="{AF864B9F-78B6-2047-AEDA-99AA357C4DB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0000"/>
            <a:stretch/>
          </p:blipFill>
          <p:spPr bwMode="auto">
            <a:xfrm>
              <a:off x="9529605" y="2465089"/>
              <a:ext cx="2249140" cy="224914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9" name="Straight Arrow Connector 28">
            <a:extLst>
              <a:ext uri="{FF2B5EF4-FFF2-40B4-BE49-F238E27FC236}">
                <a16:creationId xmlns:a16="http://schemas.microsoft.com/office/drawing/2014/main" id="{37C1A78D-6EF3-A84D-90F0-072F6DFA81DE}"/>
              </a:ext>
            </a:extLst>
          </p:cNvPr>
          <p:cNvCxnSpPr>
            <a:cxnSpLocks/>
          </p:cNvCxnSpPr>
          <p:nvPr/>
        </p:nvCxnSpPr>
        <p:spPr>
          <a:xfrm>
            <a:off x="835770" y="5870448"/>
            <a:ext cx="10356486" cy="0"/>
          </a:xfrm>
          <a:prstGeom prst="straightConnector1">
            <a:avLst/>
          </a:prstGeom>
          <a:ln w="152400">
            <a:solidFill>
              <a:schemeClr val="bg1">
                <a:lumMod val="65000"/>
              </a:schemeClr>
            </a:solidFill>
            <a:prstDash val="solid"/>
            <a:tailEnd type="triangle" w="med" len="lg"/>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F56A0E30-777D-1546-BC7D-6C1D48D3E1BB}"/>
              </a:ext>
            </a:extLst>
          </p:cNvPr>
          <p:cNvSpPr>
            <a:spLocks noGrp="1"/>
          </p:cNvSpPr>
          <p:nvPr>
            <p:ph type="sldNum" sz="quarter" idx="12"/>
          </p:nvPr>
        </p:nvSpPr>
        <p:spPr/>
        <p:txBody>
          <a:bodyPr/>
          <a:lstStyle/>
          <a:p>
            <a:fld id="{5C21FAA9-B8A2-DE42-8B6F-6CA326C19E94}" type="slidenum">
              <a:rPr lang="en-US" smtClean="0"/>
              <a:pPr/>
              <a:t>2</a:t>
            </a:fld>
            <a:endParaRPr lang="en-US" dirty="0"/>
          </a:p>
        </p:txBody>
      </p:sp>
    </p:spTree>
    <p:extLst>
      <p:ext uri="{BB962C8B-B14F-4D97-AF65-F5344CB8AC3E}">
        <p14:creationId xmlns:p14="http://schemas.microsoft.com/office/powerpoint/2010/main" val="2199879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C400DD-4B4C-BD46-8696-49D7C5F4F51D}"/>
              </a:ext>
            </a:extLst>
          </p:cNvPr>
          <p:cNvSpPr>
            <a:spLocks noGrp="1"/>
          </p:cNvSpPr>
          <p:nvPr>
            <p:ph type="sldNum" sz="quarter" idx="12"/>
          </p:nvPr>
        </p:nvSpPr>
        <p:spPr/>
        <p:txBody>
          <a:bodyPr/>
          <a:lstStyle/>
          <a:p>
            <a:fld id="{5C21FAA9-B8A2-DE42-8B6F-6CA326C19E94}" type="slidenum">
              <a:rPr lang="en-US" smtClean="0"/>
              <a:pPr/>
              <a:t>20</a:t>
            </a:fld>
            <a:endParaRPr lang="en-US" dirty="0"/>
          </a:p>
        </p:txBody>
      </p:sp>
      <p:sp>
        <p:nvSpPr>
          <p:cNvPr id="35" name="Freeform 34">
            <a:extLst>
              <a:ext uri="{FF2B5EF4-FFF2-40B4-BE49-F238E27FC236}">
                <a16:creationId xmlns:a16="http://schemas.microsoft.com/office/drawing/2014/main" id="{0308887F-99B5-9849-B54F-75E5F0958A72}"/>
              </a:ext>
            </a:extLst>
          </p:cNvPr>
          <p:cNvSpPr/>
          <p:nvPr/>
        </p:nvSpPr>
        <p:spPr>
          <a:xfrm>
            <a:off x="5008061" y="2762757"/>
            <a:ext cx="4151693" cy="1753139"/>
          </a:xfrm>
          <a:custGeom>
            <a:avLst/>
            <a:gdLst>
              <a:gd name="connsiteX0" fmla="*/ 0 w 4151693"/>
              <a:gd name="connsiteY0" fmla="*/ 0 h 1753139"/>
              <a:gd name="connsiteX1" fmla="*/ 1007093 w 4151693"/>
              <a:gd name="connsiteY1" fmla="*/ 1090615 h 1753139"/>
              <a:gd name="connsiteX2" fmla="*/ 4151693 w 4151693"/>
              <a:gd name="connsiteY2" fmla="*/ 1753138 h 1753139"/>
              <a:gd name="connsiteX3" fmla="*/ 4151693 w 4151693"/>
              <a:gd name="connsiteY3" fmla="*/ 1753138 h 1753139"/>
            </a:gdLst>
            <a:ahLst/>
            <a:cxnLst>
              <a:cxn ang="0">
                <a:pos x="connsiteX0" y="connsiteY0"/>
              </a:cxn>
              <a:cxn ang="0">
                <a:pos x="connsiteX1" y="connsiteY1"/>
              </a:cxn>
              <a:cxn ang="0">
                <a:pos x="connsiteX2" y="connsiteY2"/>
              </a:cxn>
              <a:cxn ang="0">
                <a:pos x="connsiteX3" y="connsiteY3"/>
              </a:cxn>
            </a:cxnLst>
            <a:rect l="l" t="t" r="r" b="b"/>
            <a:pathLst>
              <a:path w="4151693" h="1753139" extrusionOk="0">
                <a:moveTo>
                  <a:pt x="0" y="0"/>
                </a:moveTo>
                <a:cubicBezTo>
                  <a:pt x="86923" y="355634"/>
                  <a:pt x="274522" y="813672"/>
                  <a:pt x="1007093" y="1090615"/>
                </a:cubicBezTo>
                <a:cubicBezTo>
                  <a:pt x="1699043" y="1382805"/>
                  <a:pt x="4151692" y="1753138"/>
                  <a:pt x="4151693" y="1753138"/>
                </a:cubicBezTo>
                <a:lnTo>
                  <a:pt x="4151693" y="1753138"/>
                </a:lnTo>
              </a:path>
            </a:pathLst>
          </a:custGeom>
          <a:noFill/>
          <a:ln w="76200">
            <a:solidFill>
              <a:schemeClr val="accent1">
                <a:lumMod val="75000"/>
              </a:schemeClr>
            </a:solidFill>
            <a:prstDash val="dash"/>
            <a:extLst>
              <a:ext uri="{C807C97D-BFC1-408E-A445-0C87EB9F89A2}">
                <ask:lineSketchStyleProps xmlns:ask="http://schemas.microsoft.com/office/drawing/2018/sketchyshapes" sd="1219033472">
                  <a:custGeom>
                    <a:avLst/>
                    <a:gdLst>
                      <a:gd name="connsiteX0" fmla="*/ 0 w 6596743"/>
                      <a:gd name="connsiteY0" fmla="*/ 0 h 2808514"/>
                      <a:gd name="connsiteX1" fmla="*/ 1600200 w 6596743"/>
                      <a:gd name="connsiteY1" fmla="*/ 1747157 h 2808514"/>
                      <a:gd name="connsiteX2" fmla="*/ 6596743 w 6596743"/>
                      <a:gd name="connsiteY2" fmla="*/ 2808514 h 2808514"/>
                      <a:gd name="connsiteX3" fmla="*/ 6596743 w 6596743"/>
                      <a:gd name="connsiteY3" fmla="*/ 2808514 h 2808514"/>
                    </a:gdLst>
                    <a:ahLst/>
                    <a:cxnLst>
                      <a:cxn ang="0">
                        <a:pos x="connsiteX0" y="connsiteY0"/>
                      </a:cxn>
                      <a:cxn ang="0">
                        <a:pos x="connsiteX1" y="connsiteY1"/>
                      </a:cxn>
                      <a:cxn ang="0">
                        <a:pos x="connsiteX2" y="connsiteY2"/>
                      </a:cxn>
                      <a:cxn ang="0">
                        <a:pos x="connsiteX3" y="connsiteY3"/>
                      </a:cxn>
                    </a:cxnLst>
                    <a:rect l="l" t="t" r="r" b="b"/>
                    <a:pathLst>
                      <a:path w="6596743" h="2808514">
                        <a:moveTo>
                          <a:pt x="0" y="0"/>
                        </a:moveTo>
                        <a:cubicBezTo>
                          <a:pt x="250371" y="639535"/>
                          <a:pt x="500743" y="1279071"/>
                          <a:pt x="1600200" y="1747157"/>
                        </a:cubicBezTo>
                        <a:cubicBezTo>
                          <a:pt x="2699657" y="2215243"/>
                          <a:pt x="6596743" y="2808514"/>
                          <a:pt x="6596743" y="2808514"/>
                        </a:cubicBezTo>
                        <a:lnTo>
                          <a:pt x="6596743" y="2808514"/>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798FF49F-0708-5846-98FE-34A3EE983291}"/>
              </a:ext>
            </a:extLst>
          </p:cNvPr>
          <p:cNvCxnSpPr>
            <a:cxnSpLocks/>
          </p:cNvCxnSpPr>
          <p:nvPr/>
        </p:nvCxnSpPr>
        <p:spPr>
          <a:xfrm flipV="1">
            <a:off x="4351094" y="2081370"/>
            <a:ext cx="0" cy="3264493"/>
          </a:xfrm>
          <a:prstGeom prst="straightConnector1">
            <a:avLst/>
          </a:prstGeom>
          <a:ln w="76200">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57A58D58-A0B8-4F46-ADFA-2F9D588A3E83}"/>
              </a:ext>
            </a:extLst>
          </p:cNvPr>
          <p:cNvSpPr txBox="1"/>
          <p:nvPr/>
        </p:nvSpPr>
        <p:spPr>
          <a:xfrm>
            <a:off x="4397967" y="1753544"/>
            <a:ext cx="842851" cy="584775"/>
          </a:xfrm>
          <a:prstGeom prst="rect">
            <a:avLst/>
          </a:prstGeom>
        </p:spPr>
        <p:txBody>
          <a:bodyPr wrap="none" rtlCol="0">
            <a:spAutoFit/>
          </a:bodyPr>
          <a:lstStyle/>
          <a:p>
            <a:r>
              <a:rPr lang="en-US" sz="3200" b="1" dirty="0">
                <a:solidFill>
                  <a:sysClr val="windowText" lastClr="000000"/>
                </a:solidFill>
                <a:latin typeface="Helvetica Neue" panose="02000503000000020004" pitchFamily="2" charset="0"/>
                <a:ea typeface="Helvetica Neue" panose="02000503000000020004" pitchFamily="2" charset="0"/>
                <a:cs typeface="Helvetica Neue" panose="02000503000000020004" pitchFamily="2" charset="0"/>
              </a:rPr>
              <a:t>RAM</a:t>
            </a:r>
          </a:p>
        </p:txBody>
      </p:sp>
      <p:cxnSp>
        <p:nvCxnSpPr>
          <p:cNvPr id="19" name="Straight Arrow Connector 18">
            <a:extLst>
              <a:ext uri="{FF2B5EF4-FFF2-40B4-BE49-F238E27FC236}">
                <a16:creationId xmlns:a16="http://schemas.microsoft.com/office/drawing/2014/main" id="{67A94BF4-1D14-6842-B9F7-9EFB02717CEF}"/>
              </a:ext>
            </a:extLst>
          </p:cNvPr>
          <p:cNvCxnSpPr>
            <a:cxnSpLocks/>
          </p:cNvCxnSpPr>
          <p:nvPr/>
        </p:nvCxnSpPr>
        <p:spPr>
          <a:xfrm>
            <a:off x="4344990" y="5336642"/>
            <a:ext cx="5567669" cy="9221"/>
          </a:xfrm>
          <a:prstGeom prst="straightConnector1">
            <a:avLst/>
          </a:prstGeom>
          <a:ln w="76200">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20" name="TextBox 19">
            <a:extLst>
              <a:ext uri="{FF2B5EF4-FFF2-40B4-BE49-F238E27FC236}">
                <a16:creationId xmlns:a16="http://schemas.microsoft.com/office/drawing/2014/main" id="{7A714B59-C810-8B4A-9E19-FF98A87EE855}"/>
              </a:ext>
            </a:extLst>
          </p:cNvPr>
          <p:cNvSpPr txBox="1"/>
          <p:nvPr/>
        </p:nvSpPr>
        <p:spPr>
          <a:xfrm>
            <a:off x="5240818" y="2317080"/>
            <a:ext cx="1183709" cy="707886"/>
          </a:xfrm>
          <a:prstGeom prst="rect">
            <a:avLst/>
          </a:prstGeom>
        </p:spPr>
        <p:txBody>
          <a:bodyPr wrap="none" rtlCol="0">
            <a:spAutoFit/>
          </a:bodyPr>
          <a:lstStyle/>
          <a:p>
            <a:r>
              <a:rPr lang="en-US" sz="2000" b="1" dirty="0">
                <a:solidFill>
                  <a:sysClr val="windowText" lastClr="000000"/>
                </a:solidFill>
                <a:latin typeface="Helvetica Neue" panose="02000503000000020004" pitchFamily="2" charset="0"/>
                <a:ea typeface="Helvetica Neue" panose="02000503000000020004" pitchFamily="2" charset="0"/>
                <a:cs typeface="Helvetica Neue" panose="02000503000000020004" pitchFamily="2" charset="0"/>
              </a:rPr>
              <a:t>Checkpoint</a:t>
            </a:r>
          </a:p>
          <a:p>
            <a:r>
              <a:rPr lang="en-US" sz="2000" b="1" dirty="0">
                <a:solidFill>
                  <a:sysClr val="windowText" lastClr="000000"/>
                </a:solidFill>
                <a:latin typeface="Helvetica Neue" panose="02000503000000020004" pitchFamily="2" charset="0"/>
                <a:ea typeface="Helvetica Neue" panose="02000503000000020004" pitchFamily="2" charset="0"/>
                <a:cs typeface="Helvetica Neue" panose="02000503000000020004" pitchFamily="2" charset="0"/>
              </a:rPr>
              <a:t>every node</a:t>
            </a:r>
          </a:p>
        </p:txBody>
      </p:sp>
      <p:sp>
        <p:nvSpPr>
          <p:cNvPr id="22" name="TextBox 21">
            <a:extLst>
              <a:ext uri="{FF2B5EF4-FFF2-40B4-BE49-F238E27FC236}">
                <a16:creationId xmlns:a16="http://schemas.microsoft.com/office/drawing/2014/main" id="{1F169B02-C38A-194A-933D-29044CF4D891}"/>
              </a:ext>
            </a:extLst>
          </p:cNvPr>
          <p:cNvSpPr txBox="1"/>
          <p:nvPr/>
        </p:nvSpPr>
        <p:spPr>
          <a:xfrm>
            <a:off x="9543210" y="4184382"/>
            <a:ext cx="1873343" cy="707886"/>
          </a:xfrm>
          <a:prstGeom prst="rect">
            <a:avLst/>
          </a:prstGeom>
        </p:spPr>
        <p:txBody>
          <a:bodyPr wrap="square" rtlCol="0">
            <a:spAutoFit/>
          </a:bodyPr>
          <a:lstStyle/>
          <a:p>
            <a:r>
              <a:rPr lang="en-US" sz="2000" b="1" dirty="0">
                <a:solidFill>
                  <a:sysClr val="windowText" lastClr="000000"/>
                </a:solidFill>
                <a:latin typeface="Helvetica Neue" panose="02000503000000020004" pitchFamily="2" charset="0"/>
                <a:ea typeface="Helvetica Neue" panose="02000503000000020004" pitchFamily="2" charset="0"/>
                <a:cs typeface="Helvetica Neue" panose="02000503000000020004" pitchFamily="2" charset="0"/>
              </a:rPr>
              <a:t>Recompute all layers</a:t>
            </a:r>
          </a:p>
        </p:txBody>
      </p:sp>
      <p:sp>
        <p:nvSpPr>
          <p:cNvPr id="23" name="TextBox 22">
            <a:extLst>
              <a:ext uri="{FF2B5EF4-FFF2-40B4-BE49-F238E27FC236}">
                <a16:creationId xmlns:a16="http://schemas.microsoft.com/office/drawing/2014/main" id="{2496DD34-353C-794E-8305-BBBEAB1E58D6}"/>
              </a:ext>
            </a:extLst>
          </p:cNvPr>
          <p:cNvSpPr txBox="1"/>
          <p:nvPr/>
        </p:nvSpPr>
        <p:spPr>
          <a:xfrm>
            <a:off x="10033727" y="4979723"/>
            <a:ext cx="2158273" cy="584775"/>
          </a:xfrm>
          <a:prstGeom prst="rect">
            <a:avLst/>
          </a:prstGeom>
        </p:spPr>
        <p:txBody>
          <a:bodyPr wrap="square" rtlCol="0">
            <a:spAutoFit/>
          </a:bodyPr>
          <a:lstStyle/>
          <a:p>
            <a:r>
              <a:rPr lang="en-US" sz="3200" b="1" dirty="0">
                <a:solidFill>
                  <a:sysClr val="windowText" lastClr="000000"/>
                </a:solidFill>
                <a:latin typeface="Helvetica Neue" panose="02000503000000020004" pitchFamily="2" charset="0"/>
                <a:ea typeface="Helvetica Neue" panose="02000503000000020004" pitchFamily="2" charset="0"/>
                <a:cs typeface="Helvetica Neue" panose="02000503000000020004" pitchFamily="2" charset="0"/>
              </a:rPr>
              <a:t>Compute</a:t>
            </a:r>
          </a:p>
        </p:txBody>
      </p:sp>
      <p:sp>
        <p:nvSpPr>
          <p:cNvPr id="25" name="TextBox 24">
            <a:extLst>
              <a:ext uri="{FF2B5EF4-FFF2-40B4-BE49-F238E27FC236}">
                <a16:creationId xmlns:a16="http://schemas.microsoft.com/office/drawing/2014/main" id="{016B17FD-290D-C34A-8D54-E8E617DAC761}"/>
              </a:ext>
            </a:extLst>
          </p:cNvPr>
          <p:cNvSpPr txBox="1"/>
          <p:nvPr/>
        </p:nvSpPr>
        <p:spPr>
          <a:xfrm>
            <a:off x="318112" y="306044"/>
            <a:ext cx="1154029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How to trade-off RAM for compute </a:t>
            </a:r>
            <a:r>
              <a:rPr lang="en-US" sz="3200" b="1" dirty="0">
                <a:solidFill>
                  <a:prstClr val="black"/>
                </a:solidFill>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optimally</a:t>
            </a:r>
            <a:r>
              <a:rPr lang="en-US" sz="3200" b="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a:t>
            </a:r>
            <a:endParaRPr kumimoji="0" lang="en-US" sz="320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4" name="Group 3">
            <a:extLst>
              <a:ext uri="{FF2B5EF4-FFF2-40B4-BE49-F238E27FC236}">
                <a16:creationId xmlns:a16="http://schemas.microsoft.com/office/drawing/2014/main" id="{77E480A2-85D0-D743-ABC5-92A5F8332E0D}"/>
              </a:ext>
            </a:extLst>
          </p:cNvPr>
          <p:cNvGrpSpPr/>
          <p:nvPr/>
        </p:nvGrpSpPr>
        <p:grpSpPr>
          <a:xfrm>
            <a:off x="450287" y="1969345"/>
            <a:ext cx="3286650" cy="3876605"/>
            <a:chOff x="628798" y="1506787"/>
            <a:chExt cx="5887506" cy="3090205"/>
          </a:xfrm>
        </p:grpSpPr>
        <p:sp>
          <p:nvSpPr>
            <p:cNvPr id="21" name="Rounded Rectangle 20">
              <a:extLst>
                <a:ext uri="{FF2B5EF4-FFF2-40B4-BE49-F238E27FC236}">
                  <a16:creationId xmlns:a16="http://schemas.microsoft.com/office/drawing/2014/main" id="{8FA34321-A6C5-A147-8D48-886E2FF13E8F}"/>
                </a:ext>
              </a:extLst>
            </p:cNvPr>
            <p:cNvSpPr/>
            <p:nvPr/>
          </p:nvSpPr>
          <p:spPr>
            <a:xfrm>
              <a:off x="628798" y="3759595"/>
              <a:ext cx="5887505" cy="837397"/>
            </a:xfrm>
            <a:prstGeom prst="roundRect">
              <a:avLst/>
            </a:prstGeom>
            <a:solidFill>
              <a:srgbClr val="FFC8CA"/>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3. Real DNNs are non-linear</a:t>
              </a:r>
            </a:p>
          </p:txBody>
        </p:sp>
        <p:sp>
          <p:nvSpPr>
            <p:cNvPr id="24" name="Rounded Rectangle 23">
              <a:extLst>
                <a:ext uri="{FF2B5EF4-FFF2-40B4-BE49-F238E27FC236}">
                  <a16:creationId xmlns:a16="http://schemas.microsoft.com/office/drawing/2014/main" id="{43042503-ADB5-FE4E-A656-75F0E7F6989A}"/>
                </a:ext>
              </a:extLst>
            </p:cNvPr>
            <p:cNvSpPr/>
            <p:nvPr/>
          </p:nvSpPr>
          <p:spPr>
            <a:xfrm>
              <a:off x="628799" y="2633191"/>
              <a:ext cx="5887505" cy="837397"/>
            </a:xfrm>
            <a:prstGeom prst="round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accent6">
                      <a:lumMod val="75000"/>
                    </a:schemeClr>
                  </a:solidFill>
                  <a:latin typeface="Helvetica Neue" panose="02000503000000020004" pitchFamily="2" charset="0"/>
                  <a:ea typeface="Helvetica Neue" panose="02000503000000020004" pitchFamily="2" charset="0"/>
                  <a:cs typeface="Helvetica Neue" panose="02000503000000020004" pitchFamily="2" charset="0"/>
                </a:rPr>
                <a:t>2. Variable RAM usage per layer</a:t>
              </a:r>
            </a:p>
          </p:txBody>
        </p:sp>
        <p:sp>
          <p:nvSpPr>
            <p:cNvPr id="26" name="Rounded Rectangle 25">
              <a:extLst>
                <a:ext uri="{FF2B5EF4-FFF2-40B4-BE49-F238E27FC236}">
                  <a16:creationId xmlns:a16="http://schemas.microsoft.com/office/drawing/2014/main" id="{1BDE2B00-2822-0F41-84A1-33A7B435B2EE}"/>
                </a:ext>
              </a:extLst>
            </p:cNvPr>
            <p:cNvSpPr/>
            <p:nvPr/>
          </p:nvSpPr>
          <p:spPr>
            <a:xfrm>
              <a:off x="628798" y="1506787"/>
              <a:ext cx="5887505" cy="837397"/>
            </a:xfrm>
            <a:prstGeom prst="round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1. Variable runtime per layer</a:t>
              </a:r>
            </a:p>
          </p:txBody>
        </p:sp>
      </p:grpSp>
      <p:sp>
        <p:nvSpPr>
          <p:cNvPr id="28" name="Cross 27">
            <a:extLst>
              <a:ext uri="{FF2B5EF4-FFF2-40B4-BE49-F238E27FC236}">
                <a16:creationId xmlns:a16="http://schemas.microsoft.com/office/drawing/2014/main" id="{ABAECC81-016D-1942-B767-AAAD4D15B271}"/>
              </a:ext>
            </a:extLst>
          </p:cNvPr>
          <p:cNvSpPr/>
          <p:nvPr/>
        </p:nvSpPr>
        <p:spPr>
          <a:xfrm rot="2700000">
            <a:off x="7932363" y="3081839"/>
            <a:ext cx="472221" cy="472221"/>
          </a:xfrm>
          <a:prstGeom prst="plus">
            <a:avLst>
              <a:gd name="adj" fmla="val 38031"/>
            </a:avLst>
          </a:prstGeom>
          <a:solidFill>
            <a:srgbClr val="FFC8CA"/>
          </a:solidFill>
          <a:ln w="28575">
            <a:solidFill>
              <a:srgbClr val="C0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ross 28">
            <a:extLst>
              <a:ext uri="{FF2B5EF4-FFF2-40B4-BE49-F238E27FC236}">
                <a16:creationId xmlns:a16="http://schemas.microsoft.com/office/drawing/2014/main" id="{48CBF933-73FC-664F-A320-E96C510E585D}"/>
              </a:ext>
            </a:extLst>
          </p:cNvPr>
          <p:cNvSpPr/>
          <p:nvPr/>
        </p:nvSpPr>
        <p:spPr>
          <a:xfrm rot="2700000">
            <a:off x="4760982" y="2436119"/>
            <a:ext cx="472221" cy="472221"/>
          </a:xfrm>
          <a:prstGeom prst="plus">
            <a:avLst>
              <a:gd name="adj" fmla="val 38031"/>
            </a:avLst>
          </a:prstGeom>
          <a:solidFill>
            <a:schemeClr val="accent1">
              <a:lumMod val="20000"/>
              <a:lumOff val="80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ross 30">
            <a:extLst>
              <a:ext uri="{FF2B5EF4-FFF2-40B4-BE49-F238E27FC236}">
                <a16:creationId xmlns:a16="http://schemas.microsoft.com/office/drawing/2014/main" id="{136E9555-10A5-0C41-B69C-A1C48BE1366D}"/>
              </a:ext>
            </a:extLst>
          </p:cNvPr>
          <p:cNvSpPr/>
          <p:nvPr/>
        </p:nvSpPr>
        <p:spPr>
          <a:xfrm rot="2700000">
            <a:off x="9062914" y="4275108"/>
            <a:ext cx="472221" cy="472221"/>
          </a:xfrm>
          <a:prstGeom prst="plus">
            <a:avLst>
              <a:gd name="adj" fmla="val 38031"/>
            </a:avLst>
          </a:prstGeom>
          <a:solidFill>
            <a:schemeClr val="accent4">
              <a:lumMod val="20000"/>
              <a:lumOff val="80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BC7EAEE-CD71-B649-B330-D499464F2D1A}"/>
              </a:ext>
            </a:extLst>
          </p:cNvPr>
          <p:cNvSpPr txBox="1"/>
          <p:nvPr/>
        </p:nvSpPr>
        <p:spPr>
          <a:xfrm>
            <a:off x="408514" y="1242012"/>
            <a:ext cx="2805744" cy="584775"/>
          </a:xfrm>
          <a:prstGeom prst="rect">
            <a:avLst/>
          </a:prstGeom>
          <a:noFill/>
        </p:spPr>
        <p:txBody>
          <a:bodyPr wrap="square" rtlCol="0">
            <a:spAutoFit/>
          </a:bodyPr>
          <a:lstStyle/>
          <a:p>
            <a:r>
              <a:rPr lang="en-US" sz="3200" i="1" dirty="0">
                <a:latin typeface="Helvetica Neue Medium" panose="02000503000000020004" pitchFamily="2" charset="0"/>
                <a:ea typeface="Helvetica Neue Medium" panose="02000503000000020004" pitchFamily="2" charset="0"/>
                <a:cs typeface="Helvetica Neue Medium" panose="02000503000000020004" pitchFamily="2" charset="0"/>
              </a:rPr>
              <a:t>Challenges</a:t>
            </a:r>
            <a:r>
              <a:rPr lang="en-US" sz="2400" i="1" dirty="0">
                <a:latin typeface="Helvetica Neue Medium" panose="02000503000000020004" pitchFamily="2" charset="0"/>
                <a:ea typeface="Helvetica Neue Medium" panose="02000503000000020004" pitchFamily="2" charset="0"/>
                <a:cs typeface="Helvetica Neue Medium" panose="02000503000000020004" pitchFamily="2" charset="0"/>
              </a:rPr>
              <a:t>:</a:t>
            </a:r>
          </a:p>
        </p:txBody>
      </p:sp>
    </p:spTree>
    <p:extLst>
      <p:ext uri="{BB962C8B-B14F-4D97-AF65-F5344CB8AC3E}">
        <p14:creationId xmlns:p14="http://schemas.microsoft.com/office/powerpoint/2010/main" val="1864722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3B14CAF1-DA56-FE40-B80B-3A2803382564}"/>
              </a:ext>
            </a:extLst>
          </p:cNvPr>
          <p:cNvSpPr/>
          <p:nvPr/>
        </p:nvSpPr>
        <p:spPr>
          <a:xfrm>
            <a:off x="381000" y="1206889"/>
            <a:ext cx="11477402" cy="1443156"/>
          </a:xfrm>
          <a:prstGeom prst="round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eriod"/>
            </a:pPr>
            <a:r>
              <a:rPr lang="en-US" sz="2800" b="1" dirty="0">
                <a:solidFill>
                  <a:schemeClr val="accent1">
                    <a:lumMod val="75000"/>
                  </a:schemeClr>
                </a:solidFill>
                <a:latin typeface="Helvetica Neue" panose="02000503000000020004" pitchFamily="2" charset="0"/>
                <a:ea typeface="Helvetica Neue" panose="02000503000000020004" pitchFamily="2" charset="0"/>
                <a:cs typeface="Helvetica Neue" panose="02000503000000020004" pitchFamily="2" charset="0"/>
              </a:rPr>
              <a:t>Latency is not constant between layers</a:t>
            </a:r>
          </a:p>
          <a:p>
            <a:pPr>
              <a:lnSpc>
                <a:spcPct val="150000"/>
              </a:lnSpc>
            </a:pPr>
            <a:r>
              <a:rPr lang="en-US" sz="2400" dirty="0">
                <a:solidFill>
                  <a:schemeClr val="accent1">
                    <a:lumMod val="75000"/>
                  </a:schemeClr>
                </a:solidFill>
                <a:latin typeface="Helvetica Neue" panose="02000503000000020004" pitchFamily="2" charset="0"/>
                <a:ea typeface="Helvetica Neue" panose="02000503000000020004" pitchFamily="2" charset="0"/>
                <a:cs typeface="Helvetica Neue" panose="02000503000000020004" pitchFamily="2" charset="0"/>
              </a:rPr>
              <a:t>10</a:t>
            </a:r>
            <a:r>
              <a:rPr lang="en-US" sz="2400" baseline="30000" dirty="0">
                <a:solidFill>
                  <a:schemeClr val="accent1">
                    <a:lumMod val="75000"/>
                  </a:schemeClr>
                </a:solidFill>
                <a:latin typeface="Helvetica Neue" panose="02000503000000020004" pitchFamily="2" charset="0"/>
                <a:ea typeface="Helvetica Neue" panose="02000503000000020004" pitchFamily="2" charset="0"/>
                <a:cs typeface="Helvetica Neue" panose="02000503000000020004" pitchFamily="2" charset="0"/>
              </a:rPr>
              <a:t>6</a:t>
            </a:r>
            <a:r>
              <a:rPr lang="en-US" sz="2400" dirty="0">
                <a:solidFill>
                  <a:schemeClr val="accent1">
                    <a:lumMod val="75000"/>
                  </a:schemeClr>
                </a:solidFill>
                <a:latin typeface="Helvetica Neue" panose="02000503000000020004" pitchFamily="2" charset="0"/>
                <a:ea typeface="Helvetica Neue" panose="02000503000000020004" pitchFamily="2" charset="0"/>
                <a:cs typeface="Helvetica Neue" panose="02000503000000020004" pitchFamily="2" charset="0"/>
              </a:rPr>
              <a:t>x compute gap between biggest and smallest layer in VGG19</a:t>
            </a:r>
          </a:p>
        </p:txBody>
      </p:sp>
      <p:pic>
        <p:nvPicPr>
          <p:cNvPr id="4097" name="Picture 1" descr="vgg16">
            <a:extLst>
              <a:ext uri="{FF2B5EF4-FFF2-40B4-BE49-F238E27FC236}">
                <a16:creationId xmlns:a16="http://schemas.microsoft.com/office/drawing/2014/main" id="{4B61C3DD-43ED-0F4D-B329-3D28109ED1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6998" y="2861060"/>
            <a:ext cx="5327337" cy="3001066"/>
          </a:xfrm>
          <a:prstGeom prst="rect">
            <a:avLst/>
          </a:prstGeom>
          <a:noFill/>
          <a:extLst>
            <a:ext uri="{909E8E84-426E-40DD-AFC4-6F175D3DCCD1}">
              <a14:hiddenFill xmlns:a14="http://schemas.microsoft.com/office/drawing/2010/main">
                <a:solidFill>
                  <a:srgbClr val="FFFFFF"/>
                </a:solidFill>
              </a14:hiddenFill>
            </a:ext>
          </a:extLst>
        </p:spPr>
      </p:pic>
      <p:sp>
        <p:nvSpPr>
          <p:cNvPr id="8" name="Up Arrow 7">
            <a:extLst>
              <a:ext uri="{FF2B5EF4-FFF2-40B4-BE49-F238E27FC236}">
                <a16:creationId xmlns:a16="http://schemas.microsoft.com/office/drawing/2014/main" id="{15657566-B39C-5B45-B064-A2F211928CE4}"/>
              </a:ext>
            </a:extLst>
          </p:cNvPr>
          <p:cNvSpPr/>
          <p:nvPr/>
        </p:nvSpPr>
        <p:spPr>
          <a:xfrm>
            <a:off x="4177255" y="5862126"/>
            <a:ext cx="558800" cy="841763"/>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a:extLst>
              <a:ext uri="{FF2B5EF4-FFF2-40B4-BE49-F238E27FC236}">
                <a16:creationId xmlns:a16="http://schemas.microsoft.com/office/drawing/2014/main" id="{18717193-B966-AF40-87BF-41D47729396B}"/>
              </a:ext>
            </a:extLst>
          </p:cNvPr>
          <p:cNvSpPr/>
          <p:nvPr/>
        </p:nvSpPr>
        <p:spPr>
          <a:xfrm flipV="1">
            <a:off x="8380714" y="3117380"/>
            <a:ext cx="558800" cy="1107996"/>
          </a:xfrm>
          <a:prstGeom prst="up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59C8F1E-DCB1-DE4F-BED3-EE5C21793674}"/>
              </a:ext>
            </a:extLst>
          </p:cNvPr>
          <p:cNvSpPr txBox="1"/>
          <p:nvPr/>
        </p:nvSpPr>
        <p:spPr>
          <a:xfrm>
            <a:off x="9796873" y="3671378"/>
            <a:ext cx="2016989" cy="1107996"/>
          </a:xfrm>
          <a:prstGeom prst="rect">
            <a:avLst/>
          </a:prstGeom>
          <a:noFill/>
        </p:spPr>
        <p:txBody>
          <a:bodyPr wrap="square" rtlCol="0">
            <a:spAutoFit/>
          </a:bodyPr>
          <a:lstStyle/>
          <a:p>
            <a:r>
              <a:rPr lang="en-US" sz="6600"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x10</a:t>
            </a:r>
            <a:r>
              <a:rPr lang="en-US" sz="6600" b="1" baseline="300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6</a:t>
            </a:r>
            <a:endParaRPr lang="en-US" sz="6600"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Slide Number Placeholder 1">
            <a:extLst>
              <a:ext uri="{FF2B5EF4-FFF2-40B4-BE49-F238E27FC236}">
                <a16:creationId xmlns:a16="http://schemas.microsoft.com/office/drawing/2014/main" id="{A759E3C8-5DE2-A948-8A48-8114FD42BC1D}"/>
              </a:ext>
            </a:extLst>
          </p:cNvPr>
          <p:cNvSpPr>
            <a:spLocks noGrp="1"/>
          </p:cNvSpPr>
          <p:nvPr>
            <p:ph type="sldNum" sz="quarter" idx="12"/>
          </p:nvPr>
        </p:nvSpPr>
        <p:spPr/>
        <p:txBody>
          <a:bodyPr/>
          <a:lstStyle/>
          <a:p>
            <a:fld id="{5C21FAA9-B8A2-DE42-8B6F-6CA326C19E94}" type="slidenum">
              <a:rPr lang="en-US" smtClean="0"/>
              <a:pPr/>
              <a:t>21</a:t>
            </a:fld>
            <a:endParaRPr lang="en-US" dirty="0"/>
          </a:p>
        </p:txBody>
      </p:sp>
      <p:sp>
        <p:nvSpPr>
          <p:cNvPr id="10" name="TextBox 9">
            <a:extLst>
              <a:ext uri="{FF2B5EF4-FFF2-40B4-BE49-F238E27FC236}">
                <a16:creationId xmlns:a16="http://schemas.microsoft.com/office/drawing/2014/main" id="{F26F7491-0B91-6944-A461-9BDAC53D9AF2}"/>
              </a:ext>
            </a:extLst>
          </p:cNvPr>
          <p:cNvSpPr txBox="1"/>
          <p:nvPr/>
        </p:nvSpPr>
        <p:spPr>
          <a:xfrm>
            <a:off x="318112" y="306447"/>
            <a:ext cx="11540290" cy="584775"/>
          </a:xfrm>
          <a:prstGeom prst="rect">
            <a:avLst/>
          </a:prstGeom>
          <a:noFill/>
        </p:spPr>
        <p:txBody>
          <a:bodyPr wrap="square" rtlCol="0">
            <a:spAutoFit/>
          </a:bodyPr>
          <a:lstStyle/>
          <a:p>
            <a:pPr lvl="0">
              <a:defRPr/>
            </a:pPr>
            <a:r>
              <a:rPr lang="en-US" sz="3200" b="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Why do fixed heuristics perform poorly?</a:t>
            </a:r>
          </a:p>
        </p:txBody>
      </p:sp>
      <p:sp>
        <p:nvSpPr>
          <p:cNvPr id="3" name="Rectangle 2">
            <a:extLst>
              <a:ext uri="{FF2B5EF4-FFF2-40B4-BE49-F238E27FC236}">
                <a16:creationId xmlns:a16="http://schemas.microsoft.com/office/drawing/2014/main" id="{4E0755CE-A00B-5644-B652-71501DE92F0F}"/>
              </a:ext>
            </a:extLst>
          </p:cNvPr>
          <p:cNvSpPr/>
          <p:nvPr/>
        </p:nvSpPr>
        <p:spPr>
          <a:xfrm>
            <a:off x="6486525" y="4676775"/>
            <a:ext cx="1438275" cy="781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3388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1AFE7A-3555-F84C-B32B-4D91884D51F7}"/>
              </a:ext>
            </a:extLst>
          </p:cNvPr>
          <p:cNvSpPr txBox="1"/>
          <p:nvPr/>
        </p:nvSpPr>
        <p:spPr>
          <a:xfrm>
            <a:off x="318112" y="306447"/>
            <a:ext cx="11540290" cy="584775"/>
          </a:xfrm>
          <a:prstGeom prst="rect">
            <a:avLst/>
          </a:prstGeom>
          <a:noFill/>
        </p:spPr>
        <p:txBody>
          <a:bodyPr wrap="square" rtlCol="0">
            <a:spAutoFit/>
          </a:bodyPr>
          <a:lstStyle/>
          <a:p>
            <a:pPr lvl="0">
              <a:defRPr/>
            </a:pPr>
            <a:r>
              <a:rPr lang="en-US" sz="3200" b="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Why do fixed heuristics perform poorly?</a:t>
            </a:r>
          </a:p>
        </p:txBody>
      </p:sp>
      <p:sp>
        <p:nvSpPr>
          <p:cNvPr id="7" name="Slide Number Placeholder 6">
            <a:extLst>
              <a:ext uri="{FF2B5EF4-FFF2-40B4-BE49-F238E27FC236}">
                <a16:creationId xmlns:a16="http://schemas.microsoft.com/office/drawing/2014/main" id="{5538593E-B41D-0845-A8A2-1AAAB5877DF5}"/>
              </a:ext>
            </a:extLst>
          </p:cNvPr>
          <p:cNvSpPr>
            <a:spLocks noGrp="1"/>
          </p:cNvSpPr>
          <p:nvPr>
            <p:ph type="sldNum" sz="quarter" idx="12"/>
          </p:nvPr>
        </p:nvSpPr>
        <p:spPr/>
        <p:txBody>
          <a:bodyPr/>
          <a:lstStyle/>
          <a:p>
            <a:fld id="{5C21FAA9-B8A2-DE42-8B6F-6CA326C19E94}" type="slidenum">
              <a:rPr lang="en-US" smtClean="0"/>
              <a:pPr/>
              <a:t>22</a:t>
            </a:fld>
            <a:endParaRPr lang="en-US" dirty="0"/>
          </a:p>
        </p:txBody>
      </p:sp>
      <p:grpSp>
        <p:nvGrpSpPr>
          <p:cNvPr id="17" name="Group 16">
            <a:extLst>
              <a:ext uri="{FF2B5EF4-FFF2-40B4-BE49-F238E27FC236}">
                <a16:creationId xmlns:a16="http://schemas.microsoft.com/office/drawing/2014/main" id="{73DD6AE1-C3D8-634B-B2F7-6AAAF735D7E2}"/>
              </a:ext>
            </a:extLst>
          </p:cNvPr>
          <p:cNvGrpSpPr>
            <a:grpSpLocks noChangeAspect="1"/>
          </p:cNvGrpSpPr>
          <p:nvPr/>
        </p:nvGrpSpPr>
        <p:grpSpPr>
          <a:xfrm>
            <a:off x="1995401" y="3103976"/>
            <a:ext cx="7921165" cy="2687043"/>
            <a:chOff x="5444165" y="21626577"/>
            <a:chExt cx="4891666" cy="1659367"/>
          </a:xfrm>
        </p:grpSpPr>
        <p:pic>
          <p:nvPicPr>
            <p:cNvPr id="18" name="Picture 17">
              <a:extLst>
                <a:ext uri="{FF2B5EF4-FFF2-40B4-BE49-F238E27FC236}">
                  <a16:creationId xmlns:a16="http://schemas.microsoft.com/office/drawing/2014/main" id="{AAB573E0-44BF-A644-8B3B-87848E37966C}"/>
                </a:ext>
              </a:extLst>
            </p:cNvPr>
            <p:cNvPicPr>
              <a:picLocks noChangeAspect="1"/>
            </p:cNvPicPr>
            <p:nvPr/>
          </p:nvPicPr>
          <p:blipFill>
            <a:blip r:embed="rId3"/>
            <a:stretch>
              <a:fillRect/>
            </a:stretch>
          </p:blipFill>
          <p:spPr>
            <a:xfrm>
              <a:off x="5554606" y="21626577"/>
              <a:ext cx="4781225" cy="1583479"/>
            </a:xfrm>
            <a:prstGeom prst="rect">
              <a:avLst/>
            </a:prstGeom>
          </p:spPr>
        </p:pic>
        <p:sp>
          <p:nvSpPr>
            <p:cNvPr id="19" name="TextBox 18">
              <a:extLst>
                <a:ext uri="{FF2B5EF4-FFF2-40B4-BE49-F238E27FC236}">
                  <a16:creationId xmlns:a16="http://schemas.microsoft.com/office/drawing/2014/main" id="{77C74B67-9B43-6A42-831B-E65FC671F8AD}"/>
                </a:ext>
              </a:extLst>
            </p:cNvPr>
            <p:cNvSpPr txBox="1"/>
            <p:nvPr/>
          </p:nvSpPr>
          <p:spPr>
            <a:xfrm>
              <a:off x="6625034" y="21637194"/>
              <a:ext cx="3008884" cy="285098"/>
            </a:xfrm>
            <a:prstGeom prst="rect">
              <a:avLst/>
            </a:prstGeom>
            <a:solidFill>
              <a:schemeClr val="bg1"/>
            </a:solidFill>
          </p:spPr>
          <p:txBody>
            <a:bodyPr wrap="square" rtlCol="0" anchor="b">
              <a:spAutoFit/>
            </a:bodyPr>
            <a:lstStyle/>
            <a:p>
              <a:pPr algn="ctr">
                <a:spcAft>
                  <a:spcPts val="585"/>
                </a:spcAft>
              </a:pPr>
              <a:r>
                <a:rPr lang="en-US" sz="2400" dirty="0">
                  <a:latin typeface="Helvetica Neue" panose="02000503000000020004" pitchFamily="2" charset="0"/>
                  <a:ea typeface="Helvetica Neue" panose="02000503000000020004" pitchFamily="2" charset="0"/>
                  <a:cs typeface="Helvetica Neue" panose="02000503000000020004" pitchFamily="2" charset="0"/>
                </a:rPr>
                <a:t>Feature memory profile</a:t>
              </a:r>
            </a:p>
          </p:txBody>
        </p:sp>
        <p:sp>
          <p:nvSpPr>
            <p:cNvPr id="20" name="Rectangle 19">
              <a:extLst>
                <a:ext uri="{FF2B5EF4-FFF2-40B4-BE49-F238E27FC236}">
                  <a16:creationId xmlns:a16="http://schemas.microsoft.com/office/drawing/2014/main" id="{F0D263D6-ABDD-514C-86F2-5BF293206F09}"/>
                </a:ext>
              </a:extLst>
            </p:cNvPr>
            <p:cNvSpPr/>
            <p:nvPr/>
          </p:nvSpPr>
          <p:spPr>
            <a:xfrm>
              <a:off x="5577016" y="21849763"/>
              <a:ext cx="327025" cy="1251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210" tIns="44605" rIns="89210" bIns="44605" numCol="1" spcCol="0" rtlCol="0" fromWordArt="0" anchor="ctr" anchorCtr="0" forceAA="0" compatLnSpc="1">
              <a:prstTxWarp prst="textNoShape">
                <a:avLst/>
              </a:prstTxWarp>
              <a:noAutofit/>
            </a:bodyPr>
            <a:lstStyle/>
            <a:p>
              <a:pPr algn="ctr"/>
              <a:endParaRPr lang="en-US" sz="4800" dirty="0"/>
            </a:p>
          </p:txBody>
        </p:sp>
        <p:sp>
          <p:nvSpPr>
            <p:cNvPr id="21" name="Rectangle 20">
              <a:extLst>
                <a:ext uri="{FF2B5EF4-FFF2-40B4-BE49-F238E27FC236}">
                  <a16:creationId xmlns:a16="http://schemas.microsoft.com/office/drawing/2014/main" id="{464B0639-66C0-264D-A6AA-805BD786D402}"/>
                </a:ext>
              </a:extLst>
            </p:cNvPr>
            <p:cNvSpPr/>
            <p:nvPr/>
          </p:nvSpPr>
          <p:spPr>
            <a:xfrm>
              <a:off x="5444165" y="21827392"/>
              <a:ext cx="492190" cy="247085"/>
            </a:xfrm>
            <a:prstGeom prst="rect">
              <a:avLst/>
            </a:prstGeom>
          </p:spPr>
          <p:txBody>
            <a:bodyPr wrap="none">
              <a:spAutoFit/>
            </a:bodyPr>
            <a:lstStyle/>
            <a:p>
              <a:pPr algn="ctr">
                <a:spcAft>
                  <a:spcPts val="585"/>
                </a:spcAft>
              </a:pPr>
              <a:r>
                <a:rPr lang="en-US" sz="2000" dirty="0">
                  <a:latin typeface="Helvetica Neue" panose="02000503000000020004" pitchFamily="2" charset="0"/>
                  <a:ea typeface="Helvetica Neue" panose="02000503000000020004" pitchFamily="2" charset="0"/>
                  <a:cs typeface="Helvetica Neue" panose="02000503000000020004" pitchFamily="2" charset="0"/>
                </a:rPr>
                <a:t>4 MB</a:t>
              </a:r>
            </a:p>
          </p:txBody>
        </p:sp>
        <p:sp>
          <p:nvSpPr>
            <p:cNvPr id="22" name="Rectangle 21">
              <a:extLst>
                <a:ext uri="{FF2B5EF4-FFF2-40B4-BE49-F238E27FC236}">
                  <a16:creationId xmlns:a16="http://schemas.microsoft.com/office/drawing/2014/main" id="{7F8E38BC-6071-584D-85EA-C9FFAB9E142E}"/>
                </a:ext>
              </a:extLst>
            </p:cNvPr>
            <p:cNvSpPr/>
            <p:nvPr/>
          </p:nvSpPr>
          <p:spPr>
            <a:xfrm>
              <a:off x="5444166" y="22363968"/>
              <a:ext cx="492190" cy="247085"/>
            </a:xfrm>
            <a:prstGeom prst="rect">
              <a:avLst/>
            </a:prstGeom>
          </p:spPr>
          <p:txBody>
            <a:bodyPr wrap="none">
              <a:spAutoFit/>
            </a:bodyPr>
            <a:lstStyle/>
            <a:p>
              <a:pPr algn="ctr">
                <a:spcAft>
                  <a:spcPts val="585"/>
                </a:spcAft>
              </a:pPr>
              <a:r>
                <a:rPr lang="en-US" sz="2000" dirty="0">
                  <a:latin typeface="Helvetica Neue" panose="02000503000000020004" pitchFamily="2" charset="0"/>
                  <a:ea typeface="Helvetica Neue" panose="02000503000000020004" pitchFamily="2" charset="0"/>
                  <a:cs typeface="Helvetica Neue" panose="02000503000000020004" pitchFamily="2" charset="0"/>
                </a:rPr>
                <a:t>2 MB</a:t>
              </a:r>
            </a:p>
          </p:txBody>
        </p:sp>
        <p:sp>
          <p:nvSpPr>
            <p:cNvPr id="23" name="Rectangle 22">
              <a:extLst>
                <a:ext uri="{FF2B5EF4-FFF2-40B4-BE49-F238E27FC236}">
                  <a16:creationId xmlns:a16="http://schemas.microsoft.com/office/drawing/2014/main" id="{5DAE955E-2E31-E141-8327-2883A45E8F0E}"/>
                </a:ext>
              </a:extLst>
            </p:cNvPr>
            <p:cNvSpPr/>
            <p:nvPr/>
          </p:nvSpPr>
          <p:spPr>
            <a:xfrm>
              <a:off x="5444166" y="22900542"/>
              <a:ext cx="492190" cy="247085"/>
            </a:xfrm>
            <a:prstGeom prst="rect">
              <a:avLst/>
            </a:prstGeom>
          </p:spPr>
          <p:txBody>
            <a:bodyPr wrap="none">
              <a:spAutoFit/>
            </a:bodyPr>
            <a:lstStyle/>
            <a:p>
              <a:pPr algn="ctr">
                <a:spcAft>
                  <a:spcPts val="585"/>
                </a:spcAft>
              </a:pPr>
              <a:r>
                <a:rPr lang="en-US" sz="2000" dirty="0">
                  <a:latin typeface="Helvetica Neue" panose="02000503000000020004" pitchFamily="2" charset="0"/>
                  <a:ea typeface="Helvetica Neue" panose="02000503000000020004" pitchFamily="2" charset="0"/>
                  <a:cs typeface="Helvetica Neue" panose="02000503000000020004" pitchFamily="2" charset="0"/>
                </a:rPr>
                <a:t>0 MB</a:t>
              </a:r>
            </a:p>
          </p:txBody>
        </p:sp>
        <p:sp>
          <p:nvSpPr>
            <p:cNvPr id="24" name="Rectangle 23">
              <a:extLst>
                <a:ext uri="{FF2B5EF4-FFF2-40B4-BE49-F238E27FC236}">
                  <a16:creationId xmlns:a16="http://schemas.microsoft.com/office/drawing/2014/main" id="{AD2D481D-BB6E-FA4F-B695-D3EE42989979}"/>
                </a:ext>
              </a:extLst>
            </p:cNvPr>
            <p:cNvSpPr/>
            <p:nvPr/>
          </p:nvSpPr>
          <p:spPr>
            <a:xfrm>
              <a:off x="7638369" y="23057865"/>
              <a:ext cx="743631" cy="228079"/>
            </a:xfrm>
            <a:prstGeom prst="rect">
              <a:avLst/>
            </a:prstGeom>
          </p:spPr>
          <p:txBody>
            <a:bodyPr wrap="none">
              <a:spAutoFit/>
            </a:bodyPr>
            <a:lstStyle/>
            <a:p>
              <a:pPr algn="ctr">
                <a:spcAft>
                  <a:spcPts val="585"/>
                </a:spcAft>
              </a:pPr>
              <a:r>
                <a:rPr lang="en-US" dirty="0">
                  <a:latin typeface="Helvetica Neue" panose="02000503000000020004" pitchFamily="2" charset="0"/>
                  <a:ea typeface="Helvetica Neue" panose="02000503000000020004" pitchFamily="2" charset="0"/>
                  <a:cs typeface="Helvetica Neue" panose="02000503000000020004" pitchFamily="2" charset="0"/>
                </a:rPr>
                <a:t>Operation</a:t>
              </a:r>
            </a:p>
          </p:txBody>
        </p:sp>
      </p:grpSp>
      <p:sp>
        <p:nvSpPr>
          <p:cNvPr id="2" name="Rectangle 1">
            <a:extLst>
              <a:ext uri="{FF2B5EF4-FFF2-40B4-BE49-F238E27FC236}">
                <a16:creationId xmlns:a16="http://schemas.microsoft.com/office/drawing/2014/main" id="{481D5DB1-58BD-E04B-8751-8D008D2D6451}"/>
              </a:ext>
            </a:extLst>
          </p:cNvPr>
          <p:cNvSpPr/>
          <p:nvPr/>
        </p:nvSpPr>
        <p:spPr>
          <a:xfrm>
            <a:off x="3048000" y="6544631"/>
            <a:ext cx="6096000" cy="261610"/>
          </a:xfrm>
          <a:prstGeom prst="rect">
            <a:avLst/>
          </a:prstGeom>
        </p:spPr>
        <p:txBody>
          <a:bodyPr>
            <a:spAutoFit/>
          </a:bodyPr>
          <a:lstStyle/>
          <a:p>
            <a:r>
              <a:rPr lang="en-US" sz="105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Data from https://</a:t>
            </a:r>
            <a:r>
              <a:rPr lang="en-US" sz="1050" dirty="0" err="1">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github.com</a:t>
            </a:r>
            <a:r>
              <a:rPr lang="en-US" sz="105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a:t>
            </a:r>
            <a:r>
              <a:rPr lang="en-US" sz="1050" dirty="0" err="1">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albanie</a:t>
            </a:r>
            <a:r>
              <a:rPr lang="en-US" sz="105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/convnet-burden/blob/master/reports/densenet201.md</a:t>
            </a:r>
          </a:p>
        </p:txBody>
      </p:sp>
      <p:sp>
        <p:nvSpPr>
          <p:cNvPr id="15" name="Rounded Rectangle 14">
            <a:extLst>
              <a:ext uri="{FF2B5EF4-FFF2-40B4-BE49-F238E27FC236}">
                <a16:creationId xmlns:a16="http://schemas.microsoft.com/office/drawing/2014/main" id="{B9603826-DED3-C24F-A335-B77BC6163B97}"/>
              </a:ext>
            </a:extLst>
          </p:cNvPr>
          <p:cNvSpPr/>
          <p:nvPr/>
        </p:nvSpPr>
        <p:spPr>
          <a:xfrm>
            <a:off x="381000" y="1206889"/>
            <a:ext cx="11477402" cy="1443156"/>
          </a:xfrm>
          <a:prstGeom prst="round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rPr>
              <a:t>2.  Tensors are not all the same size</a:t>
            </a:r>
          </a:p>
          <a:p>
            <a:pPr>
              <a:lnSpc>
                <a:spcPct val="150000"/>
              </a:lnSpc>
            </a:pPr>
            <a:r>
              <a:rPr lang="en-US" sz="2400" dirty="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rPr>
              <a:t>DenseNet-201 has large variability in activation sizes between layers</a:t>
            </a:r>
          </a:p>
        </p:txBody>
      </p:sp>
      <p:sp>
        <p:nvSpPr>
          <p:cNvPr id="16" name="TextBox 15">
            <a:extLst>
              <a:ext uri="{FF2B5EF4-FFF2-40B4-BE49-F238E27FC236}">
                <a16:creationId xmlns:a16="http://schemas.microsoft.com/office/drawing/2014/main" id="{4468ABC5-9CDA-D04D-9DCA-3CB4075197AC}"/>
              </a:ext>
            </a:extLst>
          </p:cNvPr>
          <p:cNvSpPr txBox="1"/>
          <p:nvPr/>
        </p:nvSpPr>
        <p:spPr>
          <a:xfrm>
            <a:off x="9952855" y="3924409"/>
            <a:ext cx="7001769" cy="1107996"/>
          </a:xfrm>
          <a:prstGeom prst="rect">
            <a:avLst/>
          </a:prstGeom>
          <a:noFill/>
        </p:spPr>
        <p:txBody>
          <a:bodyPr wrap="square" rtlCol="0">
            <a:spAutoFit/>
          </a:bodyPr>
          <a:lstStyle/>
          <a:p>
            <a:r>
              <a:rPr lang="en-US" sz="6600"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x10</a:t>
            </a:r>
            <a:r>
              <a:rPr lang="en-US" sz="6600" b="1" baseline="300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3</a:t>
            </a:r>
            <a:endParaRPr lang="en-US" sz="6600"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513278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1AFE7A-3555-F84C-B32B-4D91884D51F7}"/>
              </a:ext>
            </a:extLst>
          </p:cNvPr>
          <p:cNvSpPr txBox="1"/>
          <p:nvPr/>
        </p:nvSpPr>
        <p:spPr>
          <a:xfrm>
            <a:off x="318112" y="306447"/>
            <a:ext cx="11540290" cy="584775"/>
          </a:xfrm>
          <a:prstGeom prst="rect">
            <a:avLst/>
          </a:prstGeom>
          <a:noFill/>
        </p:spPr>
        <p:txBody>
          <a:bodyPr wrap="square" rtlCol="0">
            <a:spAutoFit/>
          </a:bodyPr>
          <a:lstStyle/>
          <a:p>
            <a:pPr lvl="0">
              <a:defRPr/>
            </a:pPr>
            <a:r>
              <a:rPr lang="en-US" sz="3200" b="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Why do fixed heuristics perform poorly?</a:t>
            </a:r>
          </a:p>
        </p:txBody>
      </p:sp>
      <p:sp>
        <p:nvSpPr>
          <p:cNvPr id="6" name="Rounded Rectangle 5">
            <a:extLst>
              <a:ext uri="{FF2B5EF4-FFF2-40B4-BE49-F238E27FC236}">
                <a16:creationId xmlns:a16="http://schemas.microsoft.com/office/drawing/2014/main" id="{A2ECAC0F-A116-D34E-A06A-3089C211E32E}"/>
              </a:ext>
            </a:extLst>
          </p:cNvPr>
          <p:cNvSpPr/>
          <p:nvPr/>
        </p:nvSpPr>
        <p:spPr>
          <a:xfrm>
            <a:off x="381000" y="1183195"/>
            <a:ext cx="11477402" cy="837397"/>
          </a:xfrm>
          <a:prstGeom prst="roundRect">
            <a:avLst/>
          </a:prstGeom>
          <a:solidFill>
            <a:srgbClr val="FFC8CA"/>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3. Real DNN architectures are non-linear</a:t>
            </a:r>
          </a:p>
        </p:txBody>
      </p:sp>
      <p:sp>
        <p:nvSpPr>
          <p:cNvPr id="2" name="Slide Number Placeholder 1">
            <a:extLst>
              <a:ext uri="{FF2B5EF4-FFF2-40B4-BE49-F238E27FC236}">
                <a16:creationId xmlns:a16="http://schemas.microsoft.com/office/drawing/2014/main" id="{87B69152-1E05-E34B-9706-6FE507AC2507}"/>
              </a:ext>
            </a:extLst>
          </p:cNvPr>
          <p:cNvSpPr>
            <a:spLocks noGrp="1"/>
          </p:cNvSpPr>
          <p:nvPr>
            <p:ph type="sldNum" sz="quarter" idx="12"/>
          </p:nvPr>
        </p:nvSpPr>
        <p:spPr/>
        <p:txBody>
          <a:bodyPr/>
          <a:lstStyle/>
          <a:p>
            <a:fld id="{5C21FAA9-B8A2-DE42-8B6F-6CA326C19E94}" type="slidenum">
              <a:rPr lang="en-US" smtClean="0"/>
              <a:pPr/>
              <a:t>23</a:t>
            </a:fld>
            <a:endParaRPr lang="en-US" dirty="0"/>
          </a:p>
        </p:txBody>
      </p:sp>
      <p:grpSp>
        <p:nvGrpSpPr>
          <p:cNvPr id="18" name="Group 17">
            <a:extLst>
              <a:ext uri="{FF2B5EF4-FFF2-40B4-BE49-F238E27FC236}">
                <a16:creationId xmlns:a16="http://schemas.microsoft.com/office/drawing/2014/main" id="{309B3704-2C22-1E42-B745-023979183AFF}"/>
              </a:ext>
            </a:extLst>
          </p:cNvPr>
          <p:cNvGrpSpPr/>
          <p:nvPr/>
        </p:nvGrpSpPr>
        <p:grpSpPr>
          <a:xfrm>
            <a:off x="2753038" y="2725145"/>
            <a:ext cx="5018691" cy="3318108"/>
            <a:chOff x="2753038" y="2725145"/>
            <a:chExt cx="5018691" cy="3318108"/>
          </a:xfrm>
        </p:grpSpPr>
        <p:pic>
          <p:nvPicPr>
            <p:cNvPr id="1026" name="Picture 2">
              <a:extLst>
                <a:ext uri="{FF2B5EF4-FFF2-40B4-BE49-F238E27FC236}">
                  <a16:creationId xmlns:a16="http://schemas.microsoft.com/office/drawing/2014/main" id="{731A5330-F572-1643-BE36-16A92E29DF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9029" y="2725145"/>
              <a:ext cx="4652700" cy="309702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B056B15-DFED-F543-8892-E6A9AF301419}"/>
                </a:ext>
              </a:extLst>
            </p:cNvPr>
            <p:cNvSpPr txBox="1"/>
            <p:nvPr/>
          </p:nvSpPr>
          <p:spPr>
            <a:xfrm>
              <a:off x="2753038" y="5766254"/>
              <a:ext cx="5018691" cy="276999"/>
            </a:xfrm>
            <a:prstGeom prst="rect">
              <a:avLst/>
            </a:prstGeom>
            <a:noFill/>
          </p:spPr>
          <p:txBody>
            <a:bodyPr wrap="square" rtlCol="0">
              <a:spAutoFit/>
            </a:bodyPr>
            <a:lstStyle/>
            <a:p>
              <a:pPr algn="ctr"/>
              <a:r>
                <a:rPr lang="en-US" sz="1200" dirty="0">
                  <a:latin typeface="Helvetica Neue" panose="02000503000000020004" pitchFamily="2" charset="0"/>
                  <a:ea typeface="Helvetica Neue" panose="02000503000000020004" pitchFamily="2" charset="0"/>
                  <a:cs typeface="Helvetica Neue" panose="02000503000000020004" pitchFamily="2" charset="0"/>
                </a:rPr>
                <a:t>U-Net: 11k citations</a:t>
              </a:r>
            </a:p>
          </p:txBody>
        </p:sp>
      </p:grpSp>
      <p:grpSp>
        <p:nvGrpSpPr>
          <p:cNvPr id="19" name="Group 18">
            <a:extLst>
              <a:ext uri="{FF2B5EF4-FFF2-40B4-BE49-F238E27FC236}">
                <a16:creationId xmlns:a16="http://schemas.microsoft.com/office/drawing/2014/main" id="{5ED73A97-BEEA-AC4E-9287-857433CBD0E3}"/>
              </a:ext>
            </a:extLst>
          </p:cNvPr>
          <p:cNvGrpSpPr/>
          <p:nvPr/>
        </p:nvGrpSpPr>
        <p:grpSpPr>
          <a:xfrm>
            <a:off x="8016205" y="2913285"/>
            <a:ext cx="4175795" cy="3129967"/>
            <a:chOff x="8016205" y="2913285"/>
            <a:chExt cx="4175795" cy="3129967"/>
          </a:xfrm>
        </p:grpSpPr>
        <p:pic>
          <p:nvPicPr>
            <p:cNvPr id="10" name="Picture 2" descr="Related image">
              <a:hlinkClick r:id="rId4"/>
              <a:extLst>
                <a:ext uri="{FF2B5EF4-FFF2-40B4-BE49-F238E27FC236}">
                  <a16:creationId xmlns:a16="http://schemas.microsoft.com/office/drawing/2014/main" id="{5745182E-A42C-3345-B970-7EEAE43513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5831" y="2913285"/>
              <a:ext cx="3946711" cy="272073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7A8374C-54B6-1C40-89CD-35B64674A27D}"/>
                </a:ext>
              </a:extLst>
            </p:cNvPr>
            <p:cNvSpPr txBox="1"/>
            <p:nvPr/>
          </p:nvSpPr>
          <p:spPr>
            <a:xfrm>
              <a:off x="8016205" y="5766253"/>
              <a:ext cx="4175795" cy="276999"/>
            </a:xfrm>
            <a:prstGeom prst="rect">
              <a:avLst/>
            </a:prstGeom>
            <a:noFill/>
          </p:spPr>
          <p:txBody>
            <a:bodyPr wrap="square" rtlCol="0">
              <a:spAutoFit/>
            </a:bodyPr>
            <a:lstStyle/>
            <a:p>
              <a:pPr algn="ctr"/>
              <a:r>
                <a:rPr lang="en-US" sz="1200" dirty="0" err="1">
                  <a:latin typeface="Helvetica Neue" panose="02000503000000020004" pitchFamily="2" charset="0"/>
                  <a:ea typeface="Helvetica Neue" panose="02000503000000020004" pitchFamily="2" charset="0"/>
                  <a:cs typeface="Helvetica Neue" panose="02000503000000020004" pitchFamily="2" charset="0"/>
                </a:rPr>
                <a:t>DenseNet</a:t>
              </a:r>
              <a:r>
                <a:rPr lang="en-US" sz="1200" dirty="0">
                  <a:latin typeface="Helvetica Neue" panose="02000503000000020004" pitchFamily="2" charset="0"/>
                  <a:ea typeface="Helvetica Neue" panose="02000503000000020004" pitchFamily="2" charset="0"/>
                  <a:cs typeface="Helvetica Neue" panose="02000503000000020004" pitchFamily="2" charset="0"/>
                </a:rPr>
                <a:t>: 7k citations</a:t>
              </a:r>
            </a:p>
          </p:txBody>
        </p:sp>
      </p:grpSp>
      <p:pic>
        <p:nvPicPr>
          <p:cNvPr id="16" name="Picture 2" descr="Image result for VGG16 architecture">
            <a:hlinkClick r:id="rId6"/>
            <a:extLst>
              <a:ext uri="{FF2B5EF4-FFF2-40B4-BE49-F238E27FC236}">
                <a16:creationId xmlns:a16="http://schemas.microsoft.com/office/drawing/2014/main" id="{0C512AFB-F2E6-9C41-A0E4-6F61306E8EB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24660"/>
          <a:stretch/>
        </p:blipFill>
        <p:spPr bwMode="auto">
          <a:xfrm rot="5400000">
            <a:off x="-676841" y="3977771"/>
            <a:ext cx="4462642" cy="932688"/>
          </a:xfrm>
          <a:prstGeom prst="rect">
            <a:avLst/>
          </a:prstGeom>
          <a:noFill/>
          <a:extLst>
            <a:ext uri="{909E8E84-426E-40DD-AFC4-6F175D3DCCD1}">
              <a14:hiddenFill xmlns:a14="http://schemas.microsoft.com/office/drawing/2010/main">
                <a:solidFill>
                  <a:srgbClr val="FFFFFF"/>
                </a:solidFill>
              </a14:hiddenFill>
            </a:ext>
          </a:extLst>
        </p:spPr>
      </p:pic>
      <p:sp>
        <p:nvSpPr>
          <p:cNvPr id="17" name="&quot;No&quot; Symbol 16">
            <a:extLst>
              <a:ext uri="{FF2B5EF4-FFF2-40B4-BE49-F238E27FC236}">
                <a16:creationId xmlns:a16="http://schemas.microsoft.com/office/drawing/2014/main" id="{49536550-422D-6647-BDCA-D3B98F97900C}"/>
              </a:ext>
            </a:extLst>
          </p:cNvPr>
          <p:cNvSpPr/>
          <p:nvPr/>
        </p:nvSpPr>
        <p:spPr>
          <a:xfrm>
            <a:off x="281226" y="2946250"/>
            <a:ext cx="2654808" cy="2654808"/>
          </a:xfrm>
          <a:prstGeom prst="noSmoking">
            <a:avLst>
              <a:gd name="adj" fmla="val 8404"/>
            </a:avLst>
          </a:prstGeom>
          <a:solidFill>
            <a:srgbClr val="C00003">
              <a:alpha val="6627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0184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F03E18-ECDF-A24A-8D8B-3CAFD00B4F99}"/>
              </a:ext>
            </a:extLst>
          </p:cNvPr>
          <p:cNvSpPr/>
          <p:nvPr/>
        </p:nvSpPr>
        <p:spPr>
          <a:xfrm>
            <a:off x="7920318" y="3509682"/>
            <a:ext cx="3805518" cy="977152"/>
          </a:xfrm>
          <a:prstGeom prst="rect">
            <a:avLst/>
          </a:prstGeom>
          <a:solidFill>
            <a:srgbClr val="FFC8CA"/>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98362F5-A1CD-A641-9A2E-5E1AA638A05B}"/>
              </a:ext>
            </a:extLst>
          </p:cNvPr>
          <p:cNvSpPr txBox="1"/>
          <p:nvPr/>
        </p:nvSpPr>
        <p:spPr>
          <a:xfrm>
            <a:off x="8448765" y="1867075"/>
            <a:ext cx="2735923" cy="584775"/>
          </a:xfrm>
          <a:prstGeom prst="rect">
            <a:avLst/>
          </a:prstGeom>
          <a:noFill/>
        </p:spPr>
        <p:txBody>
          <a:bodyPr wrap="square" rtlCol="0">
            <a:spAutoFit/>
          </a:bodyPr>
          <a:lstStyle/>
          <a:p>
            <a:pPr algn="ctr"/>
            <a:r>
              <a:rPr lang="en-US" sz="3200" b="1" dirty="0">
                <a:latin typeface="Helvetica Neue" panose="02000503000000020004" pitchFamily="2" charset="0"/>
                <a:ea typeface="Helvetica Neue" panose="02000503000000020004" pitchFamily="2" charset="0"/>
                <a:cs typeface="Helvetica Neue" panose="02000503000000020004" pitchFamily="2" charset="0"/>
              </a:rPr>
              <a:t>Profile layers</a:t>
            </a:r>
          </a:p>
        </p:txBody>
      </p:sp>
      <p:sp>
        <p:nvSpPr>
          <p:cNvPr id="5" name="Slide Number Placeholder 2">
            <a:extLst>
              <a:ext uri="{FF2B5EF4-FFF2-40B4-BE49-F238E27FC236}">
                <a16:creationId xmlns:a16="http://schemas.microsoft.com/office/drawing/2014/main" id="{63398FC5-90B4-864E-8C6A-1C98476C1AE1}"/>
              </a:ext>
            </a:extLst>
          </p:cNvPr>
          <p:cNvSpPr>
            <a:spLocks noGrp="1"/>
          </p:cNvSpPr>
          <p:nvPr>
            <p:ph type="sldNum" sz="quarter" idx="12"/>
          </p:nvPr>
        </p:nvSpPr>
        <p:spPr>
          <a:xfrm>
            <a:off x="133202" y="6492874"/>
            <a:ext cx="495596" cy="365125"/>
          </a:xfrm>
        </p:spPr>
        <p:txBody>
          <a:bodyPr/>
          <a:lstStyle/>
          <a:p>
            <a:fld id="{5C21FAA9-B8A2-DE42-8B6F-6CA326C19E94}" type="slidenum">
              <a:rPr lang="en-US" sz="1200" smtClean="0">
                <a:solidFill>
                  <a:schemeClr val="bg1">
                    <a:lumMod val="65000"/>
                  </a:schemeClr>
                </a:solidFill>
              </a:rPr>
              <a:pPr/>
              <a:t>24</a:t>
            </a:fld>
            <a:endParaRPr lang="en-US" sz="1200" dirty="0">
              <a:solidFill>
                <a:schemeClr val="bg1">
                  <a:lumMod val="65000"/>
                </a:schemeClr>
              </a:solidFill>
            </a:endParaRPr>
          </a:p>
        </p:txBody>
      </p:sp>
      <p:sp>
        <p:nvSpPr>
          <p:cNvPr id="6" name="TextBox 5">
            <a:extLst>
              <a:ext uri="{FF2B5EF4-FFF2-40B4-BE49-F238E27FC236}">
                <a16:creationId xmlns:a16="http://schemas.microsoft.com/office/drawing/2014/main" id="{231D305B-B066-B04F-87FF-E74B4C929DD5}"/>
              </a:ext>
            </a:extLst>
          </p:cNvPr>
          <p:cNvSpPr txBox="1"/>
          <p:nvPr/>
        </p:nvSpPr>
        <p:spPr>
          <a:xfrm>
            <a:off x="381000" y="918611"/>
            <a:ext cx="1154029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A system for </a:t>
            </a:r>
            <a:r>
              <a:rPr lang="en-US" sz="3200" b="1" u="sng" dirty="0">
                <a:solidFill>
                  <a:prstClr val="black"/>
                </a:solidFill>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optimal</a:t>
            </a:r>
            <a:r>
              <a:rPr lang="en-US" sz="3200" b="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 tensor </a:t>
            </a:r>
            <a:r>
              <a:rPr lang="en-US" sz="3200" b="1" dirty="0" err="1">
                <a:solidFill>
                  <a:prstClr val="black"/>
                </a:solidFill>
                <a:latin typeface="Helvetica Neue" panose="02000503000000020004" pitchFamily="2" charset="0"/>
                <a:ea typeface="Helvetica Neue" panose="02000503000000020004" pitchFamily="2" charset="0"/>
                <a:cs typeface="Helvetica Neue" panose="02000503000000020004" pitchFamily="2" charset="0"/>
              </a:rPr>
              <a:t>rematerialization</a:t>
            </a:r>
            <a:endParaRPr kumimoji="0" lang="en-US" sz="3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8" name="TextBox 17">
            <a:extLst>
              <a:ext uri="{FF2B5EF4-FFF2-40B4-BE49-F238E27FC236}">
                <a16:creationId xmlns:a16="http://schemas.microsoft.com/office/drawing/2014/main" id="{EE0C19B2-2F3F-3D4C-952A-1C37DF0C8A43}"/>
              </a:ext>
            </a:extLst>
          </p:cNvPr>
          <p:cNvSpPr txBox="1"/>
          <p:nvPr/>
        </p:nvSpPr>
        <p:spPr>
          <a:xfrm>
            <a:off x="8070429" y="3705742"/>
            <a:ext cx="3492596" cy="584775"/>
          </a:xfrm>
          <a:prstGeom prst="rect">
            <a:avLst/>
          </a:prstGeom>
          <a:noFill/>
        </p:spPr>
        <p:txBody>
          <a:bodyPr wrap="square" rtlCol="0">
            <a:spAutoFit/>
          </a:bodyPr>
          <a:lstStyle/>
          <a:p>
            <a:pPr algn="ctr"/>
            <a:r>
              <a:rPr lang="en-US" sz="3200" b="1" dirty="0">
                <a:latin typeface="Helvetica Neue" panose="02000503000000020004" pitchFamily="2" charset="0"/>
                <a:ea typeface="Helvetica Neue" panose="02000503000000020004" pitchFamily="2" charset="0"/>
                <a:cs typeface="Helvetica Neue" panose="02000503000000020004" pitchFamily="2" charset="0"/>
              </a:rPr>
              <a:t>Solve integer LP</a:t>
            </a:r>
          </a:p>
        </p:txBody>
      </p:sp>
      <p:sp>
        <p:nvSpPr>
          <p:cNvPr id="20" name="TextBox 19">
            <a:extLst>
              <a:ext uri="{FF2B5EF4-FFF2-40B4-BE49-F238E27FC236}">
                <a16:creationId xmlns:a16="http://schemas.microsoft.com/office/drawing/2014/main" id="{4A116A83-432C-4241-8DA7-138C01D3BEAB}"/>
              </a:ext>
            </a:extLst>
          </p:cNvPr>
          <p:cNvSpPr txBox="1"/>
          <p:nvPr/>
        </p:nvSpPr>
        <p:spPr>
          <a:xfrm>
            <a:off x="7712164" y="5544409"/>
            <a:ext cx="4209126" cy="584775"/>
          </a:xfrm>
          <a:prstGeom prst="rect">
            <a:avLst/>
          </a:prstGeom>
          <a:noFill/>
        </p:spPr>
        <p:txBody>
          <a:bodyPr wrap="square" rtlCol="0">
            <a:spAutoFit/>
          </a:bodyPr>
          <a:lstStyle/>
          <a:p>
            <a:pPr algn="ctr"/>
            <a:r>
              <a:rPr lang="en-US" sz="3200" b="1" dirty="0">
                <a:latin typeface="Helvetica Neue" panose="02000503000000020004" pitchFamily="2" charset="0"/>
                <a:ea typeface="Helvetica Neue" panose="02000503000000020004" pitchFamily="2" charset="0"/>
                <a:cs typeface="Helvetica Neue" panose="02000503000000020004" pitchFamily="2" charset="0"/>
              </a:rPr>
              <a:t>Rewrite TF2.0 graph</a:t>
            </a:r>
          </a:p>
        </p:txBody>
      </p:sp>
      <p:pic>
        <p:nvPicPr>
          <p:cNvPr id="16" name="Picture 15" descr="A close up of a logo&#10;&#10;Description automatically generated">
            <a:extLst>
              <a:ext uri="{FF2B5EF4-FFF2-40B4-BE49-F238E27FC236}">
                <a16:creationId xmlns:a16="http://schemas.microsoft.com/office/drawing/2014/main" id="{E437DD7E-646A-2B45-A67E-8D4E8AE614ED}"/>
              </a:ext>
            </a:extLst>
          </p:cNvPr>
          <p:cNvPicPr>
            <a:picLocks noChangeAspect="1"/>
          </p:cNvPicPr>
          <p:nvPr/>
        </p:nvPicPr>
        <p:blipFill>
          <a:blip r:embed="rId3"/>
          <a:stretch>
            <a:fillRect/>
          </a:stretch>
        </p:blipFill>
        <p:spPr>
          <a:xfrm>
            <a:off x="352423" y="185738"/>
            <a:ext cx="4447679" cy="759360"/>
          </a:xfrm>
          <a:prstGeom prst="rect">
            <a:avLst/>
          </a:prstGeom>
        </p:spPr>
      </p:pic>
      <p:cxnSp>
        <p:nvCxnSpPr>
          <p:cNvPr id="25" name="Straight Arrow Connector 24">
            <a:extLst>
              <a:ext uri="{FF2B5EF4-FFF2-40B4-BE49-F238E27FC236}">
                <a16:creationId xmlns:a16="http://schemas.microsoft.com/office/drawing/2014/main" id="{6E024AB8-D5C7-4B49-B995-5D33CD9941BD}"/>
              </a:ext>
            </a:extLst>
          </p:cNvPr>
          <p:cNvCxnSpPr>
            <a:cxnSpLocks/>
          </p:cNvCxnSpPr>
          <p:nvPr/>
        </p:nvCxnSpPr>
        <p:spPr>
          <a:xfrm>
            <a:off x="9816727" y="2586479"/>
            <a:ext cx="0" cy="105156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FED8DF5-B53A-5245-AC2C-113E628C9FB0}"/>
              </a:ext>
            </a:extLst>
          </p:cNvPr>
          <p:cNvCxnSpPr>
            <a:cxnSpLocks/>
          </p:cNvCxnSpPr>
          <p:nvPr/>
        </p:nvCxnSpPr>
        <p:spPr>
          <a:xfrm>
            <a:off x="9816727" y="4473037"/>
            <a:ext cx="0" cy="100577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E11746B-0D2C-9447-89E7-2B7F1F6E8C36}"/>
              </a:ext>
            </a:extLst>
          </p:cNvPr>
          <p:cNvSpPr txBox="1"/>
          <p:nvPr/>
        </p:nvSpPr>
        <p:spPr>
          <a:xfrm>
            <a:off x="381000" y="2159462"/>
            <a:ext cx="7431739" cy="362233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dirty="0">
                <a:latin typeface="Helvetica Neue" panose="02000503000000020004" pitchFamily="2" charset="0"/>
                <a:ea typeface="Helvetica Neue" panose="02000503000000020004" pitchFamily="2" charset="0"/>
                <a:cs typeface="Helvetica Neue" panose="02000503000000020004" pitchFamily="2" charset="0"/>
              </a:rPr>
              <a:t>Statically optimize graph once (10s to 1hr)</a:t>
            </a:r>
          </a:p>
          <a:p>
            <a:pPr marL="285750" indent="-285750">
              <a:lnSpc>
                <a:spcPct val="150000"/>
              </a:lnSpc>
              <a:buFont typeface="Arial" panose="020B0604020202020204" pitchFamily="34" charset="0"/>
              <a:buChar char="•"/>
            </a:pPr>
            <a:r>
              <a:rPr lang="en-US" sz="2800" dirty="0">
                <a:latin typeface="Helvetica Neue" panose="02000503000000020004" pitchFamily="2" charset="0"/>
                <a:ea typeface="Helvetica Neue" panose="02000503000000020004" pitchFamily="2" charset="0"/>
                <a:cs typeface="Helvetica Neue" panose="02000503000000020004" pitchFamily="2" charset="0"/>
              </a:rPr>
              <a:t>Train optimized graph for weeks</a:t>
            </a:r>
          </a:p>
          <a:p>
            <a:pPr marL="285750" indent="-285750">
              <a:lnSpc>
                <a:spcPct val="150000"/>
              </a:lnSpc>
              <a:buFont typeface="Arial" panose="020B0604020202020204" pitchFamily="34" charset="0"/>
              <a:buChar char="•"/>
            </a:pPr>
            <a:r>
              <a:rPr lang="en-US" sz="2800" dirty="0">
                <a:latin typeface="Helvetica Neue" panose="02000503000000020004" pitchFamily="2" charset="0"/>
                <a:ea typeface="Helvetica Neue" panose="02000503000000020004" pitchFamily="2" charset="0"/>
                <a:cs typeface="Helvetica Neue" panose="02000503000000020004" pitchFamily="2" charset="0"/>
              </a:rPr>
              <a:t>Checkmate composed of 3 parts:</a:t>
            </a:r>
          </a:p>
          <a:p>
            <a:pPr marL="742950" lvl="1" indent="-285750">
              <a:lnSpc>
                <a:spcPct val="150000"/>
              </a:lnSpc>
              <a:buFont typeface="Arial" panose="020B0604020202020204" pitchFamily="34" charset="0"/>
              <a:buChar char="•"/>
            </a:pPr>
            <a:r>
              <a:rPr lang="en-US" sz="2400" u="sng" dirty="0">
                <a:latin typeface="Helvetica Neue" panose="02000503000000020004" pitchFamily="2" charset="0"/>
                <a:ea typeface="Helvetica Neue" panose="02000503000000020004" pitchFamily="2" charset="0"/>
                <a:cs typeface="Helvetica Neue" panose="02000503000000020004" pitchFamily="2" charset="0"/>
              </a:rPr>
              <a:t>Profiling:</a:t>
            </a:r>
            <a:r>
              <a:rPr lang="en-US" sz="2400" dirty="0">
                <a:latin typeface="Helvetica Neue" panose="02000503000000020004" pitchFamily="2" charset="0"/>
                <a:ea typeface="Helvetica Neue" panose="02000503000000020004" pitchFamily="2" charset="0"/>
                <a:cs typeface="Helvetica Neue" panose="02000503000000020004" pitchFamily="2" charset="0"/>
              </a:rPr>
              <a:t> hardware/RAM aware schedules</a:t>
            </a:r>
          </a:p>
          <a:p>
            <a:pPr marL="742950" lvl="1" indent="-285750">
              <a:lnSpc>
                <a:spcPct val="150000"/>
              </a:lnSpc>
              <a:buFont typeface="Arial" panose="020B0604020202020204" pitchFamily="34" charset="0"/>
              <a:buChar char="•"/>
            </a:pPr>
            <a:r>
              <a:rPr lang="en-US" sz="2400" u="sng" dirty="0">
                <a:latin typeface="Helvetica Neue" panose="02000503000000020004" pitchFamily="2" charset="0"/>
                <a:ea typeface="Helvetica Neue" panose="02000503000000020004" pitchFamily="2" charset="0"/>
                <a:cs typeface="Helvetica Neue" panose="02000503000000020004" pitchFamily="2" charset="0"/>
              </a:rPr>
              <a:t>Integer LP:</a:t>
            </a:r>
            <a:r>
              <a:rPr lang="en-US" sz="2400" dirty="0">
                <a:latin typeface="Helvetica Neue" panose="02000503000000020004" pitchFamily="2" charset="0"/>
                <a:ea typeface="Helvetica Neue" panose="02000503000000020004" pitchFamily="2" charset="0"/>
                <a:cs typeface="Helvetica Neue" panose="02000503000000020004" pitchFamily="2" charset="0"/>
              </a:rPr>
              <a:t> enables finding optimal schedule</a:t>
            </a:r>
          </a:p>
          <a:p>
            <a:pPr marL="742950" lvl="1" indent="-285750">
              <a:lnSpc>
                <a:spcPct val="150000"/>
              </a:lnSpc>
              <a:buFont typeface="Arial" panose="020B0604020202020204" pitchFamily="34" charset="0"/>
              <a:buChar char="•"/>
            </a:pPr>
            <a:r>
              <a:rPr lang="en-US" sz="2400" u="sng" dirty="0">
                <a:latin typeface="Helvetica Neue" panose="02000503000000020004" pitchFamily="2" charset="0"/>
                <a:ea typeface="Helvetica Neue" panose="02000503000000020004" pitchFamily="2" charset="0"/>
                <a:cs typeface="Helvetica Neue" panose="02000503000000020004" pitchFamily="2" charset="0"/>
              </a:rPr>
              <a:t>TF2.0 graph pass:</a:t>
            </a:r>
            <a:r>
              <a:rPr lang="en-US" sz="2400" dirty="0">
                <a:latin typeface="Helvetica Neue" panose="02000503000000020004" pitchFamily="2" charset="0"/>
                <a:ea typeface="Helvetica Neue" panose="02000503000000020004" pitchFamily="2" charset="0"/>
                <a:cs typeface="Helvetica Neue" panose="02000503000000020004" pitchFamily="2" charset="0"/>
              </a:rPr>
              <a:t> support TPU, GPU, CPU</a:t>
            </a:r>
          </a:p>
        </p:txBody>
      </p:sp>
    </p:spTree>
    <p:extLst>
      <p:ext uri="{BB962C8B-B14F-4D97-AF65-F5344CB8AC3E}">
        <p14:creationId xmlns:p14="http://schemas.microsoft.com/office/powerpoint/2010/main" val="183328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C63642B-410D-B741-8F1C-57538DD5BB7A}"/>
              </a:ext>
            </a:extLst>
          </p:cNvPr>
          <p:cNvGrpSpPr/>
          <p:nvPr/>
        </p:nvGrpSpPr>
        <p:grpSpPr>
          <a:xfrm>
            <a:off x="1830234" y="2658140"/>
            <a:ext cx="1243681" cy="2137145"/>
            <a:chOff x="1830234" y="2658140"/>
            <a:chExt cx="1243681" cy="2137145"/>
          </a:xfrm>
        </p:grpSpPr>
        <p:sp>
          <p:nvSpPr>
            <p:cNvPr id="27" name="TextBox 26">
              <a:extLst>
                <a:ext uri="{FF2B5EF4-FFF2-40B4-BE49-F238E27FC236}">
                  <a16:creationId xmlns:a16="http://schemas.microsoft.com/office/drawing/2014/main" id="{C58AC23C-08B4-2947-B00F-6521199D0AD5}"/>
                </a:ext>
              </a:extLst>
            </p:cNvPr>
            <p:cNvSpPr txBox="1"/>
            <p:nvPr/>
          </p:nvSpPr>
          <p:spPr>
            <a:xfrm>
              <a:off x="1830234" y="3497579"/>
              <a:ext cx="1178634" cy="400110"/>
            </a:xfrm>
            <a:prstGeom prst="rect">
              <a:avLst/>
            </a:prstGeom>
            <a:noFill/>
          </p:spPr>
          <p:txBody>
            <a:bodyPr wrap="square" rtlCol="0">
              <a:spAutoFit/>
            </a:bodyPr>
            <a:lstStyle/>
            <a:p>
              <a:pPr algn="ctr"/>
              <a:r>
                <a:rPr lang="en-US" sz="2000" dirty="0">
                  <a:latin typeface="Helvetica Neue Medium" panose="02000503000000020004" pitchFamily="2" charset="0"/>
                  <a:ea typeface="Helvetica Neue Medium" panose="02000503000000020004" pitchFamily="2" charset="0"/>
                  <a:cs typeface="Helvetica Neue Medium" panose="02000503000000020004" pitchFamily="2" charset="0"/>
                </a:rPr>
                <a:t>When?</a:t>
              </a:r>
            </a:p>
          </p:txBody>
        </p:sp>
        <p:cxnSp>
          <p:nvCxnSpPr>
            <p:cNvPr id="32" name="Straight Arrow Connector 31">
              <a:extLst>
                <a:ext uri="{FF2B5EF4-FFF2-40B4-BE49-F238E27FC236}">
                  <a16:creationId xmlns:a16="http://schemas.microsoft.com/office/drawing/2014/main" id="{CA810649-C8C7-FA49-9ED9-2C0A3E540CFE}"/>
                </a:ext>
              </a:extLst>
            </p:cNvPr>
            <p:cNvCxnSpPr/>
            <p:nvPr/>
          </p:nvCxnSpPr>
          <p:spPr>
            <a:xfrm>
              <a:off x="3073915" y="2658140"/>
              <a:ext cx="0" cy="2137145"/>
            </a:xfrm>
            <a:prstGeom prst="straightConnector1">
              <a:avLst/>
            </a:prstGeom>
            <a:ln w="57150">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67B0B491-1330-FF48-8D12-1B80ECDDC772}"/>
              </a:ext>
            </a:extLst>
          </p:cNvPr>
          <p:cNvGrpSpPr/>
          <p:nvPr/>
        </p:nvGrpSpPr>
        <p:grpSpPr>
          <a:xfrm>
            <a:off x="3190129" y="1764032"/>
            <a:ext cx="2905871" cy="3559081"/>
            <a:chOff x="3190129" y="1764032"/>
            <a:chExt cx="2905871" cy="3559081"/>
          </a:xfrm>
        </p:grpSpPr>
        <p:pic>
          <p:nvPicPr>
            <p:cNvPr id="15" name="Picture 14" descr="A picture containing computer&#10;&#10;Description automatically generated">
              <a:extLst>
                <a:ext uri="{FF2B5EF4-FFF2-40B4-BE49-F238E27FC236}">
                  <a16:creationId xmlns:a16="http://schemas.microsoft.com/office/drawing/2014/main" id="{D38C7FA0-9482-8A41-80AF-91223A710A20}"/>
                </a:ext>
              </a:extLst>
            </p:cNvPr>
            <p:cNvPicPr>
              <a:picLocks noChangeAspect="1"/>
            </p:cNvPicPr>
            <p:nvPr/>
          </p:nvPicPr>
          <p:blipFill rotWithShape="1">
            <a:blip r:embed="rId3"/>
            <a:srcRect l="11087" t="10923" r="69456"/>
            <a:stretch/>
          </p:blipFill>
          <p:spPr>
            <a:xfrm>
              <a:off x="3190129" y="2472267"/>
              <a:ext cx="2905871" cy="2850846"/>
            </a:xfrm>
            <a:prstGeom prst="rect">
              <a:avLst/>
            </a:prstGeom>
          </p:spPr>
        </p:pic>
        <p:sp>
          <p:nvSpPr>
            <p:cNvPr id="26" name="TextBox 25">
              <a:extLst>
                <a:ext uri="{FF2B5EF4-FFF2-40B4-BE49-F238E27FC236}">
                  <a16:creationId xmlns:a16="http://schemas.microsoft.com/office/drawing/2014/main" id="{8E481D68-C810-1043-8C83-0DC537066B58}"/>
                </a:ext>
              </a:extLst>
            </p:cNvPr>
            <p:cNvSpPr txBox="1"/>
            <p:nvPr/>
          </p:nvSpPr>
          <p:spPr>
            <a:xfrm>
              <a:off x="3257771" y="1764032"/>
              <a:ext cx="2762994" cy="400110"/>
            </a:xfrm>
            <a:prstGeom prst="rect">
              <a:avLst/>
            </a:prstGeom>
            <a:noFill/>
          </p:spPr>
          <p:txBody>
            <a:bodyPr wrap="square" rtlCol="0">
              <a:spAutoFit/>
            </a:bodyPr>
            <a:lstStyle/>
            <a:p>
              <a:pPr algn="ctr"/>
              <a:r>
                <a:rPr lang="en-US" sz="2000" dirty="0">
                  <a:latin typeface="Helvetica Neue Medium" panose="02000503000000020004" pitchFamily="2" charset="0"/>
                  <a:ea typeface="Helvetica Neue Medium" panose="02000503000000020004" pitchFamily="2" charset="0"/>
                  <a:cs typeface="Helvetica Neue Medium" panose="02000503000000020004" pitchFamily="2" charset="0"/>
                </a:rPr>
                <a:t>What is computed?</a:t>
              </a:r>
            </a:p>
          </p:txBody>
        </p:sp>
        <p:cxnSp>
          <p:nvCxnSpPr>
            <p:cNvPr id="33" name="Straight Arrow Connector 32">
              <a:extLst>
                <a:ext uri="{FF2B5EF4-FFF2-40B4-BE49-F238E27FC236}">
                  <a16:creationId xmlns:a16="http://schemas.microsoft.com/office/drawing/2014/main" id="{E667B797-6C3D-2E4F-86F9-DE971B5BD90B}"/>
                </a:ext>
              </a:extLst>
            </p:cNvPr>
            <p:cNvCxnSpPr>
              <a:cxnSpLocks/>
            </p:cNvCxnSpPr>
            <p:nvPr/>
          </p:nvCxnSpPr>
          <p:spPr>
            <a:xfrm rot="5400000">
              <a:off x="4639268" y="1232700"/>
              <a:ext cx="0" cy="2137145"/>
            </a:xfrm>
            <a:prstGeom prst="straightConnector1">
              <a:avLst/>
            </a:prstGeom>
            <a:ln w="57150">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A84DB6D7-DEE6-C74C-8EED-B75414A766E5}"/>
              </a:ext>
            </a:extLst>
          </p:cNvPr>
          <p:cNvGrpSpPr/>
          <p:nvPr/>
        </p:nvGrpSpPr>
        <p:grpSpPr>
          <a:xfrm>
            <a:off x="6208019" y="1764032"/>
            <a:ext cx="2944320" cy="3559080"/>
            <a:chOff x="6208019" y="1764032"/>
            <a:chExt cx="2944320" cy="3559080"/>
          </a:xfrm>
        </p:grpSpPr>
        <p:pic>
          <p:nvPicPr>
            <p:cNvPr id="10" name="Picture 9" descr="A picture containing computer&#10;&#10;Description automatically generated">
              <a:extLst>
                <a:ext uri="{FF2B5EF4-FFF2-40B4-BE49-F238E27FC236}">
                  <a16:creationId xmlns:a16="http://schemas.microsoft.com/office/drawing/2014/main" id="{9A2B53B1-C11B-FD4F-90DE-FBC93DBB9E2C}"/>
                </a:ext>
              </a:extLst>
            </p:cNvPr>
            <p:cNvPicPr>
              <a:picLocks noChangeAspect="1"/>
            </p:cNvPicPr>
            <p:nvPr/>
          </p:nvPicPr>
          <p:blipFill rotWithShape="1">
            <a:blip r:embed="rId3"/>
            <a:srcRect l="31551" t="10923" r="48993"/>
            <a:stretch/>
          </p:blipFill>
          <p:spPr>
            <a:xfrm>
              <a:off x="6246469" y="2472266"/>
              <a:ext cx="2905870" cy="2850846"/>
            </a:xfrm>
            <a:prstGeom prst="rect">
              <a:avLst/>
            </a:prstGeom>
          </p:spPr>
        </p:pic>
        <p:sp>
          <p:nvSpPr>
            <p:cNvPr id="13" name="TextBox 12">
              <a:extLst>
                <a:ext uri="{FF2B5EF4-FFF2-40B4-BE49-F238E27FC236}">
                  <a16:creationId xmlns:a16="http://schemas.microsoft.com/office/drawing/2014/main" id="{DEB1C6FB-3627-0345-9C8D-B28F1C0B8677}"/>
                </a:ext>
              </a:extLst>
            </p:cNvPr>
            <p:cNvSpPr txBox="1"/>
            <p:nvPr/>
          </p:nvSpPr>
          <p:spPr>
            <a:xfrm>
              <a:off x="6208019" y="1764032"/>
              <a:ext cx="2944320" cy="400110"/>
            </a:xfrm>
            <a:prstGeom prst="rect">
              <a:avLst/>
            </a:prstGeom>
            <a:noFill/>
          </p:spPr>
          <p:txBody>
            <a:bodyPr wrap="square" rtlCol="0">
              <a:spAutoFit/>
            </a:bodyPr>
            <a:lstStyle/>
            <a:p>
              <a:pPr algn="ctr"/>
              <a:r>
                <a:rPr lang="en-US" sz="2000" dirty="0">
                  <a:latin typeface="Helvetica Neue Medium" panose="02000503000000020004" pitchFamily="2" charset="0"/>
                  <a:ea typeface="Helvetica Neue Medium" panose="02000503000000020004" pitchFamily="2" charset="0"/>
                  <a:cs typeface="Helvetica Neue Medium" panose="02000503000000020004" pitchFamily="2" charset="0"/>
                </a:rPr>
                <a:t>What is in memory?</a:t>
              </a:r>
            </a:p>
          </p:txBody>
        </p:sp>
        <p:cxnSp>
          <p:nvCxnSpPr>
            <p:cNvPr id="16" name="Straight Arrow Connector 15">
              <a:extLst>
                <a:ext uri="{FF2B5EF4-FFF2-40B4-BE49-F238E27FC236}">
                  <a16:creationId xmlns:a16="http://schemas.microsoft.com/office/drawing/2014/main" id="{B5D65AC0-95BA-2546-B927-D94F4322541F}"/>
                </a:ext>
              </a:extLst>
            </p:cNvPr>
            <p:cNvCxnSpPr>
              <a:cxnSpLocks/>
            </p:cNvCxnSpPr>
            <p:nvPr/>
          </p:nvCxnSpPr>
          <p:spPr>
            <a:xfrm rot="5400000">
              <a:off x="7680179" y="1232700"/>
              <a:ext cx="0" cy="2137145"/>
            </a:xfrm>
            <a:prstGeom prst="straightConnector1">
              <a:avLst/>
            </a:prstGeom>
            <a:ln w="57150">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49311A3B-258C-FE40-AAD1-CB02DCF58A59}"/>
              </a:ext>
            </a:extLst>
          </p:cNvPr>
          <p:cNvSpPr txBox="1"/>
          <p:nvPr/>
        </p:nvSpPr>
        <p:spPr>
          <a:xfrm>
            <a:off x="325855" y="283473"/>
            <a:ext cx="11540290" cy="584775"/>
          </a:xfrm>
          <a:prstGeom prst="rect">
            <a:avLst/>
          </a:prstGeom>
          <a:noFill/>
        </p:spPr>
        <p:txBody>
          <a:bodyPr wrap="square" rtlCol="0">
            <a:spAutoFit/>
          </a:bodyPr>
          <a:lstStyle/>
          <a:p>
            <a:pPr>
              <a:defRPr/>
            </a:pPr>
            <a:r>
              <a:rPr lang="en-US" sz="3200" b="1" noProof="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Concrete example: </a:t>
            </a:r>
            <a:r>
              <a:rPr lang="en-US" sz="3200" noProof="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VGG19</a:t>
            </a:r>
            <a:endParaRPr kumimoji="0" lang="en-US" sz="320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8" name="TextBox 17">
            <a:extLst>
              <a:ext uri="{FF2B5EF4-FFF2-40B4-BE49-F238E27FC236}">
                <a16:creationId xmlns:a16="http://schemas.microsoft.com/office/drawing/2014/main" id="{4EC3058F-F268-6249-BD62-44351F37C812}"/>
              </a:ext>
            </a:extLst>
          </p:cNvPr>
          <p:cNvSpPr txBox="1"/>
          <p:nvPr/>
        </p:nvSpPr>
        <p:spPr>
          <a:xfrm>
            <a:off x="3073915" y="3172722"/>
            <a:ext cx="6024880" cy="830997"/>
          </a:xfrm>
          <a:prstGeom prst="rect">
            <a:avLst/>
          </a:prstGeom>
          <a:noFill/>
        </p:spPr>
        <p:txBody>
          <a:bodyPr wrap="square" rtlCol="0">
            <a:spAutoFit/>
          </a:bodyPr>
          <a:lstStyle/>
          <a:p>
            <a:pPr algn="ctr"/>
            <a:r>
              <a:rPr lang="en-US" sz="2400" dirty="0">
                <a:latin typeface="Helvetica Neue Medium" panose="02000503000000020004" pitchFamily="2" charset="0"/>
                <a:ea typeface="Helvetica Neue Medium" panose="02000503000000020004" pitchFamily="2" charset="0"/>
                <a:cs typeface="Helvetica Neue Medium" panose="02000503000000020004" pitchFamily="2" charset="0"/>
              </a:rPr>
              <a:t>Checkpointing all nodes:</a:t>
            </a:r>
          </a:p>
          <a:p>
            <a:pPr algn="ctr"/>
            <a:r>
              <a:rPr lang="en-US" sz="2400" dirty="0">
                <a:latin typeface="Helvetica Neue Medium" panose="02000503000000020004" pitchFamily="2" charset="0"/>
                <a:ea typeface="Helvetica Neue Medium" panose="02000503000000020004" pitchFamily="2" charset="0"/>
                <a:cs typeface="Helvetica Neue Medium" panose="02000503000000020004" pitchFamily="2" charset="0"/>
              </a:rPr>
              <a:t>Batch size 167</a:t>
            </a:r>
            <a:endParaRPr lang="en-US" sz="20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3" name="Rectangle 2">
            <a:extLst>
              <a:ext uri="{FF2B5EF4-FFF2-40B4-BE49-F238E27FC236}">
                <a16:creationId xmlns:a16="http://schemas.microsoft.com/office/drawing/2014/main" id="{E4584DCE-0C6A-8243-BDC8-2A50388EC7DC}"/>
              </a:ext>
            </a:extLst>
          </p:cNvPr>
          <p:cNvSpPr/>
          <p:nvPr/>
        </p:nvSpPr>
        <p:spPr>
          <a:xfrm>
            <a:off x="10174656" y="406583"/>
            <a:ext cx="1691489" cy="338554"/>
          </a:xfrm>
          <a:prstGeom prst="rect">
            <a:avLst/>
          </a:prstGeom>
        </p:spPr>
        <p:txBody>
          <a:bodyPr wrap="none">
            <a:spAutoFit/>
          </a:bodyPr>
          <a:lstStyle/>
          <a:p>
            <a:pPr algn="r">
              <a:defRPr/>
            </a:pPr>
            <a:r>
              <a:rPr lang="en-US" sz="16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224x224 images</a:t>
            </a:r>
            <a:endParaRPr lang="en-US" sz="2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08066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25E-6 1.85185E-6 L 1.25E-6 0.34074 " pathEditMode="relative" rAng="0" ptsTypes="AA">
                                      <p:cBhvr>
                                        <p:cTn id="6" dur="2000" fill="hold"/>
                                        <p:tgtEl>
                                          <p:spTgt spid="18"/>
                                        </p:tgtEl>
                                        <p:attrNameLst>
                                          <p:attrName>ppt_x</p:attrName>
                                          <p:attrName>ppt_y</p:attrName>
                                        </p:attrNameLst>
                                      </p:cBhvr>
                                      <p:rCtr x="0" y="17037"/>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8EA1D4-D757-7C42-9920-E7197C7F8D13}"/>
              </a:ext>
            </a:extLst>
          </p:cNvPr>
          <p:cNvPicPr>
            <a:picLocks noChangeAspect="1"/>
          </p:cNvPicPr>
          <p:nvPr/>
        </p:nvPicPr>
        <p:blipFill rotWithShape="1">
          <a:blip r:embed="rId3"/>
          <a:srcRect l="11250" t="10967" r="50000"/>
          <a:stretch/>
        </p:blipFill>
        <p:spPr>
          <a:xfrm>
            <a:off x="3202305" y="2473693"/>
            <a:ext cx="5787391" cy="2849420"/>
          </a:xfrm>
          <a:prstGeom prst="rect">
            <a:avLst/>
          </a:prstGeom>
        </p:spPr>
      </p:pic>
      <p:sp>
        <p:nvSpPr>
          <p:cNvPr id="13" name="TextBox 12">
            <a:extLst>
              <a:ext uri="{FF2B5EF4-FFF2-40B4-BE49-F238E27FC236}">
                <a16:creationId xmlns:a16="http://schemas.microsoft.com/office/drawing/2014/main" id="{C3301F97-7FE8-8A40-A528-D183305BAD67}"/>
              </a:ext>
            </a:extLst>
          </p:cNvPr>
          <p:cNvSpPr txBox="1"/>
          <p:nvPr/>
        </p:nvSpPr>
        <p:spPr>
          <a:xfrm>
            <a:off x="7740503" y="5932175"/>
            <a:ext cx="1873458" cy="400110"/>
          </a:xfrm>
          <a:prstGeom prst="rect">
            <a:avLst/>
          </a:prstGeom>
          <a:noFill/>
        </p:spPr>
        <p:txBody>
          <a:bodyPr wrap="square" rtlCol="0">
            <a:spAutoFit/>
          </a:bodyPr>
          <a:lstStyle/>
          <a:p>
            <a:pPr algn="ctr"/>
            <a:r>
              <a:rPr lang="en-US" sz="2000" dirty="0">
                <a:latin typeface="Helvetica Neue Medium" panose="02000503000000020004" pitchFamily="2" charset="0"/>
                <a:ea typeface="Helvetica Neue Medium" panose="02000503000000020004" pitchFamily="2" charset="0"/>
                <a:cs typeface="Helvetica Neue Medium" panose="02000503000000020004" pitchFamily="2" charset="0"/>
              </a:rPr>
              <a:t>1.18x larger!</a:t>
            </a:r>
          </a:p>
        </p:txBody>
      </p:sp>
      <p:sp>
        <p:nvSpPr>
          <p:cNvPr id="14" name="TextBox 13">
            <a:extLst>
              <a:ext uri="{FF2B5EF4-FFF2-40B4-BE49-F238E27FC236}">
                <a16:creationId xmlns:a16="http://schemas.microsoft.com/office/drawing/2014/main" id="{A0497DDD-FB5F-A04E-9DC3-54AED9BA2F0C}"/>
              </a:ext>
            </a:extLst>
          </p:cNvPr>
          <p:cNvSpPr txBox="1"/>
          <p:nvPr/>
        </p:nvSpPr>
        <p:spPr>
          <a:xfrm>
            <a:off x="3073915" y="5516677"/>
            <a:ext cx="6024880" cy="830997"/>
          </a:xfrm>
          <a:prstGeom prst="rect">
            <a:avLst/>
          </a:prstGeom>
          <a:noFill/>
        </p:spPr>
        <p:txBody>
          <a:bodyPr wrap="square" rtlCol="0">
            <a:spAutoFit/>
          </a:bodyPr>
          <a:lstStyle/>
          <a:p>
            <a:pPr algn="ctr"/>
            <a:r>
              <a:rPr lang="en-US" sz="2400" dirty="0">
                <a:latin typeface="Helvetica Neue Medium" panose="02000503000000020004" pitchFamily="2" charset="0"/>
                <a:ea typeface="Helvetica Neue Medium" panose="02000503000000020004" pitchFamily="2" charset="0"/>
                <a:cs typeface="Helvetica Neue Medium" panose="02000503000000020004" pitchFamily="2" charset="0"/>
              </a:rPr>
              <a:t>Square root heuristic</a:t>
            </a:r>
          </a:p>
          <a:p>
            <a:pPr algn="ctr"/>
            <a:r>
              <a:rPr lang="en-US" sz="2400" dirty="0">
                <a:latin typeface="Helvetica Neue Medium" panose="02000503000000020004" pitchFamily="2" charset="0"/>
                <a:ea typeface="Helvetica Neue Medium" panose="02000503000000020004" pitchFamily="2" charset="0"/>
                <a:cs typeface="Helvetica Neue Medium" panose="02000503000000020004" pitchFamily="2" charset="0"/>
              </a:rPr>
              <a:t>Batch size 197</a:t>
            </a:r>
          </a:p>
        </p:txBody>
      </p:sp>
      <p:sp>
        <p:nvSpPr>
          <p:cNvPr id="19" name="TextBox 18">
            <a:extLst>
              <a:ext uri="{FF2B5EF4-FFF2-40B4-BE49-F238E27FC236}">
                <a16:creationId xmlns:a16="http://schemas.microsoft.com/office/drawing/2014/main" id="{34CECB0F-6AC8-C94F-9EFF-0FFA8BA6F44D}"/>
              </a:ext>
            </a:extLst>
          </p:cNvPr>
          <p:cNvSpPr txBox="1"/>
          <p:nvPr/>
        </p:nvSpPr>
        <p:spPr>
          <a:xfrm>
            <a:off x="3257771" y="1764032"/>
            <a:ext cx="2762994" cy="400110"/>
          </a:xfrm>
          <a:prstGeom prst="rect">
            <a:avLst/>
          </a:prstGeom>
          <a:noFill/>
        </p:spPr>
        <p:txBody>
          <a:bodyPr wrap="square" rtlCol="0">
            <a:spAutoFit/>
          </a:bodyPr>
          <a:lstStyle/>
          <a:p>
            <a:pPr algn="ctr"/>
            <a:r>
              <a:rPr lang="en-US" sz="2000" dirty="0">
                <a:latin typeface="Helvetica Neue Medium" panose="02000503000000020004" pitchFamily="2" charset="0"/>
                <a:ea typeface="Helvetica Neue Medium" panose="02000503000000020004" pitchFamily="2" charset="0"/>
                <a:cs typeface="Helvetica Neue Medium" panose="02000503000000020004" pitchFamily="2" charset="0"/>
              </a:rPr>
              <a:t>What is computed?</a:t>
            </a:r>
          </a:p>
        </p:txBody>
      </p:sp>
      <p:sp>
        <p:nvSpPr>
          <p:cNvPr id="20" name="TextBox 19">
            <a:extLst>
              <a:ext uri="{FF2B5EF4-FFF2-40B4-BE49-F238E27FC236}">
                <a16:creationId xmlns:a16="http://schemas.microsoft.com/office/drawing/2014/main" id="{3CA24D33-0A57-3847-90B0-54219221414B}"/>
              </a:ext>
            </a:extLst>
          </p:cNvPr>
          <p:cNvSpPr txBox="1"/>
          <p:nvPr/>
        </p:nvSpPr>
        <p:spPr>
          <a:xfrm>
            <a:off x="1830234" y="3497579"/>
            <a:ext cx="1178634" cy="400110"/>
          </a:xfrm>
          <a:prstGeom prst="rect">
            <a:avLst/>
          </a:prstGeom>
          <a:noFill/>
        </p:spPr>
        <p:txBody>
          <a:bodyPr wrap="square" rtlCol="0">
            <a:spAutoFit/>
          </a:bodyPr>
          <a:lstStyle/>
          <a:p>
            <a:pPr algn="ctr"/>
            <a:r>
              <a:rPr lang="en-US" sz="2000" dirty="0">
                <a:latin typeface="Helvetica Neue Medium" panose="02000503000000020004" pitchFamily="2" charset="0"/>
                <a:ea typeface="Helvetica Neue Medium" panose="02000503000000020004" pitchFamily="2" charset="0"/>
                <a:cs typeface="Helvetica Neue Medium" panose="02000503000000020004" pitchFamily="2" charset="0"/>
              </a:rPr>
              <a:t>When?</a:t>
            </a:r>
          </a:p>
        </p:txBody>
      </p:sp>
      <p:cxnSp>
        <p:nvCxnSpPr>
          <p:cNvPr id="21" name="Straight Arrow Connector 20">
            <a:extLst>
              <a:ext uri="{FF2B5EF4-FFF2-40B4-BE49-F238E27FC236}">
                <a16:creationId xmlns:a16="http://schemas.microsoft.com/office/drawing/2014/main" id="{DCB76100-1F9B-A74F-8177-68D0B52A9EFF}"/>
              </a:ext>
            </a:extLst>
          </p:cNvPr>
          <p:cNvCxnSpPr/>
          <p:nvPr/>
        </p:nvCxnSpPr>
        <p:spPr>
          <a:xfrm>
            <a:off x="3073915" y="2658140"/>
            <a:ext cx="0" cy="2137145"/>
          </a:xfrm>
          <a:prstGeom prst="straightConnector1">
            <a:avLst/>
          </a:prstGeom>
          <a:ln w="57150">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7519161-DFAE-3741-B291-61CEE642C6D2}"/>
              </a:ext>
            </a:extLst>
          </p:cNvPr>
          <p:cNvCxnSpPr>
            <a:cxnSpLocks/>
          </p:cNvCxnSpPr>
          <p:nvPr/>
        </p:nvCxnSpPr>
        <p:spPr>
          <a:xfrm rot="5400000">
            <a:off x="4639268" y="1232700"/>
            <a:ext cx="0" cy="2137145"/>
          </a:xfrm>
          <a:prstGeom prst="straightConnector1">
            <a:avLst/>
          </a:prstGeom>
          <a:ln w="57150">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B252823-CF17-FD4E-BE07-DF0C848D8C0A}"/>
              </a:ext>
            </a:extLst>
          </p:cNvPr>
          <p:cNvSpPr txBox="1"/>
          <p:nvPr/>
        </p:nvSpPr>
        <p:spPr>
          <a:xfrm>
            <a:off x="6208019" y="1764032"/>
            <a:ext cx="2944320" cy="400110"/>
          </a:xfrm>
          <a:prstGeom prst="rect">
            <a:avLst/>
          </a:prstGeom>
          <a:noFill/>
        </p:spPr>
        <p:txBody>
          <a:bodyPr wrap="square" rtlCol="0">
            <a:spAutoFit/>
          </a:bodyPr>
          <a:lstStyle/>
          <a:p>
            <a:pPr algn="ctr"/>
            <a:r>
              <a:rPr lang="en-US" sz="2000" dirty="0">
                <a:latin typeface="Helvetica Neue Medium" panose="02000503000000020004" pitchFamily="2" charset="0"/>
                <a:ea typeface="Helvetica Neue Medium" panose="02000503000000020004" pitchFamily="2" charset="0"/>
                <a:cs typeface="Helvetica Neue Medium" panose="02000503000000020004" pitchFamily="2" charset="0"/>
              </a:rPr>
              <a:t>What is in memory?</a:t>
            </a:r>
          </a:p>
        </p:txBody>
      </p:sp>
      <p:cxnSp>
        <p:nvCxnSpPr>
          <p:cNvPr id="24" name="Straight Arrow Connector 23">
            <a:extLst>
              <a:ext uri="{FF2B5EF4-FFF2-40B4-BE49-F238E27FC236}">
                <a16:creationId xmlns:a16="http://schemas.microsoft.com/office/drawing/2014/main" id="{0D79D933-F690-C846-A08C-9A1B7D105352}"/>
              </a:ext>
            </a:extLst>
          </p:cNvPr>
          <p:cNvCxnSpPr>
            <a:cxnSpLocks/>
          </p:cNvCxnSpPr>
          <p:nvPr/>
        </p:nvCxnSpPr>
        <p:spPr>
          <a:xfrm rot="5400000">
            <a:off x="7680179" y="1232700"/>
            <a:ext cx="0" cy="2137145"/>
          </a:xfrm>
          <a:prstGeom prst="straightConnector1">
            <a:avLst/>
          </a:prstGeom>
          <a:ln w="57150">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35F38B7-0CDD-6E42-A589-002CEC3BBD64}"/>
              </a:ext>
            </a:extLst>
          </p:cNvPr>
          <p:cNvSpPr txBox="1"/>
          <p:nvPr/>
        </p:nvSpPr>
        <p:spPr>
          <a:xfrm>
            <a:off x="325855" y="283473"/>
            <a:ext cx="11540290" cy="584775"/>
          </a:xfrm>
          <a:prstGeom prst="rect">
            <a:avLst/>
          </a:prstGeom>
          <a:noFill/>
        </p:spPr>
        <p:txBody>
          <a:bodyPr wrap="square" rtlCol="0">
            <a:spAutoFit/>
          </a:bodyPr>
          <a:lstStyle/>
          <a:p>
            <a:pPr>
              <a:defRPr/>
            </a:pPr>
            <a:r>
              <a:rPr lang="en-US" sz="3200" b="1" noProof="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Concrete example: </a:t>
            </a:r>
            <a:r>
              <a:rPr lang="en-US" sz="3200" noProof="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VGG19</a:t>
            </a:r>
            <a:endParaRPr kumimoji="0" lang="en-US" sz="320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 name="Rectangle 14">
            <a:extLst>
              <a:ext uri="{FF2B5EF4-FFF2-40B4-BE49-F238E27FC236}">
                <a16:creationId xmlns:a16="http://schemas.microsoft.com/office/drawing/2014/main" id="{9383ACA8-0D92-A445-A029-F14B4DFE219A}"/>
              </a:ext>
            </a:extLst>
          </p:cNvPr>
          <p:cNvSpPr/>
          <p:nvPr/>
        </p:nvSpPr>
        <p:spPr>
          <a:xfrm>
            <a:off x="10174656" y="406583"/>
            <a:ext cx="1691489" cy="338554"/>
          </a:xfrm>
          <a:prstGeom prst="rect">
            <a:avLst/>
          </a:prstGeom>
        </p:spPr>
        <p:txBody>
          <a:bodyPr wrap="none">
            <a:spAutoFit/>
          </a:bodyPr>
          <a:lstStyle/>
          <a:p>
            <a:pPr algn="r">
              <a:defRPr/>
            </a:pPr>
            <a:r>
              <a:rPr lang="en-US" sz="16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224x224 images</a:t>
            </a:r>
            <a:endParaRPr lang="en-US" sz="2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55146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AC8F765-C0EA-F241-8FD9-81577BBAD943}"/>
              </a:ext>
            </a:extLst>
          </p:cNvPr>
          <p:cNvSpPr txBox="1"/>
          <p:nvPr/>
        </p:nvSpPr>
        <p:spPr>
          <a:xfrm>
            <a:off x="3073915" y="5516677"/>
            <a:ext cx="6024880" cy="830997"/>
          </a:xfrm>
          <a:prstGeom prst="rect">
            <a:avLst/>
          </a:prstGeom>
          <a:noFill/>
        </p:spPr>
        <p:txBody>
          <a:bodyPr wrap="square" rtlCol="0">
            <a:spAutoFit/>
          </a:bodyPr>
          <a:lstStyle/>
          <a:p>
            <a:pPr algn="ctr"/>
            <a:r>
              <a:rPr lang="en-US" sz="2400" dirty="0">
                <a:latin typeface="Helvetica Neue Medium" panose="02000503000000020004" pitchFamily="2" charset="0"/>
                <a:ea typeface="Helvetica Neue Medium" panose="02000503000000020004" pitchFamily="2" charset="0"/>
                <a:cs typeface="Helvetica Neue Medium" panose="02000503000000020004" pitchFamily="2" charset="0"/>
              </a:rPr>
              <a:t>Checkmate</a:t>
            </a:r>
          </a:p>
          <a:p>
            <a:pPr algn="ctr"/>
            <a:r>
              <a:rPr lang="en-US" sz="2400" dirty="0">
                <a:latin typeface="Helvetica Neue Medium" panose="02000503000000020004" pitchFamily="2" charset="0"/>
                <a:ea typeface="Helvetica Neue Medium" panose="02000503000000020004" pitchFamily="2" charset="0"/>
                <a:cs typeface="Helvetica Neue Medium" panose="02000503000000020004" pitchFamily="2" charset="0"/>
              </a:rPr>
              <a:t>Batch size 289</a:t>
            </a:r>
            <a:endParaRPr lang="en-US" sz="20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pic>
        <p:nvPicPr>
          <p:cNvPr id="6" name="Picture 5" descr="A close up of a device&#10;&#10;Description automatically generated">
            <a:extLst>
              <a:ext uri="{FF2B5EF4-FFF2-40B4-BE49-F238E27FC236}">
                <a16:creationId xmlns:a16="http://schemas.microsoft.com/office/drawing/2014/main" id="{28478F7D-F3B0-7A49-8479-833B14899DCF}"/>
              </a:ext>
            </a:extLst>
          </p:cNvPr>
          <p:cNvPicPr>
            <a:picLocks noChangeAspect="1"/>
          </p:cNvPicPr>
          <p:nvPr/>
        </p:nvPicPr>
        <p:blipFill rotWithShape="1">
          <a:blip r:embed="rId3"/>
          <a:srcRect l="11250" t="10922" r="50000"/>
          <a:stretch/>
        </p:blipFill>
        <p:spPr>
          <a:xfrm>
            <a:off x="3202305" y="2472267"/>
            <a:ext cx="5787391" cy="2850846"/>
          </a:xfrm>
          <a:prstGeom prst="rect">
            <a:avLst/>
          </a:prstGeom>
        </p:spPr>
      </p:pic>
      <p:sp>
        <p:nvSpPr>
          <p:cNvPr id="2" name="Rectangle 1">
            <a:extLst>
              <a:ext uri="{FF2B5EF4-FFF2-40B4-BE49-F238E27FC236}">
                <a16:creationId xmlns:a16="http://schemas.microsoft.com/office/drawing/2014/main" id="{7A9F8C42-31FA-AF4A-BAB7-DD2C07D70B83}"/>
              </a:ext>
            </a:extLst>
          </p:cNvPr>
          <p:cNvSpPr/>
          <p:nvPr/>
        </p:nvSpPr>
        <p:spPr>
          <a:xfrm>
            <a:off x="4864706" y="6347674"/>
            <a:ext cx="2443298" cy="369332"/>
          </a:xfrm>
          <a:prstGeom prst="rect">
            <a:avLst/>
          </a:prstGeom>
        </p:spPr>
        <p:txBody>
          <a:bodyPr wrap="none">
            <a:spAutoFit/>
          </a:bodyPr>
          <a:lstStyle/>
          <a:p>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10 second solve time</a:t>
            </a:r>
            <a:endParaRPr lang="en-US" dirty="0"/>
          </a:p>
        </p:txBody>
      </p:sp>
      <p:sp>
        <p:nvSpPr>
          <p:cNvPr id="12" name="TextBox 11">
            <a:extLst>
              <a:ext uri="{FF2B5EF4-FFF2-40B4-BE49-F238E27FC236}">
                <a16:creationId xmlns:a16="http://schemas.microsoft.com/office/drawing/2014/main" id="{7E23E5F0-4EF7-7F47-9FCF-BF5CDA330D4D}"/>
              </a:ext>
            </a:extLst>
          </p:cNvPr>
          <p:cNvSpPr txBox="1"/>
          <p:nvPr/>
        </p:nvSpPr>
        <p:spPr>
          <a:xfrm>
            <a:off x="7740503" y="5932175"/>
            <a:ext cx="1873458" cy="400110"/>
          </a:xfrm>
          <a:prstGeom prst="rect">
            <a:avLst/>
          </a:prstGeom>
          <a:noFill/>
        </p:spPr>
        <p:txBody>
          <a:bodyPr wrap="square" rtlCol="0">
            <a:spAutoFit/>
          </a:bodyPr>
          <a:lstStyle/>
          <a:p>
            <a:pPr algn="ctr"/>
            <a:r>
              <a:rPr lang="en-US" sz="2000" dirty="0">
                <a:highlight>
                  <a:srgbClr val="FFFF00"/>
                </a:highlight>
                <a:latin typeface="Helvetica Neue Medium" panose="02000503000000020004" pitchFamily="2" charset="0"/>
                <a:ea typeface="Helvetica Neue Medium" panose="02000503000000020004" pitchFamily="2" charset="0"/>
                <a:cs typeface="Helvetica Neue Medium" panose="02000503000000020004" pitchFamily="2" charset="0"/>
              </a:rPr>
              <a:t>1.73x larger!</a:t>
            </a:r>
          </a:p>
        </p:txBody>
      </p:sp>
      <p:sp>
        <p:nvSpPr>
          <p:cNvPr id="33" name="TextBox 32">
            <a:extLst>
              <a:ext uri="{FF2B5EF4-FFF2-40B4-BE49-F238E27FC236}">
                <a16:creationId xmlns:a16="http://schemas.microsoft.com/office/drawing/2014/main" id="{308E1147-E76B-8341-8F64-BA61D7BFF6EA}"/>
              </a:ext>
            </a:extLst>
          </p:cNvPr>
          <p:cNvSpPr txBox="1"/>
          <p:nvPr/>
        </p:nvSpPr>
        <p:spPr>
          <a:xfrm>
            <a:off x="3257771" y="1764032"/>
            <a:ext cx="2762994" cy="400110"/>
          </a:xfrm>
          <a:prstGeom prst="rect">
            <a:avLst/>
          </a:prstGeom>
          <a:noFill/>
        </p:spPr>
        <p:txBody>
          <a:bodyPr wrap="square" rtlCol="0">
            <a:spAutoFit/>
          </a:bodyPr>
          <a:lstStyle/>
          <a:p>
            <a:pPr algn="ctr"/>
            <a:r>
              <a:rPr lang="en-US" sz="2000" dirty="0">
                <a:latin typeface="Helvetica Neue Medium" panose="02000503000000020004" pitchFamily="2" charset="0"/>
                <a:ea typeface="Helvetica Neue Medium" panose="02000503000000020004" pitchFamily="2" charset="0"/>
                <a:cs typeface="Helvetica Neue Medium" panose="02000503000000020004" pitchFamily="2" charset="0"/>
              </a:rPr>
              <a:t>What is computed?</a:t>
            </a:r>
          </a:p>
        </p:txBody>
      </p:sp>
      <p:sp>
        <p:nvSpPr>
          <p:cNvPr id="34" name="TextBox 33">
            <a:extLst>
              <a:ext uri="{FF2B5EF4-FFF2-40B4-BE49-F238E27FC236}">
                <a16:creationId xmlns:a16="http://schemas.microsoft.com/office/drawing/2014/main" id="{313C019F-A46A-F14E-81F9-E11EA51B7BA0}"/>
              </a:ext>
            </a:extLst>
          </p:cNvPr>
          <p:cNvSpPr txBox="1"/>
          <p:nvPr/>
        </p:nvSpPr>
        <p:spPr>
          <a:xfrm>
            <a:off x="1830234" y="3497579"/>
            <a:ext cx="1178634" cy="400110"/>
          </a:xfrm>
          <a:prstGeom prst="rect">
            <a:avLst/>
          </a:prstGeom>
          <a:noFill/>
        </p:spPr>
        <p:txBody>
          <a:bodyPr wrap="square" rtlCol="0">
            <a:spAutoFit/>
          </a:bodyPr>
          <a:lstStyle/>
          <a:p>
            <a:pPr algn="ctr"/>
            <a:r>
              <a:rPr lang="en-US" sz="2000" dirty="0">
                <a:latin typeface="Helvetica Neue Medium" panose="02000503000000020004" pitchFamily="2" charset="0"/>
                <a:ea typeface="Helvetica Neue Medium" panose="02000503000000020004" pitchFamily="2" charset="0"/>
                <a:cs typeface="Helvetica Neue Medium" panose="02000503000000020004" pitchFamily="2" charset="0"/>
              </a:rPr>
              <a:t>When?</a:t>
            </a:r>
          </a:p>
        </p:txBody>
      </p:sp>
      <p:cxnSp>
        <p:nvCxnSpPr>
          <p:cNvPr id="35" name="Straight Arrow Connector 34">
            <a:extLst>
              <a:ext uri="{FF2B5EF4-FFF2-40B4-BE49-F238E27FC236}">
                <a16:creationId xmlns:a16="http://schemas.microsoft.com/office/drawing/2014/main" id="{C19501BB-718F-9745-A68A-853ED0A35133}"/>
              </a:ext>
            </a:extLst>
          </p:cNvPr>
          <p:cNvCxnSpPr/>
          <p:nvPr/>
        </p:nvCxnSpPr>
        <p:spPr>
          <a:xfrm>
            <a:off x="3073915" y="2658140"/>
            <a:ext cx="0" cy="2137145"/>
          </a:xfrm>
          <a:prstGeom prst="straightConnector1">
            <a:avLst/>
          </a:prstGeom>
          <a:ln w="57150">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6E205B7-8249-404D-8433-39A0C522AAA4}"/>
              </a:ext>
            </a:extLst>
          </p:cNvPr>
          <p:cNvCxnSpPr>
            <a:cxnSpLocks/>
          </p:cNvCxnSpPr>
          <p:nvPr/>
        </p:nvCxnSpPr>
        <p:spPr>
          <a:xfrm rot="5400000">
            <a:off x="4639268" y="1232700"/>
            <a:ext cx="0" cy="2137145"/>
          </a:xfrm>
          <a:prstGeom prst="straightConnector1">
            <a:avLst/>
          </a:prstGeom>
          <a:ln w="57150">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8F7A47E-61B1-1A4C-A01B-29FF59C9E879}"/>
              </a:ext>
            </a:extLst>
          </p:cNvPr>
          <p:cNvSpPr txBox="1"/>
          <p:nvPr/>
        </p:nvSpPr>
        <p:spPr>
          <a:xfrm>
            <a:off x="6208019" y="1764032"/>
            <a:ext cx="2944320" cy="400110"/>
          </a:xfrm>
          <a:prstGeom prst="rect">
            <a:avLst/>
          </a:prstGeom>
          <a:noFill/>
        </p:spPr>
        <p:txBody>
          <a:bodyPr wrap="square" rtlCol="0">
            <a:spAutoFit/>
          </a:bodyPr>
          <a:lstStyle/>
          <a:p>
            <a:pPr algn="ctr"/>
            <a:r>
              <a:rPr lang="en-US" sz="2000" dirty="0">
                <a:latin typeface="Helvetica Neue Medium" panose="02000503000000020004" pitchFamily="2" charset="0"/>
                <a:ea typeface="Helvetica Neue Medium" panose="02000503000000020004" pitchFamily="2" charset="0"/>
                <a:cs typeface="Helvetica Neue Medium" panose="02000503000000020004" pitchFamily="2" charset="0"/>
              </a:rPr>
              <a:t>What is in memory?</a:t>
            </a:r>
          </a:p>
        </p:txBody>
      </p:sp>
      <p:cxnSp>
        <p:nvCxnSpPr>
          <p:cNvPr id="38" name="Straight Arrow Connector 37">
            <a:extLst>
              <a:ext uri="{FF2B5EF4-FFF2-40B4-BE49-F238E27FC236}">
                <a16:creationId xmlns:a16="http://schemas.microsoft.com/office/drawing/2014/main" id="{45B8D4AE-5A65-464E-B0E4-38C3A2CAA97D}"/>
              </a:ext>
            </a:extLst>
          </p:cNvPr>
          <p:cNvCxnSpPr>
            <a:cxnSpLocks/>
          </p:cNvCxnSpPr>
          <p:nvPr/>
        </p:nvCxnSpPr>
        <p:spPr>
          <a:xfrm rot="5400000">
            <a:off x="7680179" y="1232700"/>
            <a:ext cx="0" cy="2137145"/>
          </a:xfrm>
          <a:prstGeom prst="straightConnector1">
            <a:avLst/>
          </a:prstGeom>
          <a:ln w="57150">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AEE501A-C97F-144D-ACB0-F8B0FEA42C76}"/>
              </a:ext>
            </a:extLst>
          </p:cNvPr>
          <p:cNvSpPr txBox="1"/>
          <p:nvPr/>
        </p:nvSpPr>
        <p:spPr>
          <a:xfrm>
            <a:off x="325855" y="283473"/>
            <a:ext cx="11540290" cy="584775"/>
          </a:xfrm>
          <a:prstGeom prst="rect">
            <a:avLst/>
          </a:prstGeom>
          <a:noFill/>
        </p:spPr>
        <p:txBody>
          <a:bodyPr wrap="square" rtlCol="0">
            <a:spAutoFit/>
          </a:bodyPr>
          <a:lstStyle/>
          <a:p>
            <a:pPr>
              <a:defRPr/>
            </a:pPr>
            <a:r>
              <a:rPr lang="en-US" sz="3200" b="1" noProof="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Concrete example: </a:t>
            </a:r>
            <a:r>
              <a:rPr lang="en-US" sz="3200" noProof="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VGG19</a:t>
            </a:r>
            <a:endParaRPr kumimoji="0" lang="en-US" sz="320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4" name="Rectangle 13">
            <a:extLst>
              <a:ext uri="{FF2B5EF4-FFF2-40B4-BE49-F238E27FC236}">
                <a16:creationId xmlns:a16="http://schemas.microsoft.com/office/drawing/2014/main" id="{4C8B77B4-8AF5-6D4A-A895-9711DC37C2F9}"/>
              </a:ext>
            </a:extLst>
          </p:cNvPr>
          <p:cNvSpPr/>
          <p:nvPr/>
        </p:nvSpPr>
        <p:spPr>
          <a:xfrm>
            <a:off x="10174656" y="406583"/>
            <a:ext cx="1691489" cy="338554"/>
          </a:xfrm>
          <a:prstGeom prst="rect">
            <a:avLst/>
          </a:prstGeom>
        </p:spPr>
        <p:txBody>
          <a:bodyPr wrap="none">
            <a:spAutoFit/>
          </a:bodyPr>
          <a:lstStyle/>
          <a:p>
            <a:pPr algn="r">
              <a:defRPr/>
            </a:pPr>
            <a:r>
              <a:rPr lang="en-US" sz="16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224x224 images</a:t>
            </a:r>
            <a:endParaRPr lang="en-US" sz="2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12539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32FA411-B6F5-E444-AC9C-D42029FDB522}"/>
              </a:ext>
            </a:extLst>
          </p:cNvPr>
          <p:cNvSpPr txBox="1"/>
          <p:nvPr/>
        </p:nvSpPr>
        <p:spPr>
          <a:xfrm>
            <a:off x="325855" y="283473"/>
            <a:ext cx="11540290" cy="584775"/>
          </a:xfrm>
          <a:prstGeom prst="rect">
            <a:avLst/>
          </a:prstGeom>
          <a:noFill/>
        </p:spPr>
        <p:txBody>
          <a:bodyPr wrap="square" rtlCol="0">
            <a:spAutoFit/>
          </a:bodyPr>
          <a:lstStyle/>
          <a:p>
            <a:pPr>
              <a:tabLst>
                <a:tab pos="9363075" algn="l"/>
              </a:tabLst>
              <a:defRPr/>
            </a:pPr>
            <a:r>
              <a:rPr lang="en-US" sz="3200" b="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Evaluation: </a:t>
            </a:r>
            <a:r>
              <a:rPr lang="en-US" sz="3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Checkmate supports complex models (U-Net)</a:t>
            </a:r>
            <a:endParaRPr kumimoji="0" lang="en-US" sz="320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11" name="Group 10">
            <a:extLst>
              <a:ext uri="{FF2B5EF4-FFF2-40B4-BE49-F238E27FC236}">
                <a16:creationId xmlns:a16="http://schemas.microsoft.com/office/drawing/2014/main" id="{09F5CBAF-B293-9B41-BD00-9B284AB9C1C6}"/>
              </a:ext>
            </a:extLst>
          </p:cNvPr>
          <p:cNvGrpSpPr/>
          <p:nvPr/>
        </p:nvGrpSpPr>
        <p:grpSpPr>
          <a:xfrm>
            <a:off x="5280895" y="1679876"/>
            <a:ext cx="2774859" cy="3652794"/>
            <a:chOff x="3658157" y="1602603"/>
            <a:chExt cx="2774859" cy="3652794"/>
          </a:xfrm>
        </p:grpSpPr>
        <p:pic>
          <p:nvPicPr>
            <p:cNvPr id="13" name="Picture 12">
              <a:extLst>
                <a:ext uri="{FF2B5EF4-FFF2-40B4-BE49-F238E27FC236}">
                  <a16:creationId xmlns:a16="http://schemas.microsoft.com/office/drawing/2014/main" id="{0D8BB2FF-03D5-A948-B895-4BE91A7CB78A}"/>
                </a:ext>
              </a:extLst>
            </p:cNvPr>
            <p:cNvPicPr>
              <a:picLocks noChangeAspect="1"/>
            </p:cNvPicPr>
            <p:nvPr/>
          </p:nvPicPr>
          <p:blipFill>
            <a:blip r:embed="rId3"/>
            <a:stretch>
              <a:fillRect/>
            </a:stretch>
          </p:blipFill>
          <p:spPr>
            <a:xfrm>
              <a:off x="3658157" y="1786824"/>
              <a:ext cx="2774859" cy="3468573"/>
            </a:xfrm>
            <a:prstGeom prst="rect">
              <a:avLst/>
            </a:prstGeom>
          </p:spPr>
        </p:pic>
        <p:sp>
          <p:nvSpPr>
            <p:cNvPr id="14" name="TextBox 13">
              <a:extLst>
                <a:ext uri="{FF2B5EF4-FFF2-40B4-BE49-F238E27FC236}">
                  <a16:creationId xmlns:a16="http://schemas.microsoft.com/office/drawing/2014/main" id="{F5A8A450-CB32-8246-84AB-B2B83A2E2B98}"/>
                </a:ext>
              </a:extLst>
            </p:cNvPr>
            <p:cNvSpPr txBox="1"/>
            <p:nvPr/>
          </p:nvSpPr>
          <p:spPr>
            <a:xfrm>
              <a:off x="5116507" y="1602603"/>
              <a:ext cx="1286756" cy="707886"/>
            </a:xfrm>
            <a:prstGeom prst="rect">
              <a:avLst/>
            </a:prstGeom>
            <a:solidFill>
              <a:srgbClr val="FFFFFF"/>
            </a:solidFill>
          </p:spPr>
          <p:txBody>
            <a:bodyPr wrap="square" rtlCol="0">
              <a:spAutoFit/>
            </a:bodyPr>
            <a:lstStyle/>
            <a:p>
              <a:pPr algn="ctr"/>
              <a:r>
                <a:rPr lang="en-US" sz="2000" b="1" i="1" dirty="0">
                  <a:solidFill>
                    <a:srgbClr val="55A868"/>
                  </a:solidFill>
                  <a:latin typeface="Helvetica Neue" panose="02000503000000020004" pitchFamily="2" charset="0"/>
                  <a:ea typeface="Helvetica Neue" panose="02000503000000020004" pitchFamily="2" charset="0"/>
                  <a:cs typeface="Helvetica Neue" panose="02000503000000020004" pitchFamily="2" charset="0"/>
                </a:rPr>
                <a:t>Best heuristic</a:t>
              </a:r>
            </a:p>
          </p:txBody>
        </p:sp>
        <p:cxnSp>
          <p:nvCxnSpPr>
            <p:cNvPr id="15" name="Straight Arrow Connector 14">
              <a:extLst>
                <a:ext uri="{FF2B5EF4-FFF2-40B4-BE49-F238E27FC236}">
                  <a16:creationId xmlns:a16="http://schemas.microsoft.com/office/drawing/2014/main" id="{36F3C4B2-7E68-464A-B0FD-274903A21A86}"/>
                </a:ext>
              </a:extLst>
            </p:cNvPr>
            <p:cNvCxnSpPr>
              <a:cxnSpLocks/>
            </p:cNvCxnSpPr>
            <p:nvPr/>
          </p:nvCxnSpPr>
          <p:spPr>
            <a:xfrm flipH="1">
              <a:off x="4845828" y="2310489"/>
              <a:ext cx="490447" cy="484250"/>
            </a:xfrm>
            <a:prstGeom prst="straightConnector1">
              <a:avLst/>
            </a:prstGeom>
            <a:ln w="38100">
              <a:solidFill>
                <a:srgbClr val="55A868"/>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2A843EA5-C45C-F144-9ACB-6FEF2192A12E}"/>
              </a:ext>
            </a:extLst>
          </p:cNvPr>
          <p:cNvGrpSpPr/>
          <p:nvPr/>
        </p:nvGrpSpPr>
        <p:grpSpPr>
          <a:xfrm>
            <a:off x="4477934" y="3529050"/>
            <a:ext cx="3571346" cy="1836508"/>
            <a:chOff x="2855196" y="3451777"/>
            <a:chExt cx="3571346" cy="1836508"/>
          </a:xfrm>
        </p:grpSpPr>
        <p:pic>
          <p:nvPicPr>
            <p:cNvPr id="17" name="Picture 16">
              <a:extLst>
                <a:ext uri="{FF2B5EF4-FFF2-40B4-BE49-F238E27FC236}">
                  <a16:creationId xmlns:a16="http://schemas.microsoft.com/office/drawing/2014/main" id="{56F94CAE-7B3A-6B43-852A-95CAB83E4E6B}"/>
                </a:ext>
              </a:extLst>
            </p:cNvPr>
            <p:cNvPicPr>
              <a:picLocks noChangeAspect="1"/>
            </p:cNvPicPr>
            <p:nvPr/>
          </p:nvPicPr>
          <p:blipFill>
            <a:blip r:embed="rId4"/>
            <a:stretch>
              <a:fillRect/>
            </a:stretch>
          </p:blipFill>
          <p:spPr>
            <a:xfrm>
              <a:off x="2855196" y="3592538"/>
              <a:ext cx="3571346" cy="1695747"/>
            </a:xfrm>
            <a:prstGeom prst="rect">
              <a:avLst/>
            </a:prstGeom>
          </p:spPr>
        </p:pic>
        <p:cxnSp>
          <p:nvCxnSpPr>
            <p:cNvPr id="18" name="Straight Arrow Connector 17">
              <a:extLst>
                <a:ext uri="{FF2B5EF4-FFF2-40B4-BE49-F238E27FC236}">
                  <a16:creationId xmlns:a16="http://schemas.microsoft.com/office/drawing/2014/main" id="{94E26E96-E564-8A4C-902B-2C74AD43FA24}"/>
                </a:ext>
              </a:extLst>
            </p:cNvPr>
            <p:cNvCxnSpPr>
              <a:cxnSpLocks/>
            </p:cNvCxnSpPr>
            <p:nvPr/>
          </p:nvCxnSpPr>
          <p:spPr>
            <a:xfrm flipH="1">
              <a:off x="3323910" y="3740530"/>
              <a:ext cx="63567" cy="48425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A98989F-AB1E-9545-A186-435C5E17B6C6}"/>
                </a:ext>
              </a:extLst>
            </p:cNvPr>
            <p:cNvSpPr txBox="1"/>
            <p:nvPr/>
          </p:nvSpPr>
          <p:spPr>
            <a:xfrm>
              <a:off x="3030877" y="3451777"/>
              <a:ext cx="1831049" cy="400110"/>
            </a:xfrm>
            <a:prstGeom prst="rect">
              <a:avLst/>
            </a:prstGeom>
            <a:solidFill>
              <a:srgbClr val="FFFFFF"/>
            </a:solidFill>
          </p:spPr>
          <p:txBody>
            <a:bodyPr wrap="square" rtlCol="0">
              <a:spAutoFit/>
            </a:bodyPr>
            <a:lstStyle/>
            <a:p>
              <a:pPr algn="ctr"/>
              <a:r>
                <a:rPr lang="en-US" sz="2000" b="1" i="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Checkmate</a:t>
              </a:r>
            </a:p>
          </p:txBody>
        </p:sp>
      </p:grpSp>
      <p:pic>
        <p:nvPicPr>
          <p:cNvPr id="10" name="Picture 9">
            <a:extLst>
              <a:ext uri="{FF2B5EF4-FFF2-40B4-BE49-F238E27FC236}">
                <a16:creationId xmlns:a16="http://schemas.microsoft.com/office/drawing/2014/main" id="{A5367813-83D8-7F42-BFA9-22CB399B6E08}"/>
              </a:ext>
            </a:extLst>
          </p:cNvPr>
          <p:cNvPicPr>
            <a:picLocks noChangeAspect="1"/>
          </p:cNvPicPr>
          <p:nvPr/>
        </p:nvPicPr>
        <p:blipFill>
          <a:blip r:embed="rId5"/>
          <a:stretch>
            <a:fillRect/>
          </a:stretch>
        </p:blipFill>
        <p:spPr>
          <a:xfrm>
            <a:off x="2057308" y="1274183"/>
            <a:ext cx="6269126" cy="5087241"/>
          </a:xfrm>
          <a:prstGeom prst="rect">
            <a:avLst/>
          </a:prstGeom>
        </p:spPr>
      </p:pic>
      <p:sp>
        <p:nvSpPr>
          <p:cNvPr id="6" name="TextBox 5">
            <a:extLst>
              <a:ext uri="{FF2B5EF4-FFF2-40B4-BE49-F238E27FC236}">
                <a16:creationId xmlns:a16="http://schemas.microsoft.com/office/drawing/2014/main" id="{90EB1824-870C-A549-99B8-4F3E95D74FD1}"/>
              </a:ext>
            </a:extLst>
          </p:cNvPr>
          <p:cNvSpPr txBox="1"/>
          <p:nvPr/>
        </p:nvSpPr>
        <p:spPr>
          <a:xfrm>
            <a:off x="4387447" y="6036955"/>
            <a:ext cx="4652683" cy="400110"/>
          </a:xfrm>
          <a:prstGeom prst="rect">
            <a:avLst/>
          </a:prstGeom>
          <a:solidFill>
            <a:schemeClr val="bg1"/>
          </a:solidFill>
        </p:spPr>
        <p:txBody>
          <a:bodyPr wrap="square" rtlCol="0">
            <a:spAutoFit/>
          </a:bodyPr>
          <a:lstStyle/>
          <a:p>
            <a:r>
              <a:rPr lang="en-US" sz="2000" b="1" dirty="0">
                <a:latin typeface="Helvetica Neue" panose="02000503000000020004" pitchFamily="2" charset="0"/>
                <a:ea typeface="Helvetica Neue" panose="02000503000000020004" pitchFamily="2" charset="0"/>
                <a:cs typeface="Helvetica Neue" panose="02000503000000020004" pitchFamily="2" charset="0"/>
              </a:rPr>
              <a:t>GPU Memory available (GB)</a:t>
            </a:r>
          </a:p>
        </p:txBody>
      </p:sp>
    </p:spTree>
    <p:extLst>
      <p:ext uri="{BB962C8B-B14F-4D97-AF65-F5344CB8AC3E}">
        <p14:creationId xmlns:p14="http://schemas.microsoft.com/office/powerpoint/2010/main" val="103655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32FA411-B6F5-E444-AC9C-D42029FDB522}"/>
              </a:ext>
            </a:extLst>
          </p:cNvPr>
          <p:cNvSpPr txBox="1"/>
          <p:nvPr/>
        </p:nvSpPr>
        <p:spPr>
          <a:xfrm>
            <a:off x="325855" y="283473"/>
            <a:ext cx="11540290" cy="584775"/>
          </a:xfrm>
          <a:prstGeom prst="rect">
            <a:avLst/>
          </a:prstGeom>
          <a:noFill/>
        </p:spPr>
        <p:txBody>
          <a:bodyPr wrap="square" rtlCol="0">
            <a:spAutoFit/>
          </a:bodyPr>
          <a:lstStyle/>
          <a:p>
            <a:pPr>
              <a:defRPr/>
            </a:pPr>
            <a:r>
              <a:rPr lang="en-US" sz="3200" b="1" noProof="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Evaluation:</a:t>
            </a:r>
            <a:r>
              <a:rPr lang="en-US" sz="3200" noProof="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 Checkmate enables training w/ large inputs</a:t>
            </a:r>
            <a:endParaRPr kumimoji="0" lang="en-US" sz="320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Slide Number Placeholder 1">
            <a:extLst>
              <a:ext uri="{FF2B5EF4-FFF2-40B4-BE49-F238E27FC236}">
                <a16:creationId xmlns:a16="http://schemas.microsoft.com/office/drawing/2014/main" id="{81B0F7D0-18E2-B142-A43F-EA54A376590C}"/>
              </a:ext>
            </a:extLst>
          </p:cNvPr>
          <p:cNvSpPr>
            <a:spLocks noGrp="1"/>
          </p:cNvSpPr>
          <p:nvPr>
            <p:ph type="sldNum" sz="quarter" idx="12"/>
          </p:nvPr>
        </p:nvSpPr>
        <p:spPr/>
        <p:txBody>
          <a:bodyPr/>
          <a:lstStyle/>
          <a:p>
            <a:fld id="{5C21FAA9-B8A2-DE42-8B6F-6CA326C19E94}" type="slidenum">
              <a:rPr lang="en-US" smtClean="0"/>
              <a:pPr/>
              <a:t>29</a:t>
            </a:fld>
            <a:endParaRPr lang="en-US" dirty="0"/>
          </a:p>
        </p:txBody>
      </p:sp>
      <p:grpSp>
        <p:nvGrpSpPr>
          <p:cNvPr id="24" name="Group 23">
            <a:extLst>
              <a:ext uri="{FF2B5EF4-FFF2-40B4-BE49-F238E27FC236}">
                <a16:creationId xmlns:a16="http://schemas.microsoft.com/office/drawing/2014/main" id="{69140E41-A95C-0842-8BEC-4FDC860012DB}"/>
              </a:ext>
            </a:extLst>
          </p:cNvPr>
          <p:cNvGrpSpPr/>
          <p:nvPr/>
        </p:nvGrpSpPr>
        <p:grpSpPr>
          <a:xfrm>
            <a:off x="8747723" y="1143868"/>
            <a:ext cx="1898769" cy="5968208"/>
            <a:chOff x="8747723" y="1143868"/>
            <a:chExt cx="1898769" cy="5968208"/>
          </a:xfrm>
        </p:grpSpPr>
        <p:sp>
          <p:nvSpPr>
            <p:cNvPr id="13" name="Arc 12">
              <a:extLst>
                <a:ext uri="{FF2B5EF4-FFF2-40B4-BE49-F238E27FC236}">
                  <a16:creationId xmlns:a16="http://schemas.microsoft.com/office/drawing/2014/main" id="{859BDBC1-25CA-1B45-A9F7-01BD9B0C6874}"/>
                </a:ext>
              </a:extLst>
            </p:cNvPr>
            <p:cNvSpPr/>
            <p:nvPr/>
          </p:nvSpPr>
          <p:spPr>
            <a:xfrm rot="16200000">
              <a:off x="7358198" y="4386116"/>
              <a:ext cx="5064871" cy="387050"/>
            </a:xfrm>
            <a:prstGeom prst="arc">
              <a:avLst>
                <a:gd name="adj1" fmla="val 13570286"/>
                <a:gd name="adj2" fmla="val 141855"/>
              </a:avLst>
            </a:prstGeom>
            <a:ln w="57150">
              <a:solidFill>
                <a:srgbClr val="DB0068"/>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56" dirty="0"/>
            </a:p>
          </p:txBody>
        </p:sp>
        <p:sp>
          <p:nvSpPr>
            <p:cNvPr id="15" name="TextBox 14">
              <a:extLst>
                <a:ext uri="{FF2B5EF4-FFF2-40B4-BE49-F238E27FC236}">
                  <a16:creationId xmlns:a16="http://schemas.microsoft.com/office/drawing/2014/main" id="{CBD34BCC-6002-2E4E-ACE6-A1B7B49E64E9}"/>
                </a:ext>
              </a:extLst>
            </p:cNvPr>
            <p:cNvSpPr txBox="1"/>
            <p:nvPr/>
          </p:nvSpPr>
          <p:spPr>
            <a:xfrm>
              <a:off x="8747723" y="1143868"/>
              <a:ext cx="1898769" cy="830997"/>
            </a:xfrm>
            <a:prstGeom prst="rect">
              <a:avLst/>
            </a:prstGeom>
            <a:noFill/>
          </p:spPr>
          <p:txBody>
            <a:bodyPr wrap="square" rtlCol="0">
              <a:spAutoFit/>
            </a:bodyPr>
            <a:lstStyle/>
            <a:p>
              <a:pPr algn="ctr" defTabSz="892089">
                <a:defRPr/>
              </a:pPr>
              <a:r>
                <a:rPr lang="en-US" sz="2400" b="1" dirty="0">
                  <a:solidFill>
                    <a:srgbClr val="DA0169"/>
                  </a:solidFill>
                  <a:latin typeface="Helvetica Neue" panose="02000503000000020004" pitchFamily="2" charset="0"/>
                  <a:ea typeface="Helvetica Neue" panose="02000503000000020004" pitchFamily="2" charset="0"/>
                  <a:cs typeface="Helvetica Neue" panose="02000503000000020004" pitchFamily="2" charset="0"/>
                </a:rPr>
                <a:t>5x larger input size</a:t>
              </a:r>
            </a:p>
          </p:txBody>
        </p:sp>
      </p:grpSp>
      <p:grpSp>
        <p:nvGrpSpPr>
          <p:cNvPr id="36" name="Group 35">
            <a:extLst>
              <a:ext uri="{FF2B5EF4-FFF2-40B4-BE49-F238E27FC236}">
                <a16:creationId xmlns:a16="http://schemas.microsoft.com/office/drawing/2014/main" id="{81CFA706-4711-0D49-8D68-E230A2EF5FBA}"/>
              </a:ext>
            </a:extLst>
          </p:cNvPr>
          <p:cNvGrpSpPr/>
          <p:nvPr/>
        </p:nvGrpSpPr>
        <p:grpSpPr>
          <a:xfrm>
            <a:off x="2622262" y="1328905"/>
            <a:ext cx="4447048" cy="4321780"/>
            <a:chOff x="2622262" y="1328905"/>
            <a:chExt cx="4447048" cy="4321780"/>
          </a:xfrm>
        </p:grpSpPr>
        <p:cxnSp>
          <p:nvCxnSpPr>
            <p:cNvPr id="34" name="Straight Arrow Connector 33">
              <a:extLst>
                <a:ext uri="{FF2B5EF4-FFF2-40B4-BE49-F238E27FC236}">
                  <a16:creationId xmlns:a16="http://schemas.microsoft.com/office/drawing/2014/main" id="{9A650CCE-B1EA-9443-85F8-868471D96346}"/>
                </a:ext>
              </a:extLst>
            </p:cNvPr>
            <p:cNvCxnSpPr>
              <a:cxnSpLocks/>
            </p:cNvCxnSpPr>
            <p:nvPr/>
          </p:nvCxnSpPr>
          <p:spPr>
            <a:xfrm flipH="1">
              <a:off x="3542850" y="4831918"/>
              <a:ext cx="63567" cy="48425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527140F6-56DC-9248-B008-9284C3148A13}"/>
                </a:ext>
              </a:extLst>
            </p:cNvPr>
            <p:cNvSpPr txBox="1"/>
            <p:nvPr/>
          </p:nvSpPr>
          <p:spPr>
            <a:xfrm>
              <a:off x="3249817" y="4543165"/>
              <a:ext cx="1831049" cy="400110"/>
            </a:xfrm>
            <a:prstGeom prst="rect">
              <a:avLst/>
            </a:prstGeom>
            <a:solidFill>
              <a:srgbClr val="FFFFFF"/>
            </a:solidFill>
          </p:spPr>
          <p:txBody>
            <a:bodyPr wrap="square" rtlCol="0">
              <a:spAutoFit/>
            </a:bodyPr>
            <a:lstStyle/>
            <a:p>
              <a:pPr algn="ctr"/>
              <a:r>
                <a:rPr lang="en-US" sz="2000" b="1" i="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Checkmate</a:t>
              </a:r>
            </a:p>
          </p:txBody>
        </p:sp>
        <p:pic>
          <p:nvPicPr>
            <p:cNvPr id="32" name="Picture 31">
              <a:extLst>
                <a:ext uri="{FF2B5EF4-FFF2-40B4-BE49-F238E27FC236}">
                  <a16:creationId xmlns:a16="http://schemas.microsoft.com/office/drawing/2014/main" id="{5BAD6791-D06E-4E41-8228-DE09CC5C9546}"/>
                </a:ext>
              </a:extLst>
            </p:cNvPr>
            <p:cNvPicPr>
              <a:picLocks noChangeAspect="1"/>
            </p:cNvPicPr>
            <p:nvPr/>
          </p:nvPicPr>
          <p:blipFill>
            <a:blip r:embed="rId3"/>
            <a:stretch>
              <a:fillRect/>
            </a:stretch>
          </p:blipFill>
          <p:spPr>
            <a:xfrm>
              <a:off x="2622262" y="1328905"/>
              <a:ext cx="4447048" cy="4321780"/>
            </a:xfrm>
            <a:prstGeom prst="rect">
              <a:avLst/>
            </a:prstGeom>
          </p:spPr>
        </p:pic>
      </p:grpSp>
      <p:grpSp>
        <p:nvGrpSpPr>
          <p:cNvPr id="39" name="Group 38">
            <a:extLst>
              <a:ext uri="{FF2B5EF4-FFF2-40B4-BE49-F238E27FC236}">
                <a16:creationId xmlns:a16="http://schemas.microsoft.com/office/drawing/2014/main" id="{B655E8B8-A929-5249-A84B-9C1BEA391A5C}"/>
              </a:ext>
            </a:extLst>
          </p:cNvPr>
          <p:cNvGrpSpPr/>
          <p:nvPr/>
        </p:nvGrpSpPr>
        <p:grpSpPr>
          <a:xfrm>
            <a:off x="2915327" y="1340649"/>
            <a:ext cx="4154753" cy="4238266"/>
            <a:chOff x="2915327" y="1340649"/>
            <a:chExt cx="4154753" cy="4238266"/>
          </a:xfrm>
        </p:grpSpPr>
        <p:pic>
          <p:nvPicPr>
            <p:cNvPr id="31" name="Picture 30">
              <a:extLst>
                <a:ext uri="{FF2B5EF4-FFF2-40B4-BE49-F238E27FC236}">
                  <a16:creationId xmlns:a16="http://schemas.microsoft.com/office/drawing/2014/main" id="{EF31BC94-9E3C-574E-A7B4-600D838EDC4E}"/>
                </a:ext>
              </a:extLst>
            </p:cNvPr>
            <p:cNvPicPr>
              <a:picLocks noChangeAspect="1"/>
            </p:cNvPicPr>
            <p:nvPr/>
          </p:nvPicPr>
          <p:blipFill>
            <a:blip r:embed="rId4"/>
            <a:stretch>
              <a:fillRect/>
            </a:stretch>
          </p:blipFill>
          <p:spPr>
            <a:xfrm>
              <a:off x="2915327" y="1340649"/>
              <a:ext cx="4154753" cy="4238266"/>
            </a:xfrm>
            <a:prstGeom prst="rect">
              <a:avLst/>
            </a:prstGeom>
          </p:spPr>
        </p:pic>
        <p:sp>
          <p:nvSpPr>
            <p:cNvPr id="37" name="TextBox 36">
              <a:extLst>
                <a:ext uri="{FF2B5EF4-FFF2-40B4-BE49-F238E27FC236}">
                  <a16:creationId xmlns:a16="http://schemas.microsoft.com/office/drawing/2014/main" id="{8DB84796-B6C6-314F-8701-A6E8625CD1C7}"/>
                </a:ext>
              </a:extLst>
            </p:cNvPr>
            <p:cNvSpPr txBox="1"/>
            <p:nvPr/>
          </p:nvSpPr>
          <p:spPr>
            <a:xfrm>
              <a:off x="3952333" y="1637953"/>
              <a:ext cx="1286756" cy="707886"/>
            </a:xfrm>
            <a:prstGeom prst="rect">
              <a:avLst/>
            </a:prstGeom>
            <a:solidFill>
              <a:srgbClr val="FFFFFF"/>
            </a:solidFill>
          </p:spPr>
          <p:txBody>
            <a:bodyPr wrap="square" rtlCol="0">
              <a:spAutoFit/>
            </a:bodyPr>
            <a:lstStyle/>
            <a:p>
              <a:pPr algn="ctr"/>
              <a:r>
                <a:rPr lang="en-US" sz="2000" b="1" i="1" dirty="0">
                  <a:solidFill>
                    <a:srgbClr val="55A868"/>
                  </a:solidFill>
                  <a:latin typeface="Helvetica Neue" panose="02000503000000020004" pitchFamily="2" charset="0"/>
                  <a:ea typeface="Helvetica Neue" panose="02000503000000020004" pitchFamily="2" charset="0"/>
                  <a:cs typeface="Helvetica Neue" panose="02000503000000020004" pitchFamily="2" charset="0"/>
                </a:rPr>
                <a:t>Best heuristic</a:t>
              </a:r>
            </a:p>
          </p:txBody>
        </p:sp>
        <p:cxnSp>
          <p:nvCxnSpPr>
            <p:cNvPr id="38" name="Straight Arrow Connector 37">
              <a:extLst>
                <a:ext uri="{FF2B5EF4-FFF2-40B4-BE49-F238E27FC236}">
                  <a16:creationId xmlns:a16="http://schemas.microsoft.com/office/drawing/2014/main" id="{0C0B2E38-F644-F742-86B1-C96D6E60E566}"/>
                </a:ext>
              </a:extLst>
            </p:cNvPr>
            <p:cNvCxnSpPr>
              <a:cxnSpLocks/>
            </p:cNvCxnSpPr>
            <p:nvPr/>
          </p:nvCxnSpPr>
          <p:spPr>
            <a:xfrm flipH="1">
              <a:off x="3681654" y="2345839"/>
              <a:ext cx="490447" cy="484250"/>
            </a:xfrm>
            <a:prstGeom prst="straightConnector1">
              <a:avLst/>
            </a:prstGeom>
            <a:ln w="38100">
              <a:solidFill>
                <a:srgbClr val="55A868"/>
              </a:solidFill>
              <a:tailEnd type="triangle"/>
            </a:ln>
          </p:spPr>
          <p:style>
            <a:lnRef idx="1">
              <a:schemeClr val="accent1"/>
            </a:lnRef>
            <a:fillRef idx="0">
              <a:schemeClr val="accent1"/>
            </a:fillRef>
            <a:effectRef idx="0">
              <a:schemeClr val="accent1"/>
            </a:effectRef>
            <a:fontRef idx="minor">
              <a:schemeClr val="tx1"/>
            </a:fontRef>
          </p:style>
        </p:cxnSp>
      </p:grpSp>
      <p:pic>
        <p:nvPicPr>
          <p:cNvPr id="21" name="Picture 20">
            <a:extLst>
              <a:ext uri="{FF2B5EF4-FFF2-40B4-BE49-F238E27FC236}">
                <a16:creationId xmlns:a16="http://schemas.microsoft.com/office/drawing/2014/main" id="{30CE1102-0FA1-F44D-B222-3C94EDE6772B}"/>
              </a:ext>
            </a:extLst>
          </p:cNvPr>
          <p:cNvPicPr>
            <a:picLocks noChangeAspect="1"/>
          </p:cNvPicPr>
          <p:nvPr/>
        </p:nvPicPr>
        <p:blipFill>
          <a:blip r:embed="rId5"/>
          <a:stretch>
            <a:fillRect/>
          </a:stretch>
        </p:blipFill>
        <p:spPr>
          <a:xfrm>
            <a:off x="485701" y="1272276"/>
            <a:ext cx="6743645" cy="5449199"/>
          </a:xfrm>
          <a:prstGeom prst="rect">
            <a:avLst/>
          </a:prstGeom>
        </p:spPr>
      </p:pic>
      <p:pic>
        <p:nvPicPr>
          <p:cNvPr id="40" name="Picture 39">
            <a:extLst>
              <a:ext uri="{FF2B5EF4-FFF2-40B4-BE49-F238E27FC236}">
                <a16:creationId xmlns:a16="http://schemas.microsoft.com/office/drawing/2014/main" id="{93DB0516-571A-754F-9112-9B30E0AD72D9}"/>
              </a:ext>
            </a:extLst>
          </p:cNvPr>
          <p:cNvPicPr>
            <a:picLocks noChangeAspect="1"/>
          </p:cNvPicPr>
          <p:nvPr/>
        </p:nvPicPr>
        <p:blipFill>
          <a:blip r:embed="rId6"/>
          <a:stretch>
            <a:fillRect/>
          </a:stretch>
        </p:blipFill>
        <p:spPr>
          <a:xfrm>
            <a:off x="8266352" y="2047206"/>
            <a:ext cx="2326499" cy="3941064"/>
          </a:xfrm>
          <a:prstGeom prst="rect">
            <a:avLst/>
          </a:prstGeom>
        </p:spPr>
      </p:pic>
      <p:sp>
        <p:nvSpPr>
          <p:cNvPr id="42" name="Rectangle 41">
            <a:extLst>
              <a:ext uri="{FF2B5EF4-FFF2-40B4-BE49-F238E27FC236}">
                <a16:creationId xmlns:a16="http://schemas.microsoft.com/office/drawing/2014/main" id="{4B27F9D7-0328-6640-8DEF-A26392062A3A}"/>
              </a:ext>
            </a:extLst>
          </p:cNvPr>
          <p:cNvSpPr/>
          <p:nvPr/>
        </p:nvSpPr>
        <p:spPr>
          <a:xfrm>
            <a:off x="5705219" y="1437898"/>
            <a:ext cx="1364476" cy="400110"/>
          </a:xfrm>
          <a:prstGeom prst="rect">
            <a:avLst/>
          </a:prstGeom>
        </p:spPr>
        <p:txBody>
          <a:bodyPr wrap="none">
            <a:spAutoFit/>
          </a:bodyPr>
          <a:lstStyle/>
          <a:p>
            <a:r>
              <a:rPr lang="en-US" sz="2000" dirty="0" err="1">
                <a:solidFill>
                  <a:prstClr val="black"/>
                </a:solidFill>
                <a:latin typeface="Helvetica Neue" panose="02000503000000020004" pitchFamily="2" charset="0"/>
                <a:ea typeface="Helvetica Neue" panose="02000503000000020004" pitchFamily="2" charset="0"/>
                <a:cs typeface="Helvetica Neue" panose="02000503000000020004" pitchFamily="2" charset="0"/>
              </a:rPr>
              <a:t>MobileNet</a:t>
            </a:r>
            <a:endParaRPr lang="en-US" sz="2000" dirty="0"/>
          </a:p>
        </p:txBody>
      </p:sp>
      <p:sp>
        <p:nvSpPr>
          <p:cNvPr id="43" name="TextBox 42">
            <a:extLst>
              <a:ext uri="{FF2B5EF4-FFF2-40B4-BE49-F238E27FC236}">
                <a16:creationId xmlns:a16="http://schemas.microsoft.com/office/drawing/2014/main" id="{2A926EC2-D2F1-7E45-A0AA-04A4FFE610B2}"/>
              </a:ext>
            </a:extLst>
          </p:cNvPr>
          <p:cNvSpPr txBox="1"/>
          <p:nvPr/>
        </p:nvSpPr>
        <p:spPr>
          <a:xfrm>
            <a:off x="2941313" y="6426154"/>
            <a:ext cx="4652683" cy="400110"/>
          </a:xfrm>
          <a:prstGeom prst="rect">
            <a:avLst/>
          </a:prstGeom>
          <a:solidFill>
            <a:schemeClr val="bg1"/>
          </a:solidFill>
        </p:spPr>
        <p:txBody>
          <a:bodyPr wrap="square" rtlCol="0">
            <a:spAutoFit/>
          </a:bodyPr>
          <a:lstStyle/>
          <a:p>
            <a:r>
              <a:rPr lang="en-US" sz="2000" b="1" dirty="0">
                <a:latin typeface="Helvetica Neue" panose="02000503000000020004" pitchFamily="2" charset="0"/>
                <a:ea typeface="Helvetica Neue" panose="02000503000000020004" pitchFamily="2" charset="0"/>
                <a:cs typeface="Helvetica Neue" panose="02000503000000020004" pitchFamily="2" charset="0"/>
              </a:rPr>
              <a:t>GPU Memory available (GB)</a:t>
            </a:r>
          </a:p>
        </p:txBody>
      </p:sp>
    </p:spTree>
    <p:extLst>
      <p:ext uri="{BB962C8B-B14F-4D97-AF65-F5344CB8AC3E}">
        <p14:creationId xmlns:p14="http://schemas.microsoft.com/office/powerpoint/2010/main" val="387511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146E592-D185-FB44-93DC-57B5372BDF05}"/>
              </a:ext>
            </a:extLst>
          </p:cNvPr>
          <p:cNvGrpSpPr/>
          <p:nvPr/>
        </p:nvGrpSpPr>
        <p:grpSpPr>
          <a:xfrm>
            <a:off x="223157" y="189222"/>
            <a:ext cx="8774059" cy="6379261"/>
            <a:chOff x="1416379" y="1155016"/>
            <a:chExt cx="6152626" cy="4473323"/>
          </a:xfrm>
        </p:grpSpPr>
        <p:graphicFrame>
          <p:nvGraphicFramePr>
            <p:cNvPr id="12" name="Chart 11">
              <a:extLst>
                <a:ext uri="{FF2B5EF4-FFF2-40B4-BE49-F238E27FC236}">
                  <a16:creationId xmlns:a16="http://schemas.microsoft.com/office/drawing/2014/main" id="{BEE0BF2C-59DA-754A-8710-FD74C97E613B}"/>
                </a:ext>
              </a:extLst>
            </p:cNvPr>
            <p:cNvGraphicFramePr>
              <a:graphicFrameLocks/>
            </p:cNvGraphicFramePr>
            <p:nvPr>
              <p:extLst>
                <p:ext uri="{D42A27DB-BD31-4B8C-83A1-F6EECF244321}">
                  <p14:modId xmlns:p14="http://schemas.microsoft.com/office/powerpoint/2010/main" val="3605312228"/>
                </p:ext>
              </p:extLst>
            </p:nvPr>
          </p:nvGraphicFramePr>
          <p:xfrm>
            <a:off x="1513606" y="1155016"/>
            <a:ext cx="6055399" cy="447332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643246DA-D9CF-7C4E-9963-0C30C64EFA66}"/>
                </a:ext>
              </a:extLst>
            </p:cNvPr>
            <p:cNvSpPr txBox="1"/>
            <p:nvPr/>
          </p:nvSpPr>
          <p:spPr>
            <a:xfrm>
              <a:off x="1416379" y="2387889"/>
              <a:ext cx="1303504" cy="582719"/>
            </a:xfrm>
            <a:prstGeom prst="rect">
              <a:avLst/>
            </a:prstGeom>
            <a:solidFill>
              <a:schemeClr val="bg1"/>
            </a:solidFill>
          </p:spPr>
          <p:txBody>
            <a:bodyPr wrap="squar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Parameter count (10</a:t>
              </a:r>
              <a:r>
                <a:rPr lang="en-US" sz="2400" b="1" baseline="30000" dirty="0">
                  <a:latin typeface="Helvetica Neue" panose="02000503000000020004" pitchFamily="2" charset="0"/>
                  <a:ea typeface="Helvetica Neue" panose="02000503000000020004" pitchFamily="2" charset="0"/>
                  <a:cs typeface="Helvetica Neue" panose="02000503000000020004" pitchFamily="2" charset="0"/>
                </a:rPr>
                <a:t>9</a:t>
              </a:r>
              <a:r>
                <a:rPr lang="en-US" sz="2400" b="1" dirty="0">
                  <a:latin typeface="Helvetica Neue" panose="02000503000000020004" pitchFamily="2" charset="0"/>
                  <a:ea typeface="Helvetica Neue" panose="02000503000000020004" pitchFamily="2" charset="0"/>
                  <a:cs typeface="Helvetica Neue" panose="02000503000000020004" pitchFamily="2" charset="0"/>
                </a:rPr>
                <a:t>)</a:t>
              </a:r>
            </a:p>
          </p:txBody>
        </p:sp>
      </p:grpSp>
      <p:sp>
        <p:nvSpPr>
          <p:cNvPr id="19" name="TextBox 18">
            <a:extLst>
              <a:ext uri="{FF2B5EF4-FFF2-40B4-BE49-F238E27FC236}">
                <a16:creationId xmlns:a16="http://schemas.microsoft.com/office/drawing/2014/main" id="{B0264135-5327-444F-BDD9-9D2880D21FFD}"/>
              </a:ext>
            </a:extLst>
          </p:cNvPr>
          <p:cNvSpPr txBox="1"/>
          <p:nvPr/>
        </p:nvSpPr>
        <p:spPr>
          <a:xfrm>
            <a:off x="8226062" y="1993549"/>
            <a:ext cx="3965938" cy="1569660"/>
          </a:xfrm>
          <a:prstGeom prst="rect">
            <a:avLst/>
          </a:prstGeom>
          <a:noFill/>
        </p:spPr>
        <p:txBody>
          <a:bodyPr wrap="square" rtlCol="0">
            <a:spAutoFit/>
          </a:bodyPr>
          <a:lstStyle/>
          <a:p>
            <a:r>
              <a:rPr lang="en-US" sz="3200" dirty="0">
                <a:latin typeface="Helvetica Neue" panose="02000503000000020004" pitchFamily="2" charset="0"/>
                <a:ea typeface="Helvetica Neue" panose="02000503000000020004" pitchFamily="2" charset="0"/>
                <a:cs typeface="Helvetica Neue" panose="02000503000000020004" pitchFamily="2" charset="0"/>
              </a:rPr>
              <a:t>New applications drove </a:t>
            </a:r>
            <a:r>
              <a:rPr lang="en-US" sz="3200" b="1" dirty="0">
                <a:solidFill>
                  <a:schemeClr val="accent1">
                    <a:lumMod val="75000"/>
                  </a:schemeClr>
                </a:solidFill>
                <a:latin typeface="Helvetica Neue" panose="02000503000000020004" pitchFamily="2" charset="0"/>
                <a:ea typeface="Helvetica Neue" panose="02000503000000020004" pitchFamily="2" charset="0"/>
                <a:cs typeface="Helvetica Neue" panose="02000503000000020004" pitchFamily="2" charset="0"/>
              </a:rPr>
              <a:t>330x growth in model size</a:t>
            </a:r>
          </a:p>
        </p:txBody>
      </p:sp>
      <p:sp>
        <p:nvSpPr>
          <p:cNvPr id="13" name="Rectangle 12">
            <a:extLst>
              <a:ext uri="{FF2B5EF4-FFF2-40B4-BE49-F238E27FC236}">
                <a16:creationId xmlns:a16="http://schemas.microsoft.com/office/drawing/2014/main" id="{CD93F7CC-A6A4-804D-A467-DE6D51D08C43}"/>
              </a:ext>
            </a:extLst>
          </p:cNvPr>
          <p:cNvSpPr/>
          <p:nvPr/>
        </p:nvSpPr>
        <p:spPr>
          <a:xfrm>
            <a:off x="3975611" y="6568483"/>
            <a:ext cx="2120389" cy="276999"/>
          </a:xfrm>
          <a:prstGeom prst="rect">
            <a:avLst/>
          </a:prstGeom>
        </p:spPr>
        <p:txBody>
          <a:bodyPr wrap="none">
            <a:spAutoFit/>
          </a:bodyPr>
          <a:lstStyle/>
          <a:p>
            <a:r>
              <a:rPr lang="en-US" sz="120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Figure adapted from NVIDIA</a:t>
            </a:r>
            <a:endParaRPr lang="en-US" sz="1200" dirty="0">
              <a:solidFill>
                <a:schemeClr val="tx1">
                  <a:lumMod val="50000"/>
                  <a:lumOff val="50000"/>
                </a:schemeClr>
              </a:solidFill>
            </a:endParaRPr>
          </a:p>
        </p:txBody>
      </p:sp>
      <p:sp>
        <p:nvSpPr>
          <p:cNvPr id="3" name="Right Brace 2">
            <a:extLst>
              <a:ext uri="{FF2B5EF4-FFF2-40B4-BE49-F238E27FC236}">
                <a16:creationId xmlns:a16="http://schemas.microsoft.com/office/drawing/2014/main" id="{D62EFA3C-FD3A-364E-9004-43F82EB65F4A}"/>
              </a:ext>
            </a:extLst>
          </p:cNvPr>
          <p:cNvSpPr/>
          <p:nvPr/>
        </p:nvSpPr>
        <p:spPr>
          <a:xfrm>
            <a:off x="7506705" y="1249727"/>
            <a:ext cx="586154" cy="3352800"/>
          </a:xfrm>
          <a:prstGeom prst="rightBrac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D6DC73B-766A-484A-ADD7-D80DC5C00590}"/>
              </a:ext>
            </a:extLst>
          </p:cNvPr>
          <p:cNvSpPr>
            <a:spLocks noGrp="1"/>
          </p:cNvSpPr>
          <p:nvPr>
            <p:ph type="sldNum" sz="quarter" idx="12"/>
          </p:nvPr>
        </p:nvSpPr>
        <p:spPr/>
        <p:txBody>
          <a:bodyPr/>
          <a:lstStyle/>
          <a:p>
            <a:fld id="{5C21FAA9-B8A2-DE42-8B6F-6CA326C19E94}" type="slidenum">
              <a:rPr lang="en-US" smtClean="0"/>
              <a:pPr/>
              <a:t>3</a:t>
            </a:fld>
            <a:endParaRPr lang="en-US" dirty="0"/>
          </a:p>
        </p:txBody>
      </p:sp>
    </p:spTree>
    <p:extLst>
      <p:ext uri="{BB962C8B-B14F-4D97-AF65-F5344CB8AC3E}">
        <p14:creationId xmlns:p14="http://schemas.microsoft.com/office/powerpoint/2010/main" val="3211477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9AA8E25-ECCD-DD45-8D10-D2570F37938E}"/>
              </a:ext>
            </a:extLst>
          </p:cNvPr>
          <p:cNvGrpSpPr/>
          <p:nvPr/>
        </p:nvGrpSpPr>
        <p:grpSpPr>
          <a:xfrm>
            <a:off x="-14068" y="-14068"/>
            <a:ext cx="6541477" cy="1353050"/>
            <a:chOff x="10819198" y="6176963"/>
            <a:chExt cx="2337270" cy="483445"/>
          </a:xfrm>
        </p:grpSpPr>
        <p:sp>
          <p:nvSpPr>
            <p:cNvPr id="12" name="Rectangle 11">
              <a:extLst>
                <a:ext uri="{FF2B5EF4-FFF2-40B4-BE49-F238E27FC236}">
                  <a16:creationId xmlns:a16="http://schemas.microsoft.com/office/drawing/2014/main" id="{6E75A028-842C-DD41-9A49-88B19056B5E3}"/>
                </a:ext>
              </a:extLst>
            </p:cNvPr>
            <p:cNvSpPr/>
            <p:nvPr userDrawn="1"/>
          </p:nvSpPr>
          <p:spPr>
            <a:xfrm>
              <a:off x="10819198" y="6176963"/>
              <a:ext cx="1969254" cy="48344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D7E844A3-3F7D-B443-93D6-C53624F404CE}"/>
                </a:ext>
              </a:extLst>
            </p:cNvPr>
            <p:cNvPicPr>
              <a:picLocks noChangeAspect="1"/>
            </p:cNvPicPr>
            <p:nvPr userDrawn="1"/>
          </p:nvPicPr>
          <p:blipFill>
            <a:blip r:embed="rId3"/>
            <a:stretch>
              <a:fillRect/>
            </a:stretch>
          </p:blipFill>
          <p:spPr>
            <a:xfrm>
              <a:off x="12897727" y="6214196"/>
              <a:ext cx="258741" cy="408978"/>
            </a:xfrm>
            <a:prstGeom prst="rect">
              <a:avLst/>
            </a:prstGeom>
          </p:spPr>
        </p:pic>
        <p:pic>
          <p:nvPicPr>
            <p:cNvPr id="14" name="Picture 13">
              <a:extLst>
                <a:ext uri="{FF2B5EF4-FFF2-40B4-BE49-F238E27FC236}">
                  <a16:creationId xmlns:a16="http://schemas.microsoft.com/office/drawing/2014/main" id="{E96AEA30-C9EA-E04A-9204-C05798485AC5}"/>
                </a:ext>
              </a:extLst>
            </p:cNvPr>
            <p:cNvPicPr>
              <a:picLocks noChangeAspect="1"/>
            </p:cNvPicPr>
            <p:nvPr userDrawn="1"/>
          </p:nvPicPr>
          <p:blipFill>
            <a:blip r:embed="rId4"/>
            <a:stretch>
              <a:fillRect/>
            </a:stretch>
          </p:blipFill>
          <p:spPr>
            <a:xfrm>
              <a:off x="11086970" y="6292966"/>
              <a:ext cx="1659161" cy="262623"/>
            </a:xfrm>
            <a:prstGeom prst="rect">
              <a:avLst/>
            </a:prstGeom>
          </p:spPr>
        </p:pic>
      </p:grpSp>
      <p:sp>
        <p:nvSpPr>
          <p:cNvPr id="15" name="Rectangle 14">
            <a:extLst>
              <a:ext uri="{FF2B5EF4-FFF2-40B4-BE49-F238E27FC236}">
                <a16:creationId xmlns:a16="http://schemas.microsoft.com/office/drawing/2014/main" id="{418B6E65-3589-F84F-BF6F-1DB008E79C29}"/>
              </a:ext>
            </a:extLst>
          </p:cNvPr>
          <p:cNvSpPr/>
          <p:nvPr/>
        </p:nvSpPr>
        <p:spPr>
          <a:xfrm>
            <a:off x="9882554" y="6106390"/>
            <a:ext cx="2309446" cy="751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8B8E19AE-D51B-D945-B4FE-C84089DE24D5}"/>
              </a:ext>
            </a:extLst>
          </p:cNvPr>
          <p:cNvSpPr txBox="1">
            <a:spLocks/>
          </p:cNvSpPr>
          <p:nvPr/>
        </p:nvSpPr>
        <p:spPr>
          <a:xfrm>
            <a:off x="310914" y="1392827"/>
            <a:ext cx="7041609" cy="4048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spcBef>
                <a:spcPts val="600"/>
              </a:spcBef>
              <a:spcAft>
                <a:spcPts val="600"/>
              </a:spcAft>
            </a:pPr>
            <a:r>
              <a:rPr lang="en-US" sz="2400" b="1" dirty="0">
                <a:latin typeface="Helvetica Neue" panose="02000503000000020004" pitchFamily="2" charset="0"/>
                <a:ea typeface="Helvetica Neue" panose="02000503000000020004" pitchFamily="2" charset="0"/>
                <a:cs typeface="Helvetica Neue" panose="02000503000000020004" pitchFamily="2" charset="0"/>
              </a:rPr>
              <a:t>Key ideas:</a:t>
            </a:r>
          </a:p>
          <a:p>
            <a:pPr marL="342900" indent="-342900">
              <a:lnSpc>
                <a:spcPct val="110000"/>
              </a:lnSpc>
              <a:spcBef>
                <a:spcPts val="600"/>
              </a:spcBef>
              <a:spcAft>
                <a:spcPts val="600"/>
              </a:spcAft>
              <a:buFont typeface="Arial" panose="020B0604020202020204" pitchFamily="34" charset="0"/>
              <a:buChar char="•"/>
            </a:pPr>
            <a:r>
              <a:rPr lang="en-US" sz="2400" dirty="0">
                <a:latin typeface="Helvetica Neue" panose="02000503000000020004" pitchFamily="2" charset="0"/>
                <a:ea typeface="Helvetica Neue" panose="02000503000000020004" pitchFamily="2" charset="0"/>
                <a:cs typeface="Helvetica Neue" panose="02000503000000020004" pitchFamily="2" charset="0"/>
              </a:rPr>
              <a:t>GPU memory limits are preventing the development of new deep learning models.</a:t>
            </a:r>
            <a:endParaRPr lang="en-US" sz="24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lnSpc>
                <a:spcPct val="110000"/>
              </a:lnSpc>
              <a:spcBef>
                <a:spcPts val="600"/>
              </a:spcBef>
              <a:spcAft>
                <a:spcPts val="600"/>
              </a:spcAft>
              <a:buFont typeface="Arial" panose="020B0604020202020204" pitchFamily="34" charset="0"/>
              <a:buChar char="•"/>
            </a:pPr>
            <a:r>
              <a:rPr lang="en-US" sz="2400" dirty="0">
                <a:latin typeface="Helvetica Neue" panose="02000503000000020004" pitchFamily="2" charset="0"/>
                <a:ea typeface="Helvetica Neue" panose="02000503000000020004" pitchFamily="2" charset="0"/>
                <a:cs typeface="Helvetica Neue" panose="02000503000000020004" pitchFamily="2" charset="0"/>
              </a:rPr>
              <a:t>We present the first general solution for optimal graph </a:t>
            </a:r>
            <a:r>
              <a:rPr lang="en-US" sz="2400" dirty="0" err="1">
                <a:latin typeface="Helvetica Neue" panose="02000503000000020004" pitchFamily="2" charset="0"/>
                <a:ea typeface="Helvetica Neue" panose="02000503000000020004" pitchFamily="2" charset="0"/>
                <a:cs typeface="Helvetica Neue" panose="02000503000000020004" pitchFamily="2" charset="0"/>
              </a:rPr>
              <a:t>recomputation</a:t>
            </a:r>
            <a:r>
              <a:rPr lang="en-US" sz="2400" dirty="0">
                <a:latin typeface="Helvetica Neue" panose="02000503000000020004" pitchFamily="2" charset="0"/>
                <a:ea typeface="Helvetica Neue" panose="02000503000000020004" pitchFamily="2" charset="0"/>
                <a:cs typeface="Helvetica Neue" panose="02000503000000020004" pitchFamily="2" charset="0"/>
              </a:rPr>
              <a:t>.</a:t>
            </a:r>
          </a:p>
          <a:p>
            <a:pPr marL="342900" indent="-342900">
              <a:lnSpc>
                <a:spcPct val="110000"/>
              </a:lnSpc>
              <a:spcBef>
                <a:spcPts val="600"/>
              </a:spcBef>
              <a:spcAft>
                <a:spcPts val="600"/>
              </a:spcAft>
              <a:buFont typeface="Arial" panose="020B0604020202020204" pitchFamily="34" charset="0"/>
              <a:buChar char="•"/>
            </a:pPr>
            <a:r>
              <a:rPr lang="en-US" sz="2400" dirty="0">
                <a:latin typeface="Helvetica Neue" panose="02000503000000020004" pitchFamily="2" charset="0"/>
                <a:ea typeface="Helvetica Neue" panose="02000503000000020004" pitchFamily="2" charset="0"/>
                <a:cs typeface="Helvetica Neue" panose="02000503000000020004" pitchFamily="2" charset="0"/>
              </a:rPr>
              <a:t>Formulation supports </a:t>
            </a:r>
            <a:r>
              <a:rPr lang="en-US" sz="24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arbitrary DAGs</a:t>
            </a:r>
            <a:r>
              <a:rPr lang="en-US" sz="2400" dirty="0">
                <a:latin typeface="Helvetica Neue" panose="02000503000000020004" pitchFamily="2" charset="0"/>
                <a:ea typeface="Helvetica Neue" panose="02000503000000020004" pitchFamily="2" charset="0"/>
                <a:cs typeface="Helvetica Neue" panose="02000503000000020004" pitchFamily="2" charset="0"/>
              </a:rPr>
              <a:t> and is both </a:t>
            </a:r>
            <a:r>
              <a:rPr lang="en-US" sz="24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hardware-aware</a:t>
            </a:r>
            <a:r>
              <a:rPr lang="en-US" sz="2400" dirty="0">
                <a:latin typeface="Helvetica Neue" panose="02000503000000020004" pitchFamily="2" charset="0"/>
                <a:ea typeface="Helvetica Neue" panose="02000503000000020004" pitchFamily="2" charset="0"/>
                <a:cs typeface="Helvetica Neue" panose="02000503000000020004" pitchFamily="2" charset="0"/>
              </a:rPr>
              <a:t> and </a:t>
            </a:r>
            <a:r>
              <a:rPr lang="en-US" sz="24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memory-aware</a:t>
            </a:r>
          </a:p>
          <a:p>
            <a:pPr marL="342900" indent="-342900">
              <a:lnSpc>
                <a:spcPct val="110000"/>
              </a:lnSpc>
              <a:spcBef>
                <a:spcPts val="600"/>
              </a:spcBef>
              <a:spcAft>
                <a:spcPts val="600"/>
              </a:spcAft>
              <a:buFont typeface="Arial" panose="020B0604020202020204" pitchFamily="34" charset="0"/>
              <a:buChar char="•"/>
            </a:pPr>
            <a:r>
              <a:rPr lang="en-US" sz="2400" dirty="0">
                <a:latin typeface="Helvetica Neue" panose="02000503000000020004" pitchFamily="2" charset="0"/>
                <a:ea typeface="Helvetica Neue" panose="02000503000000020004" pitchFamily="2" charset="0"/>
                <a:cs typeface="Helvetica Neue" panose="02000503000000020004" pitchFamily="2" charset="0"/>
              </a:rPr>
              <a:t>Integration with just</a:t>
            </a:r>
            <a:r>
              <a:rPr lang="en-US" sz="24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 one line of code</a:t>
            </a:r>
          </a:p>
        </p:txBody>
      </p:sp>
      <p:sp>
        <p:nvSpPr>
          <p:cNvPr id="5" name="Title 1">
            <a:extLst>
              <a:ext uri="{FF2B5EF4-FFF2-40B4-BE49-F238E27FC236}">
                <a16:creationId xmlns:a16="http://schemas.microsoft.com/office/drawing/2014/main" id="{E642CDE3-9189-5441-BB02-74BB74FC822B}"/>
              </a:ext>
            </a:extLst>
          </p:cNvPr>
          <p:cNvSpPr txBox="1">
            <a:spLocks/>
          </p:cNvSpPr>
          <p:nvPr/>
        </p:nvSpPr>
        <p:spPr>
          <a:xfrm>
            <a:off x="7643926" y="312775"/>
            <a:ext cx="4368076" cy="2166126"/>
          </a:xfrm>
          <a:prstGeom prst="roundRect">
            <a:avLst>
              <a:gd name="adj" fmla="val 13420"/>
            </a:avLst>
          </a:prstGeom>
          <a:solidFill>
            <a:schemeClr val="accent1">
              <a:lumMod val="20000"/>
              <a:lumOff val="80000"/>
            </a:schemeClr>
          </a:solidFill>
          <a:ln w="38100">
            <a:solidFill>
              <a:schemeClr val="accent1">
                <a:lumMod val="75000"/>
              </a:schemeClr>
            </a:solidFill>
          </a:ln>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pPr>
            <a:r>
              <a:rPr lang="en-US" sz="2800" b="1" dirty="0">
                <a:solidFill>
                  <a:schemeClr val="accent1">
                    <a:lumMod val="50000"/>
                  </a:schemeClr>
                </a:solidFill>
                <a:latin typeface="Helvetica Neue" panose="02000503000000020004" pitchFamily="2" charset="0"/>
                <a:ea typeface="Helvetica Neue" panose="02000503000000020004" pitchFamily="2" charset="0"/>
                <a:cs typeface="Helvetica Neue" panose="02000503000000020004" pitchFamily="2" charset="0"/>
              </a:rPr>
              <a:t>Code and paper:</a:t>
            </a:r>
          </a:p>
          <a:p>
            <a:pPr>
              <a:lnSpc>
                <a:spcPct val="100000"/>
              </a:lnSpc>
              <a:spcBef>
                <a:spcPts val="600"/>
              </a:spcBef>
            </a:pPr>
            <a:r>
              <a:rPr lang="en-US" sz="2800" dirty="0" err="1">
                <a:solidFill>
                  <a:schemeClr val="accent1">
                    <a:lumMod val="50000"/>
                  </a:schemeClr>
                </a:solidFill>
                <a:latin typeface="Consolas" panose="020B0609020204030204" pitchFamily="49" charset="0"/>
                <a:ea typeface="Helvetica Neue" panose="02000503000000020004" pitchFamily="2" charset="0"/>
                <a:cs typeface="Consolas" panose="020B0609020204030204" pitchFamily="49" charset="0"/>
              </a:rPr>
              <a:t>checkmateai.github.io</a:t>
            </a:r>
            <a:endParaRPr lang="en-US" sz="2800" dirty="0">
              <a:solidFill>
                <a:schemeClr val="accent1">
                  <a:lumMod val="50000"/>
                </a:schemeClr>
              </a:solidFill>
              <a:latin typeface="Consolas" panose="020B0609020204030204" pitchFamily="49" charset="0"/>
              <a:ea typeface="Helvetica Neue" panose="02000503000000020004" pitchFamily="2" charset="0"/>
              <a:cs typeface="Consolas" panose="020B0609020204030204" pitchFamily="49" charset="0"/>
            </a:endParaRPr>
          </a:p>
          <a:p>
            <a:pPr>
              <a:lnSpc>
                <a:spcPct val="100000"/>
              </a:lnSpc>
              <a:spcBef>
                <a:spcPts val="600"/>
              </a:spcBef>
            </a:pPr>
            <a:endParaRPr lang="en-US" sz="1000" dirty="0">
              <a:solidFill>
                <a:schemeClr val="accent1">
                  <a:lumMod val="50000"/>
                </a:schemeClr>
              </a:solidFill>
              <a:latin typeface="Consolas" panose="020B0609020204030204" pitchFamily="49" charset="0"/>
              <a:ea typeface="Helvetica Neue" panose="02000503000000020004" pitchFamily="2" charset="0"/>
              <a:cs typeface="Consolas" panose="020B0609020204030204" pitchFamily="49" charset="0"/>
            </a:endParaRPr>
          </a:p>
          <a:p>
            <a:pPr>
              <a:lnSpc>
                <a:spcPct val="100000"/>
              </a:lnSpc>
              <a:spcBef>
                <a:spcPts val="600"/>
              </a:spcBef>
            </a:pPr>
            <a:r>
              <a:rPr lang="en-US" sz="2800" b="1" dirty="0">
                <a:solidFill>
                  <a:schemeClr val="accent1">
                    <a:lumMod val="50000"/>
                  </a:schemeClr>
                </a:solidFill>
                <a:latin typeface="Helvetica Neue" panose="02000503000000020004" pitchFamily="2" charset="0"/>
                <a:ea typeface="Helvetica Neue" panose="02000503000000020004" pitchFamily="2" charset="0"/>
                <a:cs typeface="Helvetica Neue" panose="02000503000000020004" pitchFamily="2" charset="0"/>
              </a:rPr>
              <a:t>Email me:</a:t>
            </a:r>
          </a:p>
          <a:p>
            <a:pPr>
              <a:lnSpc>
                <a:spcPct val="100000"/>
              </a:lnSpc>
              <a:spcBef>
                <a:spcPts val="600"/>
              </a:spcBef>
            </a:pPr>
            <a:r>
              <a:rPr lang="en-US" sz="2800" dirty="0" err="1">
                <a:solidFill>
                  <a:schemeClr val="accent1">
                    <a:lumMod val="50000"/>
                  </a:schemeClr>
                </a:solidFill>
                <a:latin typeface="Consolas" panose="020B0609020204030204" pitchFamily="49" charset="0"/>
                <a:ea typeface="Helvetica Neue" panose="02000503000000020004" pitchFamily="2" charset="0"/>
                <a:cs typeface="Consolas" panose="020B0609020204030204" pitchFamily="49" charset="0"/>
              </a:rPr>
              <a:t>parasj@berkeley.edu</a:t>
            </a:r>
            <a:endParaRPr lang="en-US" sz="2800" dirty="0">
              <a:solidFill>
                <a:schemeClr val="accent1">
                  <a:lumMod val="50000"/>
                </a:schemeClr>
              </a:solidFill>
              <a:latin typeface="Consolas" panose="020B0609020204030204" pitchFamily="49" charset="0"/>
              <a:ea typeface="Helvetica Neue" panose="02000503000000020004" pitchFamily="2" charset="0"/>
              <a:cs typeface="Consolas" panose="020B0609020204030204" pitchFamily="49" charset="0"/>
            </a:endParaRPr>
          </a:p>
        </p:txBody>
      </p:sp>
      <p:pic>
        <p:nvPicPr>
          <p:cNvPr id="11" name="Picture 10">
            <a:extLst>
              <a:ext uri="{FF2B5EF4-FFF2-40B4-BE49-F238E27FC236}">
                <a16:creationId xmlns:a16="http://schemas.microsoft.com/office/drawing/2014/main" id="{C85830E7-E4BE-5B4E-AC64-86890AE377B2}"/>
              </a:ext>
            </a:extLst>
          </p:cNvPr>
          <p:cNvPicPr>
            <a:picLocks noChangeAspect="1"/>
          </p:cNvPicPr>
          <p:nvPr/>
        </p:nvPicPr>
        <p:blipFill>
          <a:blip r:embed="rId5"/>
          <a:stretch>
            <a:fillRect/>
          </a:stretch>
        </p:blipFill>
        <p:spPr>
          <a:xfrm>
            <a:off x="8610629" y="2789499"/>
            <a:ext cx="2434671" cy="2424312"/>
          </a:xfrm>
          <a:prstGeom prst="rect">
            <a:avLst/>
          </a:prstGeom>
        </p:spPr>
      </p:pic>
      <p:grpSp>
        <p:nvGrpSpPr>
          <p:cNvPr id="18" name="Group 17">
            <a:extLst>
              <a:ext uri="{FF2B5EF4-FFF2-40B4-BE49-F238E27FC236}">
                <a16:creationId xmlns:a16="http://schemas.microsoft.com/office/drawing/2014/main" id="{63029EBE-ACD4-3442-AB30-176F2BA1ACDB}"/>
              </a:ext>
            </a:extLst>
          </p:cNvPr>
          <p:cNvGrpSpPr/>
          <p:nvPr/>
        </p:nvGrpSpPr>
        <p:grpSpPr>
          <a:xfrm>
            <a:off x="1223739" y="5586778"/>
            <a:ext cx="9883184" cy="901592"/>
            <a:chOff x="1188963" y="5128488"/>
            <a:chExt cx="9646700" cy="880019"/>
          </a:xfrm>
        </p:grpSpPr>
        <p:sp>
          <p:nvSpPr>
            <p:cNvPr id="19" name="Rounded Rectangle 18">
              <a:extLst>
                <a:ext uri="{FF2B5EF4-FFF2-40B4-BE49-F238E27FC236}">
                  <a16:creationId xmlns:a16="http://schemas.microsoft.com/office/drawing/2014/main" id="{F401FD80-52C6-7D42-9745-FA9CFC53A7FA}"/>
                </a:ext>
              </a:extLst>
            </p:cNvPr>
            <p:cNvSpPr/>
            <p:nvPr/>
          </p:nvSpPr>
          <p:spPr>
            <a:xfrm>
              <a:off x="1188963" y="5128488"/>
              <a:ext cx="9646700" cy="880019"/>
            </a:xfrm>
            <a:prstGeom prst="roundRect">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screenshot of a cell phone&#10;&#10;Description automatically generated">
              <a:extLst>
                <a:ext uri="{FF2B5EF4-FFF2-40B4-BE49-F238E27FC236}">
                  <a16:creationId xmlns:a16="http://schemas.microsoft.com/office/drawing/2014/main" id="{C7D1DF7D-13E8-264C-AC0F-168661E8D470}"/>
                </a:ext>
              </a:extLst>
            </p:cNvPr>
            <p:cNvPicPr>
              <a:picLocks noChangeAspect="1"/>
            </p:cNvPicPr>
            <p:nvPr/>
          </p:nvPicPr>
          <p:blipFill rotWithShape="1">
            <a:blip r:embed="rId6"/>
            <a:srcRect t="36691" b="19106"/>
            <a:stretch/>
          </p:blipFill>
          <p:spPr>
            <a:xfrm>
              <a:off x="1408080" y="5186593"/>
              <a:ext cx="9055080" cy="729100"/>
            </a:xfrm>
            <a:prstGeom prst="rect">
              <a:avLst/>
            </a:prstGeom>
          </p:spPr>
        </p:pic>
      </p:grpSp>
      <p:sp>
        <p:nvSpPr>
          <p:cNvPr id="2" name="Slide Number Placeholder 1">
            <a:extLst>
              <a:ext uri="{FF2B5EF4-FFF2-40B4-BE49-F238E27FC236}">
                <a16:creationId xmlns:a16="http://schemas.microsoft.com/office/drawing/2014/main" id="{E7B9B2D2-9697-7A4F-8A0E-AA4CC864DF8A}"/>
              </a:ext>
            </a:extLst>
          </p:cNvPr>
          <p:cNvSpPr>
            <a:spLocks noGrp="1"/>
          </p:cNvSpPr>
          <p:nvPr>
            <p:ph type="sldNum" sz="quarter" idx="12"/>
          </p:nvPr>
        </p:nvSpPr>
        <p:spPr/>
        <p:txBody>
          <a:bodyPr/>
          <a:lstStyle/>
          <a:p>
            <a:fld id="{5C21FAA9-B8A2-DE42-8B6F-6CA326C19E94}" type="slidenum">
              <a:rPr lang="en-US" smtClean="0"/>
              <a:pPr/>
              <a:t>30</a:t>
            </a:fld>
            <a:endParaRPr lang="en-US" dirty="0"/>
          </a:p>
        </p:txBody>
      </p:sp>
    </p:spTree>
    <p:extLst>
      <p:ext uri="{BB962C8B-B14F-4D97-AF65-F5344CB8AC3E}">
        <p14:creationId xmlns:p14="http://schemas.microsoft.com/office/powerpoint/2010/main" val="366252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9109A1C-BB9E-2749-A960-28586A054789}"/>
              </a:ext>
            </a:extLst>
          </p:cNvPr>
          <p:cNvSpPr/>
          <p:nvPr/>
        </p:nvSpPr>
        <p:spPr>
          <a:xfrm>
            <a:off x="6594231" y="2177273"/>
            <a:ext cx="5597769" cy="154934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1800"/>
              </a:spcAft>
              <a:buSzPct val="120000"/>
            </a:pPr>
            <a:r>
              <a:rPr lang="en-US" sz="2800" b="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Compute has been a key enabler for big models:</a:t>
            </a:r>
          </a:p>
          <a:p>
            <a:pPr marL="457200" lvl="0" indent="-457200">
              <a:spcAft>
                <a:spcPts val="1800"/>
              </a:spcAft>
              <a:buSzPct val="120000"/>
              <a:buFont typeface="Arial" panose="020B0604020202020204" pitchFamily="34" charset="0"/>
              <a:buChar char="•"/>
            </a:pPr>
            <a:r>
              <a:rPr lang="en-US" sz="2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60x</a:t>
            </a:r>
            <a:r>
              <a:rPr lang="en-US" sz="28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r>
              <a:rPr lang="en-US" sz="2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faster accelerators</a:t>
            </a:r>
          </a:p>
        </p:txBody>
      </p:sp>
      <p:sp>
        <p:nvSpPr>
          <p:cNvPr id="7" name="Slide Number Placeholder 6">
            <a:extLst>
              <a:ext uri="{FF2B5EF4-FFF2-40B4-BE49-F238E27FC236}">
                <a16:creationId xmlns:a16="http://schemas.microsoft.com/office/drawing/2014/main" id="{40C36D2D-2E20-B341-8D4A-DC56C4E3FC30}"/>
              </a:ext>
            </a:extLst>
          </p:cNvPr>
          <p:cNvSpPr>
            <a:spLocks noGrp="1"/>
          </p:cNvSpPr>
          <p:nvPr>
            <p:ph type="sldNum" sz="quarter" idx="12"/>
          </p:nvPr>
        </p:nvSpPr>
        <p:spPr/>
        <p:txBody>
          <a:bodyPr/>
          <a:lstStyle/>
          <a:p>
            <a:fld id="{5C21FAA9-B8A2-DE42-8B6F-6CA326C19E94}" type="slidenum">
              <a:rPr lang="en-US" smtClean="0"/>
              <a:pPr/>
              <a:t>4</a:t>
            </a:fld>
            <a:endParaRPr lang="en-US" dirty="0"/>
          </a:p>
        </p:txBody>
      </p:sp>
      <p:grpSp>
        <p:nvGrpSpPr>
          <p:cNvPr id="8" name="Group 7">
            <a:extLst>
              <a:ext uri="{FF2B5EF4-FFF2-40B4-BE49-F238E27FC236}">
                <a16:creationId xmlns:a16="http://schemas.microsoft.com/office/drawing/2014/main" id="{5B12CBFF-990C-9C4F-A6A8-C32B4EB19DC8}"/>
              </a:ext>
            </a:extLst>
          </p:cNvPr>
          <p:cNvGrpSpPr/>
          <p:nvPr/>
        </p:nvGrpSpPr>
        <p:grpSpPr>
          <a:xfrm>
            <a:off x="157844" y="-365269"/>
            <a:ext cx="7431676" cy="5993469"/>
            <a:chOff x="157844" y="-365269"/>
            <a:chExt cx="7431676" cy="5993469"/>
          </a:xfrm>
        </p:grpSpPr>
        <p:grpSp>
          <p:nvGrpSpPr>
            <p:cNvPr id="6" name="Group 5">
              <a:extLst>
                <a:ext uri="{FF2B5EF4-FFF2-40B4-BE49-F238E27FC236}">
                  <a16:creationId xmlns:a16="http://schemas.microsoft.com/office/drawing/2014/main" id="{7B7D0476-1905-5F48-83D4-4372B7960C1F}"/>
                </a:ext>
              </a:extLst>
            </p:cNvPr>
            <p:cNvGrpSpPr/>
            <p:nvPr/>
          </p:nvGrpSpPr>
          <p:grpSpPr>
            <a:xfrm>
              <a:off x="157844" y="-365269"/>
              <a:ext cx="7431676" cy="5993469"/>
              <a:chOff x="-487104" y="-168322"/>
              <a:chExt cx="7431676" cy="5993469"/>
            </a:xfrm>
          </p:grpSpPr>
          <p:graphicFrame>
            <p:nvGraphicFramePr>
              <p:cNvPr id="2" name="Chart 1">
                <a:extLst>
                  <a:ext uri="{FF2B5EF4-FFF2-40B4-BE49-F238E27FC236}">
                    <a16:creationId xmlns:a16="http://schemas.microsoft.com/office/drawing/2014/main" id="{AC10339D-056F-D447-BBB6-A1C2F94F0FDD}"/>
                  </a:ext>
                </a:extLst>
              </p:cNvPr>
              <p:cNvGraphicFramePr/>
              <p:nvPr>
                <p:extLst>
                  <p:ext uri="{D42A27DB-BD31-4B8C-83A1-F6EECF244321}">
                    <p14:modId xmlns:p14="http://schemas.microsoft.com/office/powerpoint/2010/main" val="4125496485"/>
                  </p:ext>
                </p:extLst>
              </p:nvPr>
            </p:nvGraphicFramePr>
            <p:xfrm>
              <a:off x="528078" y="-168322"/>
              <a:ext cx="6416494" cy="5993469"/>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67501852-B2E6-264D-92CE-1630A3782C96}"/>
                  </a:ext>
                </a:extLst>
              </p:cNvPr>
              <p:cNvSpPr/>
              <p:nvPr/>
            </p:nvSpPr>
            <p:spPr>
              <a:xfrm>
                <a:off x="665238" y="196948"/>
                <a:ext cx="2047163" cy="1282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10E6E31-0BB0-7649-ABE5-CF38E9CEF264}"/>
                  </a:ext>
                </a:extLst>
              </p:cNvPr>
              <p:cNvSpPr txBox="1"/>
              <p:nvPr/>
            </p:nvSpPr>
            <p:spPr>
              <a:xfrm>
                <a:off x="-487104" y="2194786"/>
                <a:ext cx="1459942" cy="830997"/>
              </a:xfrm>
              <a:prstGeom prst="rect">
                <a:avLst/>
              </a:prstGeom>
              <a:noFill/>
            </p:spPr>
            <p:txBody>
              <a:bodyPr wrap="square" rtlCol="0">
                <a:spAutoFit/>
              </a:bodyPr>
              <a:lstStyle/>
              <a:p>
                <a:pPr algn="ctr"/>
                <a:r>
                  <a:rPr lang="en-US" sz="2400" b="1" dirty="0">
                    <a:latin typeface="Helvetica Neue" panose="02000503000000020004" pitchFamily="2" charset="0"/>
                    <a:ea typeface="Helvetica Neue" panose="02000503000000020004" pitchFamily="2" charset="0"/>
                    <a:cs typeface="Helvetica Neue" panose="02000503000000020004" pitchFamily="2" charset="0"/>
                  </a:rPr>
                  <a:t>TOPS</a:t>
                </a:r>
              </a:p>
              <a:p>
                <a:pPr algn="ctr"/>
                <a:r>
                  <a:rPr lang="en-US" sz="2400" b="1" dirty="0">
                    <a:latin typeface="Helvetica Neue" panose="02000503000000020004" pitchFamily="2" charset="0"/>
                    <a:ea typeface="Helvetica Neue" panose="02000503000000020004" pitchFamily="2" charset="0"/>
                    <a:cs typeface="Helvetica Neue" panose="02000503000000020004" pitchFamily="2" charset="0"/>
                  </a:rPr>
                  <a:t>per chip</a:t>
                </a:r>
              </a:p>
            </p:txBody>
          </p:sp>
        </p:grpSp>
        <p:sp>
          <p:nvSpPr>
            <p:cNvPr id="9" name="Rectangle 8">
              <a:extLst>
                <a:ext uri="{FF2B5EF4-FFF2-40B4-BE49-F238E27FC236}">
                  <a16:creationId xmlns:a16="http://schemas.microsoft.com/office/drawing/2014/main" id="{B8E23183-FBC6-484C-B1DE-B46085637DD2}"/>
                </a:ext>
              </a:extLst>
            </p:cNvPr>
            <p:cNvSpPr/>
            <p:nvPr/>
          </p:nvSpPr>
          <p:spPr>
            <a:xfrm>
              <a:off x="1617785" y="4079355"/>
              <a:ext cx="562580" cy="954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a:t>
              </a:r>
            </a:p>
          </p:txBody>
        </p:sp>
      </p:grpSp>
      <p:sp>
        <p:nvSpPr>
          <p:cNvPr id="5" name="TextBox 4">
            <a:extLst>
              <a:ext uri="{FF2B5EF4-FFF2-40B4-BE49-F238E27FC236}">
                <a16:creationId xmlns:a16="http://schemas.microsoft.com/office/drawing/2014/main" id="{C82BB224-1BAD-3D48-AAFD-5659A9B78D96}"/>
              </a:ext>
            </a:extLst>
          </p:cNvPr>
          <p:cNvSpPr txBox="1"/>
          <p:nvPr/>
        </p:nvSpPr>
        <p:spPr>
          <a:xfrm>
            <a:off x="7069015" y="3817745"/>
            <a:ext cx="2602523" cy="523220"/>
          </a:xfrm>
          <a:prstGeom prst="rect">
            <a:avLst/>
          </a:prstGeom>
          <a:noFill/>
        </p:spPr>
        <p:txBody>
          <a:bodyPr wrap="square" rtlCol="0">
            <a:spAutoFit/>
          </a:bodyPr>
          <a:lstStyle/>
          <a:p>
            <a:r>
              <a:rPr lang="en-US" sz="2800" dirty="0">
                <a:latin typeface="Helvetica Neue" panose="02000503000000020004" pitchFamily="2" charset="0"/>
                <a:ea typeface="Helvetica Neue" panose="02000503000000020004" pitchFamily="2" charset="0"/>
                <a:cs typeface="Helvetica Neue" panose="02000503000000020004" pitchFamily="2" charset="0"/>
              </a:rPr>
              <a:t>But…</a:t>
            </a:r>
          </a:p>
        </p:txBody>
      </p:sp>
    </p:spTree>
    <p:extLst>
      <p:ext uri="{BB962C8B-B14F-4D97-AF65-F5344CB8AC3E}">
        <p14:creationId xmlns:p14="http://schemas.microsoft.com/office/powerpoint/2010/main" val="189070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3B9F173-7D18-844F-9BDC-5D92E1D1FFD0}"/>
              </a:ext>
            </a:extLst>
          </p:cNvPr>
          <p:cNvGrpSpPr/>
          <p:nvPr/>
        </p:nvGrpSpPr>
        <p:grpSpPr>
          <a:xfrm>
            <a:off x="133202" y="669455"/>
            <a:ext cx="6975572" cy="5519090"/>
            <a:chOff x="6070936" y="1101891"/>
            <a:chExt cx="6590390" cy="5214332"/>
          </a:xfrm>
        </p:grpSpPr>
        <p:pic>
          <p:nvPicPr>
            <p:cNvPr id="6" name="Picture 5">
              <a:extLst>
                <a:ext uri="{FF2B5EF4-FFF2-40B4-BE49-F238E27FC236}">
                  <a16:creationId xmlns:a16="http://schemas.microsoft.com/office/drawing/2014/main" id="{D8F4C3E0-32EF-484D-8491-778A99B6F7BF}"/>
                </a:ext>
              </a:extLst>
            </p:cNvPr>
            <p:cNvPicPr>
              <a:picLocks noChangeAspect="1"/>
            </p:cNvPicPr>
            <p:nvPr/>
          </p:nvPicPr>
          <p:blipFill rotWithShape="1">
            <a:blip r:embed="rId3"/>
            <a:srcRect l="4338"/>
            <a:stretch/>
          </p:blipFill>
          <p:spPr>
            <a:xfrm>
              <a:off x="7396079" y="1101891"/>
              <a:ext cx="5265247" cy="5214332"/>
            </a:xfrm>
            <a:prstGeom prst="rect">
              <a:avLst/>
            </a:prstGeom>
          </p:spPr>
        </p:pic>
        <p:sp>
          <p:nvSpPr>
            <p:cNvPr id="7" name="Rectangle 6">
              <a:extLst>
                <a:ext uri="{FF2B5EF4-FFF2-40B4-BE49-F238E27FC236}">
                  <a16:creationId xmlns:a16="http://schemas.microsoft.com/office/drawing/2014/main" id="{1538317D-06B5-B841-80B6-0248F2BD54B5}"/>
                </a:ext>
              </a:extLst>
            </p:cNvPr>
            <p:cNvSpPr/>
            <p:nvPr/>
          </p:nvSpPr>
          <p:spPr>
            <a:xfrm>
              <a:off x="6687984" y="1612583"/>
              <a:ext cx="279132" cy="254701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3156C6B-AD3D-B84D-8F26-D8F5FEDA166D}"/>
                </a:ext>
              </a:extLst>
            </p:cNvPr>
            <p:cNvSpPr txBox="1"/>
            <p:nvPr/>
          </p:nvSpPr>
          <p:spPr>
            <a:xfrm>
              <a:off x="6070936" y="3040260"/>
              <a:ext cx="1513228" cy="668797"/>
            </a:xfrm>
            <a:prstGeom prst="rect">
              <a:avLst/>
            </a:prstGeom>
            <a:noFill/>
          </p:spPr>
          <p:txBody>
            <a:bodyPr wrap="square" rtlCol="0">
              <a:spAutoFit/>
            </a:bodyPr>
            <a:lstStyle/>
            <a:p>
              <a:pPr algn="ctr"/>
              <a:r>
                <a:rPr lang="en-US" sz="2000" b="1" dirty="0">
                  <a:latin typeface="Helvetica Neue" panose="02000503000000020004" pitchFamily="2" charset="0"/>
                  <a:ea typeface="Helvetica Neue" panose="02000503000000020004" pitchFamily="2" charset="0"/>
                  <a:cs typeface="Helvetica Neue" panose="02000503000000020004" pitchFamily="2" charset="0"/>
                </a:rPr>
                <a:t>RAM usage</a:t>
              </a:r>
            </a:p>
            <a:p>
              <a:pPr algn="ctr"/>
              <a:r>
                <a:rPr lang="en-US" sz="2000" b="1" i="1" dirty="0">
                  <a:solidFill>
                    <a:schemeClr val="accent1">
                      <a:lumMod val="75000"/>
                    </a:schemeClr>
                  </a:solidFill>
                  <a:latin typeface="Helvetica Neue" panose="02000503000000020004" pitchFamily="2" charset="0"/>
                  <a:ea typeface="Helvetica Neue" panose="02000503000000020004" pitchFamily="2" charset="0"/>
                  <a:cs typeface="Helvetica Neue" panose="02000503000000020004" pitchFamily="2" charset="0"/>
                </a:rPr>
                <a:t>per-GPU</a:t>
              </a:r>
            </a:p>
          </p:txBody>
        </p:sp>
      </p:grpSp>
      <p:sp>
        <p:nvSpPr>
          <p:cNvPr id="15" name="Rectangle 14">
            <a:extLst>
              <a:ext uri="{FF2B5EF4-FFF2-40B4-BE49-F238E27FC236}">
                <a16:creationId xmlns:a16="http://schemas.microsoft.com/office/drawing/2014/main" id="{99109A1C-BB9E-2749-A960-28586A054789}"/>
              </a:ext>
            </a:extLst>
          </p:cNvPr>
          <p:cNvSpPr/>
          <p:nvPr/>
        </p:nvSpPr>
        <p:spPr>
          <a:xfrm>
            <a:off x="7108774" y="1052661"/>
            <a:ext cx="4792394" cy="182995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800"/>
              </a:spcAft>
              <a:buSzPct val="120000"/>
            </a:pPr>
            <a:r>
              <a:rPr lang="en-US" sz="2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 per-GPU level, recent state-of-the-art models have hit a </a:t>
            </a:r>
            <a:r>
              <a:rPr lang="en-US" sz="28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memory capacity wall</a:t>
            </a:r>
            <a:r>
              <a:rPr lang="en-US" sz="2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2" name="Slide Number Placeholder 1">
            <a:extLst>
              <a:ext uri="{FF2B5EF4-FFF2-40B4-BE49-F238E27FC236}">
                <a16:creationId xmlns:a16="http://schemas.microsoft.com/office/drawing/2014/main" id="{374B9DC5-23E0-DF47-81FC-798A585B5602}"/>
              </a:ext>
            </a:extLst>
          </p:cNvPr>
          <p:cNvSpPr>
            <a:spLocks noGrp="1"/>
          </p:cNvSpPr>
          <p:nvPr>
            <p:ph type="sldNum" sz="quarter" idx="12"/>
          </p:nvPr>
        </p:nvSpPr>
        <p:spPr/>
        <p:txBody>
          <a:bodyPr/>
          <a:lstStyle/>
          <a:p>
            <a:fld id="{5C21FAA9-B8A2-DE42-8B6F-6CA326C19E94}" type="slidenum">
              <a:rPr lang="en-US" smtClean="0"/>
              <a:pPr/>
              <a:t>5</a:t>
            </a:fld>
            <a:endParaRPr lang="en-US" dirty="0"/>
          </a:p>
        </p:txBody>
      </p:sp>
      <p:sp>
        <p:nvSpPr>
          <p:cNvPr id="9" name="Rectangle 8">
            <a:extLst>
              <a:ext uri="{FF2B5EF4-FFF2-40B4-BE49-F238E27FC236}">
                <a16:creationId xmlns:a16="http://schemas.microsoft.com/office/drawing/2014/main" id="{AD38E598-7954-3249-8BF1-EA3B0B63863D}"/>
              </a:ext>
            </a:extLst>
          </p:cNvPr>
          <p:cNvSpPr/>
          <p:nvPr/>
        </p:nvSpPr>
        <p:spPr>
          <a:xfrm>
            <a:off x="7108774" y="3265822"/>
            <a:ext cx="4792394" cy="182995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800"/>
              </a:spcAft>
              <a:buSzPct val="120000"/>
            </a:pPr>
            <a:r>
              <a:rPr lang="en-US" sz="28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Limited GPU memory is slowing progress in new deep learning models!</a:t>
            </a:r>
          </a:p>
        </p:txBody>
      </p:sp>
    </p:spTree>
    <p:extLst>
      <p:ext uri="{BB962C8B-B14F-4D97-AF65-F5344CB8AC3E}">
        <p14:creationId xmlns:p14="http://schemas.microsoft.com/office/powerpoint/2010/main" val="3389370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3B9F173-7D18-844F-9BDC-5D92E1D1FFD0}"/>
              </a:ext>
            </a:extLst>
          </p:cNvPr>
          <p:cNvGrpSpPr/>
          <p:nvPr/>
        </p:nvGrpSpPr>
        <p:grpSpPr>
          <a:xfrm>
            <a:off x="133202" y="669455"/>
            <a:ext cx="6975572" cy="5519090"/>
            <a:chOff x="6070936" y="1101891"/>
            <a:chExt cx="6590390" cy="5214332"/>
          </a:xfrm>
        </p:grpSpPr>
        <p:pic>
          <p:nvPicPr>
            <p:cNvPr id="6" name="Picture 5">
              <a:extLst>
                <a:ext uri="{FF2B5EF4-FFF2-40B4-BE49-F238E27FC236}">
                  <a16:creationId xmlns:a16="http://schemas.microsoft.com/office/drawing/2014/main" id="{D8F4C3E0-32EF-484D-8491-778A99B6F7BF}"/>
                </a:ext>
              </a:extLst>
            </p:cNvPr>
            <p:cNvPicPr>
              <a:picLocks noChangeAspect="1"/>
            </p:cNvPicPr>
            <p:nvPr/>
          </p:nvPicPr>
          <p:blipFill rotWithShape="1">
            <a:blip r:embed="rId3"/>
            <a:srcRect l="4338"/>
            <a:stretch/>
          </p:blipFill>
          <p:spPr>
            <a:xfrm>
              <a:off x="7396079" y="1101891"/>
              <a:ext cx="5265247" cy="5214332"/>
            </a:xfrm>
            <a:prstGeom prst="rect">
              <a:avLst/>
            </a:prstGeom>
          </p:spPr>
        </p:pic>
        <p:sp>
          <p:nvSpPr>
            <p:cNvPr id="7" name="Rectangle 6">
              <a:extLst>
                <a:ext uri="{FF2B5EF4-FFF2-40B4-BE49-F238E27FC236}">
                  <a16:creationId xmlns:a16="http://schemas.microsoft.com/office/drawing/2014/main" id="{1538317D-06B5-B841-80B6-0248F2BD54B5}"/>
                </a:ext>
              </a:extLst>
            </p:cNvPr>
            <p:cNvSpPr/>
            <p:nvPr/>
          </p:nvSpPr>
          <p:spPr>
            <a:xfrm>
              <a:off x="6687984" y="1612583"/>
              <a:ext cx="279132" cy="254701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3156C6B-AD3D-B84D-8F26-D8F5FEDA166D}"/>
                </a:ext>
              </a:extLst>
            </p:cNvPr>
            <p:cNvSpPr txBox="1"/>
            <p:nvPr/>
          </p:nvSpPr>
          <p:spPr>
            <a:xfrm>
              <a:off x="6070936" y="3040260"/>
              <a:ext cx="1513228" cy="668797"/>
            </a:xfrm>
            <a:prstGeom prst="rect">
              <a:avLst/>
            </a:prstGeom>
            <a:noFill/>
          </p:spPr>
          <p:txBody>
            <a:bodyPr wrap="square" rtlCol="0">
              <a:spAutoFit/>
            </a:bodyPr>
            <a:lstStyle/>
            <a:p>
              <a:pPr algn="ctr"/>
              <a:r>
                <a:rPr lang="en-US" sz="2000" b="1" dirty="0">
                  <a:latin typeface="Helvetica Neue" panose="02000503000000020004" pitchFamily="2" charset="0"/>
                  <a:ea typeface="Helvetica Neue" panose="02000503000000020004" pitchFamily="2" charset="0"/>
                  <a:cs typeface="Helvetica Neue" panose="02000503000000020004" pitchFamily="2" charset="0"/>
                </a:rPr>
                <a:t>RAM usage</a:t>
              </a:r>
            </a:p>
            <a:p>
              <a:pPr algn="ctr"/>
              <a:r>
                <a:rPr lang="en-US" sz="2000" b="1" i="1" dirty="0">
                  <a:solidFill>
                    <a:schemeClr val="accent1">
                      <a:lumMod val="75000"/>
                    </a:schemeClr>
                  </a:solidFill>
                  <a:latin typeface="Helvetica Neue" panose="02000503000000020004" pitchFamily="2" charset="0"/>
                  <a:ea typeface="Helvetica Neue" panose="02000503000000020004" pitchFamily="2" charset="0"/>
                  <a:cs typeface="Helvetica Neue" panose="02000503000000020004" pitchFamily="2" charset="0"/>
                </a:rPr>
                <a:t>per-GPU</a:t>
              </a:r>
            </a:p>
          </p:txBody>
        </p:sp>
      </p:grpSp>
      <p:sp>
        <p:nvSpPr>
          <p:cNvPr id="15" name="Rectangle 14">
            <a:extLst>
              <a:ext uri="{FF2B5EF4-FFF2-40B4-BE49-F238E27FC236}">
                <a16:creationId xmlns:a16="http://schemas.microsoft.com/office/drawing/2014/main" id="{99109A1C-BB9E-2749-A960-28586A054789}"/>
              </a:ext>
            </a:extLst>
          </p:cNvPr>
          <p:cNvSpPr/>
          <p:nvPr/>
        </p:nvSpPr>
        <p:spPr>
          <a:xfrm>
            <a:off x="7108774" y="1052661"/>
            <a:ext cx="4792394" cy="182995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800"/>
              </a:spcAft>
              <a:buSzPct val="120000"/>
            </a:pPr>
            <a:r>
              <a:rPr lang="en-US" sz="2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 per-GPU level, recent state-of-the-art models have hit a </a:t>
            </a:r>
            <a:r>
              <a:rPr lang="en-US" sz="2800"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memory capacity wall</a:t>
            </a:r>
            <a:r>
              <a:rPr lang="en-US" sz="2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2" name="Slide Number Placeholder 1">
            <a:extLst>
              <a:ext uri="{FF2B5EF4-FFF2-40B4-BE49-F238E27FC236}">
                <a16:creationId xmlns:a16="http://schemas.microsoft.com/office/drawing/2014/main" id="{374B9DC5-23E0-DF47-81FC-798A585B5602}"/>
              </a:ext>
            </a:extLst>
          </p:cNvPr>
          <p:cNvSpPr>
            <a:spLocks noGrp="1"/>
          </p:cNvSpPr>
          <p:nvPr>
            <p:ph type="sldNum" sz="quarter" idx="12"/>
          </p:nvPr>
        </p:nvSpPr>
        <p:spPr/>
        <p:txBody>
          <a:bodyPr/>
          <a:lstStyle/>
          <a:p>
            <a:fld id="{5C21FAA9-B8A2-DE42-8B6F-6CA326C19E94}" type="slidenum">
              <a:rPr lang="en-US" smtClean="0"/>
              <a:pPr/>
              <a:t>6</a:t>
            </a:fld>
            <a:endParaRPr lang="en-US" dirty="0"/>
          </a:p>
        </p:txBody>
      </p:sp>
      <p:sp>
        <p:nvSpPr>
          <p:cNvPr id="9" name="Rectangle 8">
            <a:extLst>
              <a:ext uri="{FF2B5EF4-FFF2-40B4-BE49-F238E27FC236}">
                <a16:creationId xmlns:a16="http://schemas.microsoft.com/office/drawing/2014/main" id="{AD38E598-7954-3249-8BF1-EA3B0B63863D}"/>
              </a:ext>
            </a:extLst>
          </p:cNvPr>
          <p:cNvSpPr/>
          <p:nvPr/>
        </p:nvSpPr>
        <p:spPr>
          <a:xfrm>
            <a:off x="7108774" y="3265822"/>
            <a:ext cx="4792394" cy="182995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800"/>
              </a:spcAft>
              <a:buSzPct val="120000"/>
            </a:pPr>
            <a:r>
              <a:rPr lang="en-US" sz="28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Limited GPU memory is slowing progress in new deep learning models!</a:t>
            </a:r>
          </a:p>
        </p:txBody>
      </p:sp>
      <p:sp>
        <p:nvSpPr>
          <p:cNvPr id="10" name="Rectangle 9">
            <a:extLst>
              <a:ext uri="{FF2B5EF4-FFF2-40B4-BE49-F238E27FC236}">
                <a16:creationId xmlns:a16="http://schemas.microsoft.com/office/drawing/2014/main" id="{A2C06A00-4D73-564C-A7DC-EDF43921025F}"/>
              </a:ext>
            </a:extLst>
          </p:cNvPr>
          <p:cNvSpPr/>
          <p:nvPr/>
        </p:nvSpPr>
        <p:spPr>
          <a:xfrm>
            <a:off x="0" y="0"/>
            <a:ext cx="12192000" cy="6857999"/>
          </a:xfrm>
          <a:prstGeom prst="rect">
            <a:avLst/>
          </a:prstGeom>
          <a:solidFill>
            <a:srgbClr val="FFFFFF">
              <a:alpha val="8941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prstClr val="black"/>
                </a:solidFill>
                <a:effectLst/>
                <a:highlight>
                  <a:srgbClr val="FFF2CC"/>
                </a:highlight>
                <a:latin typeface="Helvetica Neue" panose="02000503000000020004" pitchFamily="2" charset="0"/>
                <a:ea typeface="Helvetica Neue" panose="02000503000000020004" pitchFamily="2" charset="0"/>
                <a:cs typeface="Helvetica Neue" panose="02000503000000020004" pitchFamily="2" charset="0"/>
              </a:rPr>
              <a:t>How do we train</a:t>
            </a:r>
            <a:r>
              <a:rPr lang="en-US" sz="4800" dirty="0">
                <a:solidFill>
                  <a:prstClr val="black"/>
                </a:solidFill>
                <a:highlight>
                  <a:srgbClr val="FFF2CC"/>
                </a:highlight>
                <a:latin typeface="Helvetica Neue" panose="02000503000000020004" pitchFamily="2" charset="0"/>
                <a:ea typeface="Helvetica Neue" panose="02000503000000020004" pitchFamily="2" charset="0"/>
                <a:cs typeface="Helvetica Neue" panose="02000503000000020004" pitchFamily="2" charset="0"/>
              </a:rPr>
              <a:t> m</a:t>
            </a:r>
            <a:r>
              <a:rPr lang="en-US" sz="4800" dirty="0">
                <a:solidFill>
                  <a:prstClr val="black"/>
                </a:solidFill>
                <a:effectLst/>
                <a:highlight>
                  <a:srgbClr val="FFF2CC"/>
                </a:highlight>
                <a:latin typeface="Helvetica Neue" panose="02000503000000020004" pitchFamily="2" charset="0"/>
                <a:ea typeface="Helvetica Neue" panose="02000503000000020004" pitchFamily="2" charset="0"/>
                <a:cs typeface="Helvetica Neue" panose="02000503000000020004" pitchFamily="2" charset="0"/>
              </a:rPr>
              <a:t>odels</a:t>
            </a:r>
            <a:r>
              <a:rPr lang="en-US" sz="4800" dirty="0">
                <a:solidFill>
                  <a:prstClr val="black"/>
                </a:solidFill>
                <a:highlight>
                  <a:srgbClr val="FFF2CC"/>
                </a:highlight>
                <a:latin typeface="Helvetica Neue" panose="02000503000000020004" pitchFamily="2" charset="0"/>
                <a:ea typeface="Helvetica Neue" panose="02000503000000020004" pitchFamily="2" charset="0"/>
                <a:cs typeface="Helvetica Neue" panose="02000503000000020004" pitchFamily="2" charset="0"/>
              </a:rPr>
              <a:t> both efficiently</a:t>
            </a:r>
          </a:p>
          <a:p>
            <a:pPr algn="ctr"/>
            <a:r>
              <a:rPr lang="en-US" sz="4800" dirty="0">
                <a:solidFill>
                  <a:prstClr val="black"/>
                </a:solidFill>
                <a:highlight>
                  <a:srgbClr val="FFF2CC"/>
                </a:highlight>
                <a:latin typeface="Helvetica Neue" panose="02000503000000020004" pitchFamily="2" charset="0"/>
                <a:ea typeface="Helvetica Neue" panose="02000503000000020004" pitchFamily="2" charset="0"/>
                <a:cs typeface="Helvetica Neue" panose="02000503000000020004" pitchFamily="2" charset="0"/>
              </a:rPr>
              <a:t>and </a:t>
            </a:r>
            <a:r>
              <a:rPr lang="en-US" sz="4800" dirty="0">
                <a:solidFill>
                  <a:prstClr val="black"/>
                </a:solidFill>
                <a:effectLst/>
                <a:highlight>
                  <a:srgbClr val="FFF2CC"/>
                </a:highlight>
                <a:latin typeface="Helvetica Neue" panose="02000503000000020004" pitchFamily="2" charset="0"/>
                <a:ea typeface="Helvetica Neue" panose="02000503000000020004" pitchFamily="2" charset="0"/>
                <a:cs typeface="Helvetica Neue" panose="02000503000000020004" pitchFamily="2" charset="0"/>
              </a:rPr>
              <a:t>beyond memory limits?</a:t>
            </a:r>
            <a:endParaRPr lang="en-US" sz="4000" dirty="0">
              <a:effectLst/>
              <a:highlight>
                <a:srgbClr val="FFF2CC"/>
              </a:highlight>
            </a:endParaRPr>
          </a:p>
        </p:txBody>
      </p:sp>
      <p:sp>
        <p:nvSpPr>
          <p:cNvPr id="3" name="TextBox 2">
            <a:extLst>
              <a:ext uri="{FF2B5EF4-FFF2-40B4-BE49-F238E27FC236}">
                <a16:creationId xmlns:a16="http://schemas.microsoft.com/office/drawing/2014/main" id="{3255AE2B-5D0B-9E48-B72E-D58B8BE2EFB2}"/>
              </a:ext>
            </a:extLst>
          </p:cNvPr>
          <p:cNvSpPr txBox="1"/>
          <p:nvPr/>
        </p:nvSpPr>
        <p:spPr>
          <a:xfrm>
            <a:off x="623029" y="1890117"/>
            <a:ext cx="4946271" cy="830997"/>
          </a:xfrm>
          <a:prstGeom prst="rect">
            <a:avLst/>
          </a:prstGeom>
          <a:noFill/>
        </p:spPr>
        <p:txBody>
          <a:bodyPr wrap="square" rtlCol="0">
            <a:spAutoFit/>
          </a:bodyPr>
          <a:lstStyle/>
          <a:p>
            <a:r>
              <a:rPr lang="en-US" sz="4800" b="1" dirty="0">
                <a:latin typeface="Helvetica Neue" panose="02000503000000020004" pitchFamily="2" charset="0"/>
                <a:ea typeface="Helvetica Neue" panose="02000503000000020004" pitchFamily="2" charset="0"/>
                <a:cs typeface="Helvetica Neue" panose="02000503000000020004" pitchFamily="2" charset="0"/>
              </a:rPr>
              <a:t>Problem:</a:t>
            </a:r>
          </a:p>
        </p:txBody>
      </p:sp>
    </p:spTree>
    <p:extLst>
      <p:ext uri="{BB962C8B-B14F-4D97-AF65-F5344CB8AC3E}">
        <p14:creationId xmlns:p14="http://schemas.microsoft.com/office/powerpoint/2010/main" val="4152618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9FA44D-F681-EC4D-B2F6-2D3FEA8B903E}"/>
              </a:ext>
            </a:extLst>
          </p:cNvPr>
          <p:cNvSpPr txBox="1"/>
          <p:nvPr/>
        </p:nvSpPr>
        <p:spPr>
          <a:xfrm>
            <a:off x="318112" y="235704"/>
            <a:ext cx="1154029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This work:</a:t>
            </a:r>
            <a:r>
              <a:rPr kumimoji="0" lang="en-US" sz="3200" b="1" i="0" u="none" strike="noStrike" kern="1200" cap="none" spc="0" normalizeH="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lang="en-US" sz="3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trade-off RAM for compute, efficiently</a:t>
            </a:r>
            <a:endParaRPr kumimoji="0" lang="en-US" sz="320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Slide Number Placeholder 1">
            <a:extLst>
              <a:ext uri="{FF2B5EF4-FFF2-40B4-BE49-F238E27FC236}">
                <a16:creationId xmlns:a16="http://schemas.microsoft.com/office/drawing/2014/main" id="{DBC400DD-4B4C-BD46-8696-49D7C5F4F51D}"/>
              </a:ext>
            </a:extLst>
          </p:cNvPr>
          <p:cNvSpPr>
            <a:spLocks noGrp="1"/>
          </p:cNvSpPr>
          <p:nvPr>
            <p:ph type="sldNum" sz="quarter" idx="12"/>
          </p:nvPr>
        </p:nvSpPr>
        <p:spPr/>
        <p:txBody>
          <a:bodyPr/>
          <a:lstStyle/>
          <a:p>
            <a:fld id="{5C21FAA9-B8A2-DE42-8B6F-6CA326C19E94}" type="slidenum">
              <a:rPr lang="en-US" smtClean="0"/>
              <a:pPr/>
              <a:t>7</a:t>
            </a:fld>
            <a:endParaRPr lang="en-US" dirty="0"/>
          </a:p>
        </p:txBody>
      </p:sp>
      <p:sp>
        <p:nvSpPr>
          <p:cNvPr id="30" name="Freeform 29">
            <a:extLst>
              <a:ext uri="{FF2B5EF4-FFF2-40B4-BE49-F238E27FC236}">
                <a16:creationId xmlns:a16="http://schemas.microsoft.com/office/drawing/2014/main" id="{6583AFB0-83AD-C04A-8FF1-B5FA2786C33D}"/>
              </a:ext>
            </a:extLst>
          </p:cNvPr>
          <p:cNvSpPr/>
          <p:nvPr/>
        </p:nvSpPr>
        <p:spPr>
          <a:xfrm>
            <a:off x="2714713" y="2564537"/>
            <a:ext cx="5284258" cy="2231388"/>
          </a:xfrm>
          <a:custGeom>
            <a:avLst/>
            <a:gdLst>
              <a:gd name="connsiteX0" fmla="*/ 0 w 5284258"/>
              <a:gd name="connsiteY0" fmla="*/ 0 h 2231388"/>
              <a:gd name="connsiteX1" fmla="*/ 1281824 w 5284258"/>
              <a:gd name="connsiteY1" fmla="*/ 1388130 h 2231388"/>
              <a:gd name="connsiteX2" fmla="*/ 5284258 w 5284258"/>
              <a:gd name="connsiteY2" fmla="*/ 2231388 h 2231388"/>
              <a:gd name="connsiteX3" fmla="*/ 5284258 w 5284258"/>
              <a:gd name="connsiteY3" fmla="*/ 2231388 h 2231388"/>
            </a:gdLst>
            <a:ahLst/>
            <a:cxnLst>
              <a:cxn ang="0">
                <a:pos x="connsiteX0" y="connsiteY0"/>
              </a:cxn>
              <a:cxn ang="0">
                <a:pos x="connsiteX1" y="connsiteY1"/>
              </a:cxn>
              <a:cxn ang="0">
                <a:pos x="connsiteX2" y="connsiteY2"/>
              </a:cxn>
              <a:cxn ang="0">
                <a:pos x="connsiteX3" y="connsiteY3"/>
              </a:cxn>
            </a:cxnLst>
            <a:rect l="l" t="t" r="r" b="b"/>
            <a:pathLst>
              <a:path w="5284258" h="2231388" extrusionOk="0">
                <a:moveTo>
                  <a:pt x="0" y="0"/>
                </a:moveTo>
                <a:cubicBezTo>
                  <a:pt x="65965" y="425096"/>
                  <a:pt x="349533" y="1035592"/>
                  <a:pt x="1281824" y="1388130"/>
                </a:cubicBezTo>
                <a:cubicBezTo>
                  <a:pt x="2162535" y="1760029"/>
                  <a:pt x="5284257" y="2231388"/>
                  <a:pt x="5284258" y="2231388"/>
                </a:cubicBezTo>
                <a:lnTo>
                  <a:pt x="5284258" y="2231388"/>
                </a:lnTo>
              </a:path>
            </a:pathLst>
          </a:custGeom>
          <a:noFill/>
          <a:ln w="76200">
            <a:solidFill>
              <a:schemeClr val="accent1">
                <a:lumMod val="75000"/>
              </a:schemeClr>
            </a:solidFill>
            <a:prstDash val="dash"/>
            <a:extLst>
              <a:ext uri="{C807C97D-BFC1-408E-A445-0C87EB9F89A2}">
                <ask:lineSketchStyleProps xmlns:ask="http://schemas.microsoft.com/office/drawing/2018/sketchyshapes" sd="1219033472">
                  <a:custGeom>
                    <a:avLst/>
                    <a:gdLst>
                      <a:gd name="connsiteX0" fmla="*/ 0 w 6596743"/>
                      <a:gd name="connsiteY0" fmla="*/ 0 h 2808514"/>
                      <a:gd name="connsiteX1" fmla="*/ 1600200 w 6596743"/>
                      <a:gd name="connsiteY1" fmla="*/ 1747157 h 2808514"/>
                      <a:gd name="connsiteX2" fmla="*/ 6596743 w 6596743"/>
                      <a:gd name="connsiteY2" fmla="*/ 2808514 h 2808514"/>
                      <a:gd name="connsiteX3" fmla="*/ 6596743 w 6596743"/>
                      <a:gd name="connsiteY3" fmla="*/ 2808514 h 2808514"/>
                    </a:gdLst>
                    <a:ahLst/>
                    <a:cxnLst>
                      <a:cxn ang="0">
                        <a:pos x="connsiteX0" y="connsiteY0"/>
                      </a:cxn>
                      <a:cxn ang="0">
                        <a:pos x="connsiteX1" y="connsiteY1"/>
                      </a:cxn>
                      <a:cxn ang="0">
                        <a:pos x="connsiteX2" y="connsiteY2"/>
                      </a:cxn>
                      <a:cxn ang="0">
                        <a:pos x="connsiteX3" y="connsiteY3"/>
                      </a:cxn>
                    </a:cxnLst>
                    <a:rect l="l" t="t" r="r" b="b"/>
                    <a:pathLst>
                      <a:path w="6596743" h="2808514">
                        <a:moveTo>
                          <a:pt x="0" y="0"/>
                        </a:moveTo>
                        <a:cubicBezTo>
                          <a:pt x="250371" y="639535"/>
                          <a:pt x="500743" y="1279071"/>
                          <a:pt x="1600200" y="1747157"/>
                        </a:cubicBezTo>
                        <a:cubicBezTo>
                          <a:pt x="2699657" y="2215243"/>
                          <a:pt x="6596743" y="2808514"/>
                          <a:pt x="6596743" y="2808514"/>
                        </a:cubicBezTo>
                        <a:lnTo>
                          <a:pt x="6596743" y="2808514"/>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5118A888-9574-2B44-B58D-1820BAC32BED}"/>
              </a:ext>
            </a:extLst>
          </p:cNvPr>
          <p:cNvCxnSpPr>
            <a:cxnSpLocks/>
          </p:cNvCxnSpPr>
          <p:nvPr/>
        </p:nvCxnSpPr>
        <p:spPr>
          <a:xfrm flipV="1">
            <a:off x="1878528" y="1697271"/>
            <a:ext cx="0" cy="4155034"/>
          </a:xfrm>
          <a:prstGeom prst="straightConnector1">
            <a:avLst/>
          </a:prstGeom>
          <a:ln w="76200">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33" name="TextBox 32">
            <a:extLst>
              <a:ext uri="{FF2B5EF4-FFF2-40B4-BE49-F238E27FC236}">
                <a16:creationId xmlns:a16="http://schemas.microsoft.com/office/drawing/2014/main" id="{8C07E9E9-47AA-A54F-A2BE-0C311583DC3F}"/>
              </a:ext>
            </a:extLst>
          </p:cNvPr>
          <p:cNvSpPr txBox="1"/>
          <p:nvPr/>
        </p:nvSpPr>
        <p:spPr>
          <a:xfrm>
            <a:off x="1938188" y="1280015"/>
            <a:ext cx="1072777" cy="744299"/>
          </a:xfrm>
          <a:prstGeom prst="rect">
            <a:avLst/>
          </a:prstGeom>
        </p:spPr>
        <p:txBody>
          <a:bodyPr wrap="none" rtlCol="0">
            <a:spAutoFit/>
          </a:bodyPr>
          <a:lstStyle/>
          <a:p>
            <a:r>
              <a:rPr lang="en-US" sz="3200" b="1" dirty="0">
                <a:solidFill>
                  <a:sysClr val="windowText" lastClr="000000"/>
                </a:solidFill>
                <a:latin typeface="Helvetica Neue" panose="02000503000000020004" pitchFamily="2" charset="0"/>
                <a:ea typeface="Helvetica Neue" panose="02000503000000020004" pitchFamily="2" charset="0"/>
                <a:cs typeface="Helvetica Neue" panose="02000503000000020004" pitchFamily="2" charset="0"/>
              </a:rPr>
              <a:t>RAM</a:t>
            </a:r>
          </a:p>
        </p:txBody>
      </p:sp>
      <p:cxnSp>
        <p:nvCxnSpPr>
          <p:cNvPr id="34" name="Straight Arrow Connector 33">
            <a:extLst>
              <a:ext uri="{FF2B5EF4-FFF2-40B4-BE49-F238E27FC236}">
                <a16:creationId xmlns:a16="http://schemas.microsoft.com/office/drawing/2014/main" id="{46767D1D-8CFA-484C-8E76-DB6244D6B9A7}"/>
              </a:ext>
            </a:extLst>
          </p:cNvPr>
          <p:cNvCxnSpPr>
            <a:cxnSpLocks/>
          </p:cNvCxnSpPr>
          <p:nvPr/>
        </p:nvCxnSpPr>
        <p:spPr>
          <a:xfrm>
            <a:off x="1870759" y="5840568"/>
            <a:ext cx="7086507" cy="11736"/>
          </a:xfrm>
          <a:prstGeom prst="straightConnector1">
            <a:avLst/>
          </a:prstGeom>
          <a:ln w="762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1781C37-730E-1248-A456-7A3D53960657}"/>
                  </a:ext>
                </a:extLst>
              </p:cNvPr>
              <p:cNvSpPr txBox="1"/>
              <p:nvPr/>
            </p:nvSpPr>
            <p:spPr>
              <a:xfrm>
                <a:off x="7053967" y="2856118"/>
                <a:ext cx="3714607" cy="713593"/>
              </a:xfrm>
              <a:prstGeom prst="rect">
                <a:avLst/>
              </a:prstGeom>
            </p:spPr>
            <p:txBody>
              <a:bodyPr wrap="none" rtlCol="0">
                <a:spAutoFit/>
              </a:bodyPr>
              <a:lstStyle/>
              <a:p>
                <a:r>
                  <a:rPr lang="en-US" sz="2000" b="1" dirty="0">
                    <a:solidFill>
                      <a:sysClr val="windowText" lastClr="000000"/>
                    </a:solidFill>
                    <a:latin typeface="Helvetica Neue" panose="02000503000000020004" pitchFamily="2" charset="0"/>
                    <a:ea typeface="Helvetica Neue" panose="02000503000000020004" pitchFamily="2" charset="0"/>
                    <a:cs typeface="Helvetica Neue" panose="02000503000000020004" pitchFamily="2" charset="0"/>
                  </a:rPr>
                  <a:t>Keep every </a:t>
                </a:r>
                <a14:m>
                  <m:oMath xmlns:m="http://schemas.openxmlformats.org/officeDocument/2006/math">
                    <m:rad>
                      <m:radPr>
                        <m:degHide m:val="on"/>
                        <m:ctrlPr>
                          <a:rPr lang="en-US" sz="2000" b="1" i="1" smtClean="0">
                            <a:solidFill>
                              <a:sysClr val="windowText" lastClr="000000"/>
                            </a:solidFill>
                            <a:latin typeface="Cambria Math" panose="02040503050406030204" pitchFamily="18" charset="0"/>
                            <a:ea typeface="Helvetica Neue" panose="02000503000000020004" pitchFamily="2" charset="0"/>
                            <a:cs typeface="Helvetica Neue" panose="02000503000000020004" pitchFamily="2" charset="0"/>
                          </a:rPr>
                        </m:ctrlPr>
                      </m:radPr>
                      <m:deg/>
                      <m:e>
                        <m:r>
                          <a:rPr lang="en-US" sz="2000" b="1" i="1" smtClean="0">
                            <a:solidFill>
                              <a:sysClr val="windowText" lastClr="000000"/>
                            </a:solidFill>
                            <a:latin typeface="Cambria Math" panose="02040503050406030204" pitchFamily="18" charset="0"/>
                            <a:ea typeface="Helvetica Neue" panose="02000503000000020004" pitchFamily="2" charset="0"/>
                            <a:cs typeface="Helvetica Neue" panose="02000503000000020004" pitchFamily="2" charset="0"/>
                          </a:rPr>
                          <m:t>𝒏</m:t>
                        </m:r>
                      </m:e>
                    </m:rad>
                  </m:oMath>
                </a14:m>
                <a:r>
                  <a:rPr lang="en-US" sz="2000" b="1" dirty="0">
                    <a:solidFill>
                      <a:sysClr val="windowText" lastClr="000000"/>
                    </a:solidFill>
                    <a:latin typeface="Helvetica Neue" panose="02000503000000020004" pitchFamily="2" charset="0"/>
                    <a:ea typeface="Helvetica Neue" panose="02000503000000020004" pitchFamily="2" charset="0"/>
                    <a:cs typeface="Helvetica Neue" panose="02000503000000020004" pitchFamily="2" charset="0"/>
                  </a:rPr>
                  <a:t> layers in RAM</a:t>
                </a:r>
              </a:p>
              <a:p>
                <a:r>
                  <a:rPr lang="en-US" sz="2000" dirty="0">
                    <a:solidFill>
                      <a:sysClr val="windowText" lastClr="000000"/>
                    </a:solidFill>
                    <a:latin typeface="Helvetica Neue" panose="02000503000000020004" pitchFamily="2" charset="0"/>
                    <a:ea typeface="Helvetica Neue" panose="02000503000000020004" pitchFamily="2" charset="0"/>
                    <a:cs typeface="Helvetica Neue" panose="02000503000000020004" pitchFamily="2" charset="0"/>
                  </a:rPr>
                  <a:t>Chen et al (2016)</a:t>
                </a:r>
              </a:p>
            </p:txBody>
          </p:sp>
        </mc:Choice>
        <mc:Fallback xmlns="">
          <p:sp>
            <p:nvSpPr>
              <p:cNvPr id="35" name="TextBox 34">
                <a:extLst>
                  <a:ext uri="{FF2B5EF4-FFF2-40B4-BE49-F238E27FC236}">
                    <a16:creationId xmlns:a16="http://schemas.microsoft.com/office/drawing/2014/main" id="{01781C37-730E-1248-A456-7A3D53960657}"/>
                  </a:ext>
                </a:extLst>
              </p:cNvPr>
              <p:cNvSpPr txBox="1">
                <a:spLocks noRot="1" noChangeAspect="1" noMove="1" noResize="1" noEditPoints="1" noAdjustHandles="1" noChangeArrowheads="1" noChangeShapeType="1" noTextEdit="1"/>
              </p:cNvSpPr>
              <p:nvPr/>
            </p:nvSpPr>
            <p:spPr>
              <a:xfrm>
                <a:off x="7053967" y="2856118"/>
                <a:ext cx="3714607" cy="713593"/>
              </a:xfrm>
              <a:prstGeom prst="rect">
                <a:avLst/>
              </a:prstGeom>
              <a:blipFill>
                <a:blip r:embed="rId3"/>
                <a:stretch>
                  <a:fillRect l="-1361" t="-3509" r="-680" b="-12281"/>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3795B0ED-2CB9-8D4D-B969-F6AA2F85B7D4}"/>
              </a:ext>
            </a:extLst>
          </p:cNvPr>
          <p:cNvSpPr txBox="1"/>
          <p:nvPr/>
        </p:nvSpPr>
        <p:spPr>
          <a:xfrm>
            <a:off x="3010965" y="2274151"/>
            <a:ext cx="2927404" cy="400110"/>
          </a:xfrm>
          <a:prstGeom prst="rect">
            <a:avLst/>
          </a:prstGeom>
        </p:spPr>
        <p:txBody>
          <a:bodyPr wrap="none" rtlCol="0">
            <a:spAutoFit/>
          </a:bodyPr>
          <a:lstStyle/>
          <a:p>
            <a:r>
              <a:rPr lang="en-US" sz="2000" b="1" dirty="0">
                <a:solidFill>
                  <a:sysClr val="windowText" lastClr="000000"/>
                </a:solidFill>
                <a:latin typeface="Helvetica Neue" panose="02000503000000020004" pitchFamily="2" charset="0"/>
                <a:ea typeface="Helvetica Neue" panose="02000503000000020004" pitchFamily="2" charset="0"/>
                <a:cs typeface="Helvetica Neue" panose="02000503000000020004" pitchFamily="2" charset="0"/>
              </a:rPr>
              <a:t>Keep all layers in RAM</a:t>
            </a:r>
          </a:p>
        </p:txBody>
      </p:sp>
      <p:sp>
        <p:nvSpPr>
          <p:cNvPr id="37" name="TextBox 36">
            <a:extLst>
              <a:ext uri="{FF2B5EF4-FFF2-40B4-BE49-F238E27FC236}">
                <a16:creationId xmlns:a16="http://schemas.microsoft.com/office/drawing/2014/main" id="{4E9CD987-3405-8B45-A801-EFEA69363869}"/>
              </a:ext>
            </a:extLst>
          </p:cNvPr>
          <p:cNvSpPr txBox="1"/>
          <p:nvPr/>
        </p:nvSpPr>
        <p:spPr>
          <a:xfrm>
            <a:off x="8470589" y="4589917"/>
            <a:ext cx="3040940" cy="400110"/>
          </a:xfrm>
          <a:prstGeom prst="rect">
            <a:avLst/>
          </a:prstGeom>
        </p:spPr>
        <p:txBody>
          <a:bodyPr wrap="square" rtlCol="0">
            <a:spAutoFit/>
          </a:bodyPr>
          <a:lstStyle/>
          <a:p>
            <a:r>
              <a:rPr lang="en-US" sz="2000" b="1" dirty="0">
                <a:solidFill>
                  <a:sysClr val="windowText" lastClr="000000"/>
                </a:solidFill>
                <a:latin typeface="Helvetica Neue" panose="02000503000000020004" pitchFamily="2" charset="0"/>
                <a:ea typeface="Helvetica Neue" panose="02000503000000020004" pitchFamily="2" charset="0"/>
                <a:cs typeface="Helvetica Neue" panose="02000503000000020004" pitchFamily="2" charset="0"/>
              </a:rPr>
              <a:t>Keep no layers in RAM</a:t>
            </a:r>
          </a:p>
        </p:txBody>
      </p:sp>
      <p:sp>
        <p:nvSpPr>
          <p:cNvPr id="38" name="TextBox 37">
            <a:extLst>
              <a:ext uri="{FF2B5EF4-FFF2-40B4-BE49-F238E27FC236}">
                <a16:creationId xmlns:a16="http://schemas.microsoft.com/office/drawing/2014/main" id="{5CA08B2B-A805-354D-B37A-6E0BCFD9B001}"/>
              </a:ext>
            </a:extLst>
          </p:cNvPr>
          <p:cNvSpPr txBox="1"/>
          <p:nvPr/>
        </p:nvSpPr>
        <p:spPr>
          <a:xfrm>
            <a:off x="9111361" y="5386283"/>
            <a:ext cx="2747041" cy="744299"/>
          </a:xfrm>
          <a:prstGeom prst="rect">
            <a:avLst/>
          </a:prstGeom>
        </p:spPr>
        <p:txBody>
          <a:bodyPr wrap="square" rtlCol="0">
            <a:spAutoFit/>
          </a:bodyPr>
          <a:lstStyle/>
          <a:p>
            <a:r>
              <a:rPr lang="en-US" sz="3200" b="1" dirty="0">
                <a:solidFill>
                  <a:sysClr val="windowText" lastClr="000000"/>
                </a:solidFill>
                <a:latin typeface="Helvetica Neue" panose="02000503000000020004" pitchFamily="2" charset="0"/>
                <a:ea typeface="Helvetica Neue" panose="02000503000000020004" pitchFamily="2" charset="0"/>
                <a:cs typeface="Helvetica Neue" panose="02000503000000020004" pitchFamily="2" charset="0"/>
              </a:rPr>
              <a:t>Compute</a:t>
            </a:r>
          </a:p>
        </p:txBody>
      </p:sp>
      <p:sp>
        <p:nvSpPr>
          <p:cNvPr id="39" name="Cross 38">
            <a:extLst>
              <a:ext uri="{FF2B5EF4-FFF2-40B4-BE49-F238E27FC236}">
                <a16:creationId xmlns:a16="http://schemas.microsoft.com/office/drawing/2014/main" id="{C362B859-87DC-9F4C-9048-37EB5950F947}"/>
              </a:ext>
            </a:extLst>
          </p:cNvPr>
          <p:cNvSpPr/>
          <p:nvPr/>
        </p:nvSpPr>
        <p:spPr>
          <a:xfrm rot="2700000">
            <a:off x="6436753" y="2970664"/>
            <a:ext cx="601041" cy="601041"/>
          </a:xfrm>
          <a:prstGeom prst="plus">
            <a:avLst>
              <a:gd name="adj" fmla="val 38031"/>
            </a:avLst>
          </a:prstGeom>
          <a:solidFill>
            <a:srgbClr val="FFC8CA"/>
          </a:solidFill>
          <a:ln w="28575">
            <a:solidFill>
              <a:srgbClr val="C0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ross 39">
            <a:extLst>
              <a:ext uri="{FF2B5EF4-FFF2-40B4-BE49-F238E27FC236}">
                <a16:creationId xmlns:a16="http://schemas.microsoft.com/office/drawing/2014/main" id="{8FCBB81A-3B78-D94F-9A2A-A8228CCC8366}"/>
              </a:ext>
            </a:extLst>
          </p:cNvPr>
          <p:cNvSpPr/>
          <p:nvPr/>
        </p:nvSpPr>
        <p:spPr>
          <a:xfrm rot="2700000">
            <a:off x="2400232" y="2148794"/>
            <a:ext cx="601041" cy="601041"/>
          </a:xfrm>
          <a:prstGeom prst="plus">
            <a:avLst>
              <a:gd name="adj" fmla="val 38031"/>
            </a:avLst>
          </a:prstGeom>
          <a:solidFill>
            <a:schemeClr val="accent1">
              <a:lumMod val="20000"/>
              <a:lumOff val="80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ross 40">
            <a:extLst>
              <a:ext uri="{FF2B5EF4-FFF2-40B4-BE49-F238E27FC236}">
                <a16:creationId xmlns:a16="http://schemas.microsoft.com/office/drawing/2014/main" id="{4BEE667C-81DB-9C4A-9B09-450978B5F725}"/>
              </a:ext>
            </a:extLst>
          </p:cNvPr>
          <p:cNvSpPr/>
          <p:nvPr/>
        </p:nvSpPr>
        <p:spPr>
          <a:xfrm rot="2700000">
            <a:off x="7875714" y="4489452"/>
            <a:ext cx="601041" cy="601041"/>
          </a:xfrm>
          <a:prstGeom prst="plus">
            <a:avLst>
              <a:gd name="adj" fmla="val 38031"/>
            </a:avLst>
          </a:prstGeom>
          <a:solidFill>
            <a:schemeClr val="accent4">
              <a:lumMod val="20000"/>
              <a:lumOff val="80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B262030-9969-E14A-A11B-59D9977DC636}"/>
              </a:ext>
            </a:extLst>
          </p:cNvPr>
          <p:cNvSpPr txBox="1"/>
          <p:nvPr/>
        </p:nvSpPr>
        <p:spPr>
          <a:xfrm>
            <a:off x="262503" y="4328729"/>
            <a:ext cx="4178264" cy="1323439"/>
          </a:xfrm>
          <a:prstGeom prst="rect">
            <a:avLst/>
          </a:prstGeom>
          <a:solidFill>
            <a:schemeClr val="accent1">
              <a:lumMod val="20000"/>
              <a:lumOff val="80000"/>
            </a:schemeClr>
          </a:solidFill>
          <a:ln w="76200">
            <a:solidFill>
              <a:schemeClr val="accent1">
                <a:lumMod val="75000"/>
              </a:schemeClr>
            </a:solidFill>
          </a:ln>
        </p:spPr>
        <p:txBody>
          <a:bodyPr wrap="square" rtlCol="0">
            <a:spAutoFit/>
          </a:bodyPr>
          <a:lstStyle/>
          <a:p>
            <a:pPr algn="ctr"/>
            <a:r>
              <a:rPr lang="en-US" sz="2800" b="1" dirty="0">
                <a:solidFill>
                  <a:schemeClr val="accent1">
                    <a:lumMod val="50000"/>
                  </a:schemeClr>
                </a:solidFill>
                <a:latin typeface="Helvetica Neue" panose="02000503000000020004" pitchFamily="2" charset="0"/>
                <a:ea typeface="Helvetica Neue" panose="02000503000000020004" pitchFamily="2" charset="0"/>
                <a:cs typeface="Helvetica Neue" panose="02000503000000020004" pitchFamily="2" charset="0"/>
              </a:rPr>
              <a:t>Checkmate explores optimal trade-off</a:t>
            </a:r>
          </a:p>
          <a:p>
            <a:pPr algn="ctr"/>
            <a:r>
              <a:rPr lang="en-US" sz="2400" i="1" dirty="0">
                <a:solidFill>
                  <a:schemeClr val="accent1">
                    <a:lumMod val="50000"/>
                  </a:schemeClr>
                </a:solidFill>
                <a:latin typeface="Helvetica Neue" panose="02000503000000020004" pitchFamily="2" charset="0"/>
                <a:ea typeface="Helvetica Neue" panose="02000503000000020004" pitchFamily="2" charset="0"/>
                <a:cs typeface="Helvetica Neue" panose="02000503000000020004" pitchFamily="2" charset="0"/>
              </a:rPr>
              <a:t>5x larger models w/ 2x cost</a:t>
            </a:r>
          </a:p>
        </p:txBody>
      </p:sp>
    </p:spTree>
    <p:extLst>
      <p:ext uri="{BB962C8B-B14F-4D97-AF65-F5344CB8AC3E}">
        <p14:creationId xmlns:p14="http://schemas.microsoft.com/office/powerpoint/2010/main" val="161284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C400DD-4B4C-BD46-8696-49D7C5F4F51D}"/>
              </a:ext>
            </a:extLst>
          </p:cNvPr>
          <p:cNvSpPr>
            <a:spLocks noGrp="1"/>
          </p:cNvSpPr>
          <p:nvPr>
            <p:ph type="sldNum" sz="quarter" idx="12"/>
          </p:nvPr>
        </p:nvSpPr>
        <p:spPr/>
        <p:txBody>
          <a:bodyPr/>
          <a:lstStyle/>
          <a:p>
            <a:fld id="{5C21FAA9-B8A2-DE42-8B6F-6CA326C19E94}" type="slidenum">
              <a:rPr lang="en-US" smtClean="0"/>
              <a:pPr/>
              <a:t>8</a:t>
            </a:fld>
            <a:endParaRPr lang="en-US" dirty="0"/>
          </a:p>
        </p:txBody>
      </p:sp>
      <p:sp>
        <p:nvSpPr>
          <p:cNvPr id="30" name="Freeform 29">
            <a:extLst>
              <a:ext uri="{FF2B5EF4-FFF2-40B4-BE49-F238E27FC236}">
                <a16:creationId xmlns:a16="http://schemas.microsoft.com/office/drawing/2014/main" id="{6583AFB0-83AD-C04A-8FF1-B5FA2786C33D}"/>
              </a:ext>
            </a:extLst>
          </p:cNvPr>
          <p:cNvSpPr/>
          <p:nvPr/>
        </p:nvSpPr>
        <p:spPr>
          <a:xfrm>
            <a:off x="2714713" y="2564537"/>
            <a:ext cx="5284258" cy="2231388"/>
          </a:xfrm>
          <a:custGeom>
            <a:avLst/>
            <a:gdLst>
              <a:gd name="connsiteX0" fmla="*/ 0 w 5284258"/>
              <a:gd name="connsiteY0" fmla="*/ 0 h 2231388"/>
              <a:gd name="connsiteX1" fmla="*/ 1281824 w 5284258"/>
              <a:gd name="connsiteY1" fmla="*/ 1388130 h 2231388"/>
              <a:gd name="connsiteX2" fmla="*/ 5284258 w 5284258"/>
              <a:gd name="connsiteY2" fmla="*/ 2231388 h 2231388"/>
              <a:gd name="connsiteX3" fmla="*/ 5284258 w 5284258"/>
              <a:gd name="connsiteY3" fmla="*/ 2231388 h 2231388"/>
            </a:gdLst>
            <a:ahLst/>
            <a:cxnLst>
              <a:cxn ang="0">
                <a:pos x="connsiteX0" y="connsiteY0"/>
              </a:cxn>
              <a:cxn ang="0">
                <a:pos x="connsiteX1" y="connsiteY1"/>
              </a:cxn>
              <a:cxn ang="0">
                <a:pos x="connsiteX2" y="connsiteY2"/>
              </a:cxn>
              <a:cxn ang="0">
                <a:pos x="connsiteX3" y="connsiteY3"/>
              </a:cxn>
            </a:cxnLst>
            <a:rect l="l" t="t" r="r" b="b"/>
            <a:pathLst>
              <a:path w="5284258" h="2231388" extrusionOk="0">
                <a:moveTo>
                  <a:pt x="0" y="0"/>
                </a:moveTo>
                <a:cubicBezTo>
                  <a:pt x="65965" y="425096"/>
                  <a:pt x="349533" y="1035592"/>
                  <a:pt x="1281824" y="1388130"/>
                </a:cubicBezTo>
                <a:cubicBezTo>
                  <a:pt x="2162535" y="1760029"/>
                  <a:pt x="5284257" y="2231388"/>
                  <a:pt x="5284258" y="2231388"/>
                </a:cubicBezTo>
                <a:lnTo>
                  <a:pt x="5284258" y="2231388"/>
                </a:lnTo>
              </a:path>
            </a:pathLst>
          </a:custGeom>
          <a:noFill/>
          <a:ln w="76200">
            <a:solidFill>
              <a:schemeClr val="accent1">
                <a:lumMod val="75000"/>
              </a:schemeClr>
            </a:solidFill>
            <a:prstDash val="dash"/>
            <a:extLst>
              <a:ext uri="{C807C97D-BFC1-408E-A445-0C87EB9F89A2}">
                <ask:lineSketchStyleProps xmlns:ask="http://schemas.microsoft.com/office/drawing/2018/sketchyshapes" sd="1219033472">
                  <a:custGeom>
                    <a:avLst/>
                    <a:gdLst>
                      <a:gd name="connsiteX0" fmla="*/ 0 w 6596743"/>
                      <a:gd name="connsiteY0" fmla="*/ 0 h 2808514"/>
                      <a:gd name="connsiteX1" fmla="*/ 1600200 w 6596743"/>
                      <a:gd name="connsiteY1" fmla="*/ 1747157 h 2808514"/>
                      <a:gd name="connsiteX2" fmla="*/ 6596743 w 6596743"/>
                      <a:gd name="connsiteY2" fmla="*/ 2808514 h 2808514"/>
                      <a:gd name="connsiteX3" fmla="*/ 6596743 w 6596743"/>
                      <a:gd name="connsiteY3" fmla="*/ 2808514 h 2808514"/>
                    </a:gdLst>
                    <a:ahLst/>
                    <a:cxnLst>
                      <a:cxn ang="0">
                        <a:pos x="connsiteX0" y="connsiteY0"/>
                      </a:cxn>
                      <a:cxn ang="0">
                        <a:pos x="connsiteX1" y="connsiteY1"/>
                      </a:cxn>
                      <a:cxn ang="0">
                        <a:pos x="connsiteX2" y="connsiteY2"/>
                      </a:cxn>
                      <a:cxn ang="0">
                        <a:pos x="connsiteX3" y="connsiteY3"/>
                      </a:cxn>
                    </a:cxnLst>
                    <a:rect l="l" t="t" r="r" b="b"/>
                    <a:pathLst>
                      <a:path w="6596743" h="2808514">
                        <a:moveTo>
                          <a:pt x="0" y="0"/>
                        </a:moveTo>
                        <a:cubicBezTo>
                          <a:pt x="250371" y="639535"/>
                          <a:pt x="500743" y="1279071"/>
                          <a:pt x="1600200" y="1747157"/>
                        </a:cubicBezTo>
                        <a:cubicBezTo>
                          <a:pt x="2699657" y="2215243"/>
                          <a:pt x="6596743" y="2808514"/>
                          <a:pt x="6596743" y="2808514"/>
                        </a:cubicBezTo>
                        <a:lnTo>
                          <a:pt x="6596743" y="2808514"/>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5118A888-9574-2B44-B58D-1820BAC32BED}"/>
              </a:ext>
            </a:extLst>
          </p:cNvPr>
          <p:cNvCxnSpPr>
            <a:cxnSpLocks/>
          </p:cNvCxnSpPr>
          <p:nvPr/>
        </p:nvCxnSpPr>
        <p:spPr>
          <a:xfrm flipV="1">
            <a:off x="1878528" y="1697271"/>
            <a:ext cx="0" cy="4155034"/>
          </a:xfrm>
          <a:prstGeom prst="straightConnector1">
            <a:avLst/>
          </a:prstGeom>
          <a:ln w="76200">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33" name="TextBox 32">
            <a:extLst>
              <a:ext uri="{FF2B5EF4-FFF2-40B4-BE49-F238E27FC236}">
                <a16:creationId xmlns:a16="http://schemas.microsoft.com/office/drawing/2014/main" id="{8C07E9E9-47AA-A54F-A2BE-0C311583DC3F}"/>
              </a:ext>
            </a:extLst>
          </p:cNvPr>
          <p:cNvSpPr txBox="1"/>
          <p:nvPr/>
        </p:nvSpPr>
        <p:spPr>
          <a:xfrm>
            <a:off x="1938188" y="1280015"/>
            <a:ext cx="1072777" cy="744299"/>
          </a:xfrm>
          <a:prstGeom prst="rect">
            <a:avLst/>
          </a:prstGeom>
        </p:spPr>
        <p:txBody>
          <a:bodyPr wrap="none" rtlCol="0">
            <a:spAutoFit/>
          </a:bodyPr>
          <a:lstStyle/>
          <a:p>
            <a:r>
              <a:rPr lang="en-US" sz="3200" b="1" dirty="0">
                <a:solidFill>
                  <a:sysClr val="windowText" lastClr="000000"/>
                </a:solidFill>
                <a:latin typeface="Helvetica Neue" panose="02000503000000020004" pitchFamily="2" charset="0"/>
                <a:ea typeface="Helvetica Neue" panose="02000503000000020004" pitchFamily="2" charset="0"/>
                <a:cs typeface="Helvetica Neue" panose="02000503000000020004" pitchFamily="2" charset="0"/>
              </a:rPr>
              <a:t>RAM</a:t>
            </a:r>
          </a:p>
        </p:txBody>
      </p:sp>
      <p:cxnSp>
        <p:nvCxnSpPr>
          <p:cNvPr id="34" name="Straight Arrow Connector 33">
            <a:extLst>
              <a:ext uri="{FF2B5EF4-FFF2-40B4-BE49-F238E27FC236}">
                <a16:creationId xmlns:a16="http://schemas.microsoft.com/office/drawing/2014/main" id="{46767D1D-8CFA-484C-8E76-DB6244D6B9A7}"/>
              </a:ext>
            </a:extLst>
          </p:cNvPr>
          <p:cNvCxnSpPr>
            <a:cxnSpLocks/>
          </p:cNvCxnSpPr>
          <p:nvPr/>
        </p:nvCxnSpPr>
        <p:spPr>
          <a:xfrm>
            <a:off x="1870759" y="5840568"/>
            <a:ext cx="7086507" cy="11736"/>
          </a:xfrm>
          <a:prstGeom prst="straightConnector1">
            <a:avLst/>
          </a:prstGeom>
          <a:ln w="762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1781C37-730E-1248-A456-7A3D53960657}"/>
                  </a:ext>
                </a:extLst>
              </p:cNvPr>
              <p:cNvSpPr txBox="1"/>
              <p:nvPr/>
            </p:nvSpPr>
            <p:spPr>
              <a:xfrm>
                <a:off x="7053967" y="2856118"/>
                <a:ext cx="3714607" cy="713593"/>
              </a:xfrm>
              <a:prstGeom prst="rect">
                <a:avLst/>
              </a:prstGeom>
            </p:spPr>
            <p:txBody>
              <a:bodyPr wrap="none" rtlCol="0">
                <a:spAutoFit/>
              </a:bodyPr>
              <a:lstStyle/>
              <a:p>
                <a:r>
                  <a:rPr lang="en-US" sz="2000" b="1" dirty="0">
                    <a:solidFill>
                      <a:sysClr val="windowText" lastClr="000000"/>
                    </a:solidFill>
                    <a:latin typeface="Helvetica Neue" panose="02000503000000020004" pitchFamily="2" charset="0"/>
                    <a:ea typeface="Helvetica Neue" panose="02000503000000020004" pitchFamily="2" charset="0"/>
                    <a:cs typeface="Helvetica Neue" panose="02000503000000020004" pitchFamily="2" charset="0"/>
                  </a:rPr>
                  <a:t>Keep every </a:t>
                </a:r>
                <a14:m>
                  <m:oMath xmlns:m="http://schemas.openxmlformats.org/officeDocument/2006/math">
                    <m:rad>
                      <m:radPr>
                        <m:degHide m:val="on"/>
                        <m:ctrlPr>
                          <a:rPr lang="en-US" sz="2000" b="1" i="1" smtClean="0">
                            <a:solidFill>
                              <a:sysClr val="windowText" lastClr="000000"/>
                            </a:solidFill>
                            <a:latin typeface="Cambria Math" panose="02040503050406030204" pitchFamily="18" charset="0"/>
                            <a:ea typeface="Helvetica Neue" panose="02000503000000020004" pitchFamily="2" charset="0"/>
                            <a:cs typeface="Helvetica Neue" panose="02000503000000020004" pitchFamily="2" charset="0"/>
                          </a:rPr>
                        </m:ctrlPr>
                      </m:radPr>
                      <m:deg/>
                      <m:e>
                        <m:r>
                          <a:rPr lang="en-US" sz="2000" b="1" i="1" smtClean="0">
                            <a:solidFill>
                              <a:sysClr val="windowText" lastClr="000000"/>
                            </a:solidFill>
                            <a:latin typeface="Cambria Math" panose="02040503050406030204" pitchFamily="18" charset="0"/>
                            <a:ea typeface="Helvetica Neue" panose="02000503000000020004" pitchFamily="2" charset="0"/>
                            <a:cs typeface="Helvetica Neue" panose="02000503000000020004" pitchFamily="2" charset="0"/>
                          </a:rPr>
                          <m:t>𝒏</m:t>
                        </m:r>
                      </m:e>
                    </m:rad>
                  </m:oMath>
                </a14:m>
                <a:r>
                  <a:rPr lang="en-US" sz="2000" b="1" dirty="0">
                    <a:solidFill>
                      <a:sysClr val="windowText" lastClr="000000"/>
                    </a:solidFill>
                    <a:latin typeface="Helvetica Neue" panose="02000503000000020004" pitchFamily="2" charset="0"/>
                    <a:ea typeface="Helvetica Neue" panose="02000503000000020004" pitchFamily="2" charset="0"/>
                    <a:cs typeface="Helvetica Neue" panose="02000503000000020004" pitchFamily="2" charset="0"/>
                  </a:rPr>
                  <a:t> layers in RAM</a:t>
                </a:r>
              </a:p>
              <a:p>
                <a:r>
                  <a:rPr lang="en-US" sz="2000" dirty="0">
                    <a:solidFill>
                      <a:sysClr val="windowText" lastClr="000000"/>
                    </a:solidFill>
                    <a:latin typeface="Helvetica Neue" panose="02000503000000020004" pitchFamily="2" charset="0"/>
                    <a:ea typeface="Helvetica Neue" panose="02000503000000020004" pitchFamily="2" charset="0"/>
                    <a:cs typeface="Helvetica Neue" panose="02000503000000020004" pitchFamily="2" charset="0"/>
                  </a:rPr>
                  <a:t>Chen et al (2016)</a:t>
                </a:r>
              </a:p>
            </p:txBody>
          </p:sp>
        </mc:Choice>
        <mc:Fallback xmlns="">
          <p:sp>
            <p:nvSpPr>
              <p:cNvPr id="35" name="TextBox 34">
                <a:extLst>
                  <a:ext uri="{FF2B5EF4-FFF2-40B4-BE49-F238E27FC236}">
                    <a16:creationId xmlns:a16="http://schemas.microsoft.com/office/drawing/2014/main" id="{01781C37-730E-1248-A456-7A3D53960657}"/>
                  </a:ext>
                </a:extLst>
              </p:cNvPr>
              <p:cNvSpPr txBox="1">
                <a:spLocks noRot="1" noChangeAspect="1" noMove="1" noResize="1" noEditPoints="1" noAdjustHandles="1" noChangeArrowheads="1" noChangeShapeType="1" noTextEdit="1"/>
              </p:cNvSpPr>
              <p:nvPr/>
            </p:nvSpPr>
            <p:spPr>
              <a:xfrm>
                <a:off x="7053967" y="2856118"/>
                <a:ext cx="3714607" cy="713593"/>
              </a:xfrm>
              <a:prstGeom prst="rect">
                <a:avLst/>
              </a:prstGeom>
              <a:blipFill>
                <a:blip r:embed="rId3"/>
                <a:stretch>
                  <a:fillRect l="-1361" t="-3509" r="-680" b="-12281"/>
                </a:stretch>
              </a:blipFill>
            </p:spPr>
            <p:txBody>
              <a:bodyPr/>
              <a:lstStyle/>
              <a:p>
                <a:r>
                  <a:rPr lang="en-US">
                    <a:noFill/>
                  </a:rPr>
                  <a:t> </a:t>
                </a:r>
              </a:p>
            </p:txBody>
          </p:sp>
        </mc:Fallback>
      </mc:AlternateContent>
      <p:sp>
        <p:nvSpPr>
          <p:cNvPr id="37" name="TextBox 36">
            <a:extLst>
              <a:ext uri="{FF2B5EF4-FFF2-40B4-BE49-F238E27FC236}">
                <a16:creationId xmlns:a16="http://schemas.microsoft.com/office/drawing/2014/main" id="{4E9CD987-3405-8B45-A801-EFEA69363869}"/>
              </a:ext>
            </a:extLst>
          </p:cNvPr>
          <p:cNvSpPr txBox="1"/>
          <p:nvPr/>
        </p:nvSpPr>
        <p:spPr>
          <a:xfrm>
            <a:off x="8470589" y="4589917"/>
            <a:ext cx="3040940" cy="400110"/>
          </a:xfrm>
          <a:prstGeom prst="rect">
            <a:avLst/>
          </a:prstGeom>
        </p:spPr>
        <p:txBody>
          <a:bodyPr wrap="square" rtlCol="0">
            <a:spAutoFit/>
          </a:bodyPr>
          <a:lstStyle/>
          <a:p>
            <a:r>
              <a:rPr lang="en-US" sz="2000" b="1" dirty="0">
                <a:solidFill>
                  <a:sysClr val="windowText" lastClr="000000"/>
                </a:solidFill>
                <a:latin typeface="Helvetica Neue" panose="02000503000000020004" pitchFamily="2" charset="0"/>
                <a:ea typeface="Helvetica Neue" panose="02000503000000020004" pitchFamily="2" charset="0"/>
                <a:cs typeface="Helvetica Neue" panose="02000503000000020004" pitchFamily="2" charset="0"/>
              </a:rPr>
              <a:t>Keep no layers in RAM</a:t>
            </a:r>
          </a:p>
        </p:txBody>
      </p:sp>
      <p:sp>
        <p:nvSpPr>
          <p:cNvPr id="38" name="TextBox 37">
            <a:extLst>
              <a:ext uri="{FF2B5EF4-FFF2-40B4-BE49-F238E27FC236}">
                <a16:creationId xmlns:a16="http://schemas.microsoft.com/office/drawing/2014/main" id="{5CA08B2B-A805-354D-B37A-6E0BCFD9B001}"/>
              </a:ext>
            </a:extLst>
          </p:cNvPr>
          <p:cNvSpPr txBox="1"/>
          <p:nvPr/>
        </p:nvSpPr>
        <p:spPr>
          <a:xfrm>
            <a:off x="9111361" y="5386283"/>
            <a:ext cx="2747041" cy="744299"/>
          </a:xfrm>
          <a:prstGeom prst="rect">
            <a:avLst/>
          </a:prstGeom>
        </p:spPr>
        <p:txBody>
          <a:bodyPr wrap="square" rtlCol="0">
            <a:spAutoFit/>
          </a:bodyPr>
          <a:lstStyle/>
          <a:p>
            <a:r>
              <a:rPr lang="en-US" sz="3200" b="1" dirty="0">
                <a:solidFill>
                  <a:sysClr val="windowText" lastClr="000000"/>
                </a:solidFill>
                <a:latin typeface="Helvetica Neue" panose="02000503000000020004" pitchFamily="2" charset="0"/>
                <a:ea typeface="Helvetica Neue" panose="02000503000000020004" pitchFamily="2" charset="0"/>
                <a:cs typeface="Helvetica Neue" panose="02000503000000020004" pitchFamily="2" charset="0"/>
              </a:rPr>
              <a:t>Compute</a:t>
            </a:r>
          </a:p>
        </p:txBody>
      </p:sp>
      <p:sp>
        <p:nvSpPr>
          <p:cNvPr id="39" name="Cross 38">
            <a:extLst>
              <a:ext uri="{FF2B5EF4-FFF2-40B4-BE49-F238E27FC236}">
                <a16:creationId xmlns:a16="http://schemas.microsoft.com/office/drawing/2014/main" id="{C362B859-87DC-9F4C-9048-37EB5950F947}"/>
              </a:ext>
            </a:extLst>
          </p:cNvPr>
          <p:cNvSpPr/>
          <p:nvPr/>
        </p:nvSpPr>
        <p:spPr>
          <a:xfrm rot="2700000">
            <a:off x="6436753" y="2970664"/>
            <a:ext cx="601041" cy="601041"/>
          </a:xfrm>
          <a:prstGeom prst="plus">
            <a:avLst>
              <a:gd name="adj" fmla="val 38031"/>
            </a:avLst>
          </a:prstGeom>
          <a:solidFill>
            <a:srgbClr val="FFC8CA"/>
          </a:solidFill>
          <a:ln w="28575">
            <a:solidFill>
              <a:srgbClr val="C0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ross 40">
            <a:extLst>
              <a:ext uri="{FF2B5EF4-FFF2-40B4-BE49-F238E27FC236}">
                <a16:creationId xmlns:a16="http://schemas.microsoft.com/office/drawing/2014/main" id="{4BEE667C-81DB-9C4A-9B09-450978B5F725}"/>
              </a:ext>
            </a:extLst>
          </p:cNvPr>
          <p:cNvSpPr/>
          <p:nvPr/>
        </p:nvSpPr>
        <p:spPr>
          <a:xfrm rot="2700000">
            <a:off x="7875714" y="4489452"/>
            <a:ext cx="601041" cy="601041"/>
          </a:xfrm>
          <a:prstGeom prst="plus">
            <a:avLst>
              <a:gd name="adj" fmla="val 38031"/>
            </a:avLst>
          </a:prstGeom>
          <a:solidFill>
            <a:schemeClr val="accent4">
              <a:lumMod val="20000"/>
              <a:lumOff val="80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0BCACC3-D01C-D14E-AB9F-985F50416DB4}"/>
              </a:ext>
            </a:extLst>
          </p:cNvPr>
          <p:cNvSpPr/>
          <p:nvPr/>
        </p:nvSpPr>
        <p:spPr>
          <a:xfrm>
            <a:off x="2275752" y="2024314"/>
            <a:ext cx="9235777" cy="3361969"/>
          </a:xfrm>
          <a:prstGeom prst="rect">
            <a:avLst/>
          </a:prstGeom>
          <a:solidFill>
            <a:srgbClr val="FFFFFF">
              <a:alpha val="7254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ross 39">
            <a:extLst>
              <a:ext uri="{FF2B5EF4-FFF2-40B4-BE49-F238E27FC236}">
                <a16:creationId xmlns:a16="http://schemas.microsoft.com/office/drawing/2014/main" id="{8FCBB81A-3B78-D94F-9A2A-A8228CCC8366}"/>
              </a:ext>
            </a:extLst>
          </p:cNvPr>
          <p:cNvSpPr/>
          <p:nvPr/>
        </p:nvSpPr>
        <p:spPr>
          <a:xfrm rot="2700000">
            <a:off x="2400232" y="2148794"/>
            <a:ext cx="601041" cy="601041"/>
          </a:xfrm>
          <a:prstGeom prst="plus">
            <a:avLst>
              <a:gd name="adj" fmla="val 38031"/>
            </a:avLst>
          </a:prstGeom>
          <a:solidFill>
            <a:schemeClr val="accent1">
              <a:lumMod val="20000"/>
              <a:lumOff val="80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B50DD3E-E866-CA4D-A7FB-636FDDEA0C77}"/>
              </a:ext>
            </a:extLst>
          </p:cNvPr>
          <p:cNvSpPr/>
          <p:nvPr/>
        </p:nvSpPr>
        <p:spPr>
          <a:xfrm>
            <a:off x="328592" y="231627"/>
            <a:ext cx="7368364" cy="954107"/>
          </a:xfrm>
          <a:prstGeom prst="rect">
            <a:avLst/>
          </a:prstGeom>
        </p:spPr>
        <p:txBody>
          <a:bodyPr wrap="none">
            <a:spAutoFit/>
          </a:bodyPr>
          <a:lstStyle/>
          <a:p>
            <a:pPr lvl="0">
              <a:defRPr/>
            </a:pPr>
            <a:r>
              <a:rPr lang="en-US" sz="3200" b="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RAM-hungry backpropagation policy</a:t>
            </a:r>
            <a:endParaRPr lang="en-US" sz="3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a:p>
            <a:pPr lvl="0">
              <a:defRPr/>
            </a:pPr>
            <a:r>
              <a:rPr lang="en-US" sz="24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Keep all layers in RAM</a:t>
            </a:r>
          </a:p>
        </p:txBody>
      </p:sp>
      <p:sp>
        <p:nvSpPr>
          <p:cNvPr id="18" name="TextBox 17">
            <a:extLst>
              <a:ext uri="{FF2B5EF4-FFF2-40B4-BE49-F238E27FC236}">
                <a16:creationId xmlns:a16="http://schemas.microsoft.com/office/drawing/2014/main" id="{8C1F51EC-C1DB-E94E-A347-CE4E73C360CB}"/>
              </a:ext>
            </a:extLst>
          </p:cNvPr>
          <p:cNvSpPr txBox="1"/>
          <p:nvPr/>
        </p:nvSpPr>
        <p:spPr>
          <a:xfrm>
            <a:off x="3010965" y="2274151"/>
            <a:ext cx="2927404" cy="400110"/>
          </a:xfrm>
          <a:prstGeom prst="rect">
            <a:avLst/>
          </a:prstGeom>
        </p:spPr>
        <p:txBody>
          <a:bodyPr wrap="none" rtlCol="0">
            <a:spAutoFit/>
          </a:bodyPr>
          <a:lstStyle/>
          <a:p>
            <a:r>
              <a:rPr lang="en-US" sz="2000" b="1" dirty="0">
                <a:solidFill>
                  <a:sysClr val="windowText" lastClr="000000"/>
                </a:solidFill>
                <a:latin typeface="Helvetica Neue" panose="02000503000000020004" pitchFamily="2" charset="0"/>
                <a:ea typeface="Helvetica Neue" panose="02000503000000020004" pitchFamily="2" charset="0"/>
                <a:cs typeface="Helvetica Neue" panose="02000503000000020004" pitchFamily="2" charset="0"/>
              </a:rPr>
              <a:t>Keep all layers in RAM</a:t>
            </a:r>
          </a:p>
        </p:txBody>
      </p:sp>
    </p:spTree>
    <p:extLst>
      <p:ext uri="{BB962C8B-B14F-4D97-AF65-F5344CB8AC3E}">
        <p14:creationId xmlns:p14="http://schemas.microsoft.com/office/powerpoint/2010/main" val="3542605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Arrow Connector 50">
            <a:extLst>
              <a:ext uri="{FF2B5EF4-FFF2-40B4-BE49-F238E27FC236}">
                <a16:creationId xmlns:a16="http://schemas.microsoft.com/office/drawing/2014/main" id="{AB8023E9-E8FA-8F48-9FA8-BE0210E532CA}"/>
              </a:ext>
            </a:extLst>
          </p:cNvPr>
          <p:cNvCxnSpPr>
            <a:cxnSpLocks/>
            <a:stCxn id="14" idx="6"/>
            <a:endCxn id="49" idx="1"/>
          </p:cNvCxnSpPr>
          <p:nvPr/>
        </p:nvCxnSpPr>
        <p:spPr>
          <a:xfrm>
            <a:off x="4908540" y="2812819"/>
            <a:ext cx="412415" cy="491486"/>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19D91FC4-5DFC-6F44-B9C4-3136E155EA30}"/>
              </a:ext>
            </a:extLst>
          </p:cNvPr>
          <p:cNvCxnSpPr>
            <a:cxnSpLocks/>
            <a:stCxn id="49" idx="1"/>
            <a:endCxn id="43" idx="5"/>
          </p:cNvCxnSpPr>
          <p:nvPr/>
        </p:nvCxnSpPr>
        <p:spPr>
          <a:xfrm flipH="1">
            <a:off x="4923076" y="3304305"/>
            <a:ext cx="397879" cy="266171"/>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B0F7F77E-3581-8546-8CB3-454DF3FE4930}"/>
              </a:ext>
            </a:extLst>
          </p:cNvPr>
          <p:cNvSpPr/>
          <p:nvPr/>
        </p:nvSpPr>
        <p:spPr>
          <a:xfrm>
            <a:off x="526165" y="2548248"/>
            <a:ext cx="529141" cy="529141"/>
          </a:xfrm>
          <a:prstGeom prst="ellipse">
            <a:avLst/>
          </a:prstGeom>
          <a:solidFill>
            <a:schemeClr val="bg1">
              <a:lumMod val="75000"/>
            </a:schemeClr>
          </a:solidFill>
          <a:ln>
            <a:solidFill>
              <a:schemeClr val="bg1">
                <a:lumMod val="65000"/>
              </a:schemeClr>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A</a:t>
            </a:r>
          </a:p>
        </p:txBody>
      </p:sp>
      <p:sp>
        <p:nvSpPr>
          <p:cNvPr id="11" name="!!B">
            <a:extLst>
              <a:ext uri="{FF2B5EF4-FFF2-40B4-BE49-F238E27FC236}">
                <a16:creationId xmlns:a16="http://schemas.microsoft.com/office/drawing/2014/main" id="{73230EEF-F348-0F44-B8F8-A2C48C1ACFDE}"/>
              </a:ext>
            </a:extLst>
          </p:cNvPr>
          <p:cNvSpPr/>
          <p:nvPr/>
        </p:nvSpPr>
        <p:spPr>
          <a:xfrm>
            <a:off x="1489473" y="2548248"/>
            <a:ext cx="529141" cy="529141"/>
          </a:xfrm>
          <a:prstGeom prst="ellipse">
            <a:avLst/>
          </a:prstGeom>
          <a:solidFill>
            <a:schemeClr val="bg1">
              <a:lumMod val="75000"/>
            </a:schemeClr>
          </a:solidFill>
          <a:ln>
            <a:solidFill>
              <a:schemeClr val="bg1">
                <a:lumMod val="65000"/>
              </a:schemeClr>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B</a:t>
            </a:r>
          </a:p>
        </p:txBody>
      </p:sp>
      <p:sp>
        <p:nvSpPr>
          <p:cNvPr id="12" name="!!C">
            <a:extLst>
              <a:ext uri="{FF2B5EF4-FFF2-40B4-BE49-F238E27FC236}">
                <a16:creationId xmlns:a16="http://schemas.microsoft.com/office/drawing/2014/main" id="{DCF9120C-2BCC-594C-89DC-D921E7DCAA8D}"/>
              </a:ext>
            </a:extLst>
          </p:cNvPr>
          <p:cNvSpPr/>
          <p:nvPr/>
        </p:nvSpPr>
        <p:spPr>
          <a:xfrm>
            <a:off x="2452782" y="2548248"/>
            <a:ext cx="529141" cy="529141"/>
          </a:xfrm>
          <a:prstGeom prst="ellipse">
            <a:avLst/>
          </a:prstGeom>
          <a:solidFill>
            <a:schemeClr val="bg1">
              <a:lumMod val="75000"/>
            </a:schemeClr>
          </a:solidFill>
          <a:ln>
            <a:solidFill>
              <a:schemeClr val="bg1">
                <a:lumMod val="65000"/>
              </a:schemeClr>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C</a:t>
            </a:r>
          </a:p>
        </p:txBody>
      </p:sp>
      <p:sp>
        <p:nvSpPr>
          <p:cNvPr id="13" name="!!D">
            <a:extLst>
              <a:ext uri="{FF2B5EF4-FFF2-40B4-BE49-F238E27FC236}">
                <a16:creationId xmlns:a16="http://schemas.microsoft.com/office/drawing/2014/main" id="{0D3BBE44-E856-3740-AE0F-AEC67251EB26}"/>
              </a:ext>
            </a:extLst>
          </p:cNvPr>
          <p:cNvSpPr/>
          <p:nvPr/>
        </p:nvSpPr>
        <p:spPr>
          <a:xfrm>
            <a:off x="3416091" y="2548248"/>
            <a:ext cx="529141" cy="529141"/>
          </a:xfrm>
          <a:prstGeom prst="ellipse">
            <a:avLst/>
          </a:prstGeom>
          <a:solidFill>
            <a:schemeClr val="bg1">
              <a:lumMod val="75000"/>
            </a:schemeClr>
          </a:solidFill>
          <a:ln>
            <a:solidFill>
              <a:schemeClr val="bg1">
                <a:lumMod val="65000"/>
              </a:schemeClr>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D</a:t>
            </a:r>
          </a:p>
        </p:txBody>
      </p:sp>
      <p:sp>
        <p:nvSpPr>
          <p:cNvPr id="14" name="!!E">
            <a:extLst>
              <a:ext uri="{FF2B5EF4-FFF2-40B4-BE49-F238E27FC236}">
                <a16:creationId xmlns:a16="http://schemas.microsoft.com/office/drawing/2014/main" id="{BC5C60C2-A4F4-0340-9A2E-30F746BDB5D9}"/>
              </a:ext>
            </a:extLst>
          </p:cNvPr>
          <p:cNvSpPr/>
          <p:nvPr/>
        </p:nvSpPr>
        <p:spPr>
          <a:xfrm>
            <a:off x="4379399" y="2548248"/>
            <a:ext cx="529141" cy="529141"/>
          </a:xfrm>
          <a:prstGeom prst="ellipse">
            <a:avLst/>
          </a:prstGeom>
          <a:solidFill>
            <a:schemeClr val="bg1">
              <a:lumMod val="75000"/>
            </a:schemeClr>
          </a:solidFill>
          <a:ln>
            <a:solidFill>
              <a:schemeClr val="bg1">
                <a:lumMod val="65000"/>
              </a:schemeClr>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en-US" b="1" dirty="0">
                <a:latin typeface="Helvetica Neue" panose="02000503000000020004" pitchFamily="2" charset="0"/>
                <a:ea typeface="Helvetica Neue" panose="02000503000000020004" pitchFamily="2" charset="0"/>
                <a:cs typeface="Helvetica Neue" panose="02000503000000020004" pitchFamily="2" charset="0"/>
              </a:rPr>
              <a:t>E</a:t>
            </a:r>
          </a:p>
        </p:txBody>
      </p:sp>
      <p:cxnSp>
        <p:nvCxnSpPr>
          <p:cNvPr id="16" name="Straight Arrow Connector 15">
            <a:extLst>
              <a:ext uri="{FF2B5EF4-FFF2-40B4-BE49-F238E27FC236}">
                <a16:creationId xmlns:a16="http://schemas.microsoft.com/office/drawing/2014/main" id="{32BEDCC7-C20D-EE41-8BBE-5B41A98886CC}"/>
              </a:ext>
            </a:extLst>
          </p:cNvPr>
          <p:cNvCxnSpPr>
            <a:stCxn id="10" idx="6"/>
            <a:endCxn id="11" idx="2"/>
          </p:cNvCxnSpPr>
          <p:nvPr/>
        </p:nvCxnSpPr>
        <p:spPr>
          <a:xfrm>
            <a:off x="1055306" y="2812819"/>
            <a:ext cx="434167" cy="0"/>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58297D13-95C6-C540-9AD8-404FF88922A2}"/>
              </a:ext>
            </a:extLst>
          </p:cNvPr>
          <p:cNvCxnSpPr>
            <a:cxnSpLocks/>
            <a:stCxn id="11" idx="6"/>
            <a:endCxn id="12" idx="2"/>
          </p:cNvCxnSpPr>
          <p:nvPr/>
        </p:nvCxnSpPr>
        <p:spPr>
          <a:xfrm>
            <a:off x="2018615" y="2812819"/>
            <a:ext cx="434167" cy="0"/>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1C2C78AC-B6C2-3A48-9AD8-58594AEA347B}"/>
              </a:ext>
            </a:extLst>
          </p:cNvPr>
          <p:cNvCxnSpPr>
            <a:cxnSpLocks/>
            <a:stCxn id="12" idx="6"/>
            <a:endCxn id="13" idx="2"/>
          </p:cNvCxnSpPr>
          <p:nvPr/>
        </p:nvCxnSpPr>
        <p:spPr>
          <a:xfrm>
            <a:off x="2981924" y="2812819"/>
            <a:ext cx="434167" cy="0"/>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929BC05C-A43F-9C44-8015-63133A8BF44A}"/>
              </a:ext>
            </a:extLst>
          </p:cNvPr>
          <p:cNvCxnSpPr>
            <a:cxnSpLocks/>
            <a:stCxn id="13" idx="6"/>
            <a:endCxn id="14" idx="2"/>
          </p:cNvCxnSpPr>
          <p:nvPr/>
        </p:nvCxnSpPr>
        <p:spPr>
          <a:xfrm>
            <a:off x="3945232" y="2812819"/>
            <a:ext cx="434167" cy="0"/>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DB26C8CA-8919-7C48-958E-90333ECD478D}"/>
              </a:ext>
            </a:extLst>
          </p:cNvPr>
          <p:cNvCxnSpPr>
            <a:cxnSpLocks/>
            <a:endCxn id="10" idx="2"/>
          </p:cNvCxnSpPr>
          <p:nvPr/>
        </p:nvCxnSpPr>
        <p:spPr>
          <a:xfrm>
            <a:off x="186972" y="2812819"/>
            <a:ext cx="339193" cy="0"/>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sp>
        <p:nvSpPr>
          <p:cNvPr id="43" name="Regular Pentagon 42">
            <a:extLst>
              <a:ext uri="{FF2B5EF4-FFF2-40B4-BE49-F238E27FC236}">
                <a16:creationId xmlns:a16="http://schemas.microsoft.com/office/drawing/2014/main" id="{D2AD0941-D111-804E-B80B-20E8A7AE008D}"/>
              </a:ext>
            </a:extLst>
          </p:cNvPr>
          <p:cNvSpPr/>
          <p:nvPr/>
        </p:nvSpPr>
        <p:spPr>
          <a:xfrm>
            <a:off x="4364862" y="3367410"/>
            <a:ext cx="558215" cy="531634"/>
          </a:xfrm>
          <a:prstGeom prst="pentagon">
            <a:avLst/>
          </a:prstGeom>
          <a:solidFill>
            <a:schemeClr val="bg1">
              <a:lumMod val="75000"/>
            </a:schemeClr>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∇E</a:t>
            </a:r>
          </a:p>
        </p:txBody>
      </p:sp>
      <p:sp>
        <p:nvSpPr>
          <p:cNvPr id="44" name="Regular Pentagon 43">
            <a:extLst>
              <a:ext uri="{FF2B5EF4-FFF2-40B4-BE49-F238E27FC236}">
                <a16:creationId xmlns:a16="http://schemas.microsoft.com/office/drawing/2014/main" id="{D294145F-19B7-F443-8F1D-33F1B29AF8BF}"/>
              </a:ext>
            </a:extLst>
          </p:cNvPr>
          <p:cNvSpPr/>
          <p:nvPr/>
        </p:nvSpPr>
        <p:spPr>
          <a:xfrm>
            <a:off x="3401554" y="3367410"/>
            <a:ext cx="558215" cy="531634"/>
          </a:xfrm>
          <a:prstGeom prst="pentagon">
            <a:avLst/>
          </a:prstGeom>
          <a:solidFill>
            <a:schemeClr val="bg1">
              <a:lumMod val="75000"/>
            </a:schemeClr>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∇D</a:t>
            </a:r>
          </a:p>
        </p:txBody>
      </p:sp>
      <p:sp>
        <p:nvSpPr>
          <p:cNvPr id="45" name="Regular Pentagon 44">
            <a:extLst>
              <a:ext uri="{FF2B5EF4-FFF2-40B4-BE49-F238E27FC236}">
                <a16:creationId xmlns:a16="http://schemas.microsoft.com/office/drawing/2014/main" id="{0DDB1639-A872-644F-B108-D4E3E3578022}"/>
              </a:ext>
            </a:extLst>
          </p:cNvPr>
          <p:cNvSpPr/>
          <p:nvPr/>
        </p:nvSpPr>
        <p:spPr>
          <a:xfrm>
            <a:off x="2438245" y="3367410"/>
            <a:ext cx="558215" cy="531634"/>
          </a:xfrm>
          <a:prstGeom prst="pentagon">
            <a:avLst/>
          </a:prstGeom>
          <a:solidFill>
            <a:schemeClr val="bg1">
              <a:lumMod val="75000"/>
            </a:schemeClr>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∇C</a:t>
            </a:r>
          </a:p>
        </p:txBody>
      </p:sp>
      <p:sp>
        <p:nvSpPr>
          <p:cNvPr id="46" name="Regular Pentagon 45">
            <a:extLst>
              <a:ext uri="{FF2B5EF4-FFF2-40B4-BE49-F238E27FC236}">
                <a16:creationId xmlns:a16="http://schemas.microsoft.com/office/drawing/2014/main" id="{05483914-19B9-FB4E-A613-A6CC273A3047}"/>
              </a:ext>
            </a:extLst>
          </p:cNvPr>
          <p:cNvSpPr/>
          <p:nvPr/>
        </p:nvSpPr>
        <p:spPr>
          <a:xfrm>
            <a:off x="1474936" y="3367410"/>
            <a:ext cx="558215" cy="531634"/>
          </a:xfrm>
          <a:prstGeom prst="pentagon">
            <a:avLst/>
          </a:prstGeom>
          <a:solidFill>
            <a:schemeClr val="bg1">
              <a:lumMod val="75000"/>
            </a:schemeClr>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∇B</a:t>
            </a:r>
          </a:p>
        </p:txBody>
      </p:sp>
      <p:sp>
        <p:nvSpPr>
          <p:cNvPr id="47" name="Regular Pentagon 46">
            <a:extLst>
              <a:ext uri="{FF2B5EF4-FFF2-40B4-BE49-F238E27FC236}">
                <a16:creationId xmlns:a16="http://schemas.microsoft.com/office/drawing/2014/main" id="{81C96D68-8ADE-324D-B558-FB465F4234CE}"/>
              </a:ext>
            </a:extLst>
          </p:cNvPr>
          <p:cNvSpPr/>
          <p:nvPr/>
        </p:nvSpPr>
        <p:spPr>
          <a:xfrm>
            <a:off x="511628" y="3367410"/>
            <a:ext cx="558215" cy="531634"/>
          </a:xfrm>
          <a:prstGeom prst="pentagon">
            <a:avLst/>
          </a:prstGeom>
          <a:solidFill>
            <a:schemeClr val="bg1">
              <a:lumMod val="75000"/>
            </a:schemeClr>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∇A</a:t>
            </a:r>
          </a:p>
        </p:txBody>
      </p:sp>
      <p:sp>
        <p:nvSpPr>
          <p:cNvPr id="49" name="Rectangle 48">
            <a:extLst>
              <a:ext uri="{FF2B5EF4-FFF2-40B4-BE49-F238E27FC236}">
                <a16:creationId xmlns:a16="http://schemas.microsoft.com/office/drawing/2014/main" id="{E0BB22F6-96EC-1349-AD95-BAB2BEB08AFB}"/>
              </a:ext>
            </a:extLst>
          </p:cNvPr>
          <p:cNvSpPr/>
          <p:nvPr/>
        </p:nvSpPr>
        <p:spPr>
          <a:xfrm>
            <a:off x="5320955" y="3190594"/>
            <a:ext cx="565424" cy="227421"/>
          </a:xfrm>
          <a:prstGeom prst="rect">
            <a:avLst/>
          </a:prstGeom>
          <a:solidFill>
            <a:schemeClr val="bg1">
              <a:lumMod val="7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latin typeface="Helvetica Neue" panose="02000503000000020004" pitchFamily="2" charset="0"/>
                <a:ea typeface="Helvetica Neue" panose="02000503000000020004" pitchFamily="2" charset="0"/>
                <a:cs typeface="Helvetica Neue" panose="02000503000000020004" pitchFamily="2" charset="0"/>
              </a:rPr>
              <a:t>Loss</a:t>
            </a:r>
          </a:p>
        </p:txBody>
      </p:sp>
      <p:cxnSp>
        <p:nvCxnSpPr>
          <p:cNvPr id="58" name="Straight Arrow Connector 57">
            <a:extLst>
              <a:ext uri="{FF2B5EF4-FFF2-40B4-BE49-F238E27FC236}">
                <a16:creationId xmlns:a16="http://schemas.microsoft.com/office/drawing/2014/main" id="{033C5854-5EE9-9F4D-B335-4545162AC38C}"/>
              </a:ext>
            </a:extLst>
          </p:cNvPr>
          <p:cNvCxnSpPr>
            <a:cxnSpLocks/>
            <a:stCxn id="43" idx="1"/>
            <a:endCxn id="44" idx="5"/>
          </p:cNvCxnSpPr>
          <p:nvPr/>
        </p:nvCxnSpPr>
        <p:spPr>
          <a:xfrm flipH="1">
            <a:off x="3959767" y="3570475"/>
            <a:ext cx="405095" cy="0"/>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F41314AF-2B72-2144-A582-A2AEFCECF18D}"/>
              </a:ext>
            </a:extLst>
          </p:cNvPr>
          <p:cNvCxnSpPr>
            <a:cxnSpLocks/>
            <a:stCxn id="44" idx="1"/>
            <a:endCxn id="45" idx="5"/>
          </p:cNvCxnSpPr>
          <p:nvPr/>
        </p:nvCxnSpPr>
        <p:spPr>
          <a:xfrm flipH="1">
            <a:off x="2996459" y="3570475"/>
            <a:ext cx="405095" cy="0"/>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cxnSp>
        <p:nvCxnSpPr>
          <p:cNvPr id="64" name="Straight Arrow Connector 63">
            <a:extLst>
              <a:ext uri="{FF2B5EF4-FFF2-40B4-BE49-F238E27FC236}">
                <a16:creationId xmlns:a16="http://schemas.microsoft.com/office/drawing/2014/main" id="{8FCD0C95-95BD-0B4D-88A4-68E746060BB3}"/>
              </a:ext>
            </a:extLst>
          </p:cNvPr>
          <p:cNvCxnSpPr>
            <a:cxnSpLocks/>
            <a:stCxn id="45" idx="1"/>
            <a:endCxn id="46" idx="5"/>
          </p:cNvCxnSpPr>
          <p:nvPr/>
        </p:nvCxnSpPr>
        <p:spPr>
          <a:xfrm flipH="1">
            <a:off x="2033151" y="3570475"/>
            <a:ext cx="405095" cy="0"/>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26339309-3E90-094D-B410-6756321FCC8B}"/>
              </a:ext>
            </a:extLst>
          </p:cNvPr>
          <p:cNvCxnSpPr>
            <a:cxnSpLocks/>
            <a:stCxn id="46" idx="1"/>
            <a:endCxn id="47" idx="5"/>
          </p:cNvCxnSpPr>
          <p:nvPr/>
        </p:nvCxnSpPr>
        <p:spPr>
          <a:xfrm flipH="1">
            <a:off x="1069842" y="3570475"/>
            <a:ext cx="405095" cy="0"/>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id="{FAE7F248-988E-4044-8C6C-28149E7ADD70}"/>
              </a:ext>
            </a:extLst>
          </p:cNvPr>
          <p:cNvCxnSpPr>
            <a:cxnSpLocks/>
            <a:stCxn id="14" idx="4"/>
            <a:endCxn id="43" idx="0"/>
          </p:cNvCxnSpPr>
          <p:nvPr/>
        </p:nvCxnSpPr>
        <p:spPr>
          <a:xfrm>
            <a:off x="4643970" y="3077389"/>
            <a:ext cx="0" cy="290020"/>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id="{339A133B-24A5-7A44-93EC-19336AA5FBD5}"/>
              </a:ext>
            </a:extLst>
          </p:cNvPr>
          <p:cNvCxnSpPr>
            <a:cxnSpLocks/>
            <a:stCxn id="13" idx="4"/>
            <a:endCxn id="44" idx="0"/>
          </p:cNvCxnSpPr>
          <p:nvPr/>
        </p:nvCxnSpPr>
        <p:spPr>
          <a:xfrm>
            <a:off x="3680661" y="3077389"/>
            <a:ext cx="0" cy="290020"/>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9B8F4B34-2D32-2648-BC85-25A03EA7A8F5}"/>
              </a:ext>
            </a:extLst>
          </p:cNvPr>
          <p:cNvCxnSpPr>
            <a:cxnSpLocks/>
            <a:stCxn id="12" idx="4"/>
            <a:endCxn id="45" idx="0"/>
          </p:cNvCxnSpPr>
          <p:nvPr/>
        </p:nvCxnSpPr>
        <p:spPr>
          <a:xfrm>
            <a:off x="2717353" y="3077389"/>
            <a:ext cx="0" cy="290020"/>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cxnSp>
        <p:nvCxnSpPr>
          <p:cNvPr id="80" name="Straight Arrow Connector 79">
            <a:extLst>
              <a:ext uri="{FF2B5EF4-FFF2-40B4-BE49-F238E27FC236}">
                <a16:creationId xmlns:a16="http://schemas.microsoft.com/office/drawing/2014/main" id="{31D9B38B-35AD-3649-931E-7DDB56C0B82E}"/>
              </a:ext>
            </a:extLst>
          </p:cNvPr>
          <p:cNvCxnSpPr>
            <a:cxnSpLocks/>
            <a:stCxn id="11" idx="4"/>
            <a:endCxn id="46" idx="0"/>
          </p:cNvCxnSpPr>
          <p:nvPr/>
        </p:nvCxnSpPr>
        <p:spPr>
          <a:xfrm>
            <a:off x="1754044" y="3077389"/>
            <a:ext cx="0" cy="290020"/>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cxnSp>
        <p:nvCxnSpPr>
          <p:cNvPr id="83" name="Straight Arrow Connector 82">
            <a:extLst>
              <a:ext uri="{FF2B5EF4-FFF2-40B4-BE49-F238E27FC236}">
                <a16:creationId xmlns:a16="http://schemas.microsoft.com/office/drawing/2014/main" id="{125AA7F5-A40B-104E-B6D4-BB278A9433BE}"/>
              </a:ext>
            </a:extLst>
          </p:cNvPr>
          <p:cNvCxnSpPr>
            <a:cxnSpLocks/>
            <a:stCxn id="10" idx="4"/>
            <a:endCxn id="47" idx="0"/>
          </p:cNvCxnSpPr>
          <p:nvPr/>
        </p:nvCxnSpPr>
        <p:spPr>
          <a:xfrm>
            <a:off x="790736" y="3077389"/>
            <a:ext cx="0" cy="290020"/>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sp>
        <p:nvSpPr>
          <p:cNvPr id="86" name="TextBox 85">
            <a:extLst>
              <a:ext uri="{FF2B5EF4-FFF2-40B4-BE49-F238E27FC236}">
                <a16:creationId xmlns:a16="http://schemas.microsoft.com/office/drawing/2014/main" id="{E5607B8E-788D-2040-8CC7-00DE80E5A839}"/>
              </a:ext>
            </a:extLst>
          </p:cNvPr>
          <p:cNvSpPr txBox="1"/>
          <p:nvPr/>
        </p:nvSpPr>
        <p:spPr>
          <a:xfrm>
            <a:off x="2076364" y="2055164"/>
            <a:ext cx="1866408" cy="400110"/>
          </a:xfrm>
          <a:prstGeom prst="rect">
            <a:avLst/>
          </a:prstGeom>
        </p:spPr>
        <p:txBody>
          <a:bodyPr wrap="none" rtlCol="0">
            <a:spAutoFit/>
          </a:bodyPr>
          <a:lstStyle/>
          <a:p>
            <a:r>
              <a:rPr lang="en-US" sz="2000" b="1" dirty="0">
                <a:solidFill>
                  <a:schemeClr val="accent5"/>
                </a:solidFill>
                <a:latin typeface="Helvetica Neue" panose="02000503000000020004" pitchFamily="2" charset="0"/>
                <a:ea typeface="Helvetica Neue" panose="02000503000000020004" pitchFamily="2" charset="0"/>
                <a:cs typeface="Helvetica Neue" panose="02000503000000020004" pitchFamily="2" charset="0"/>
              </a:rPr>
              <a:t>Forward Pass</a:t>
            </a:r>
          </a:p>
        </p:txBody>
      </p:sp>
      <p:sp>
        <p:nvSpPr>
          <p:cNvPr id="87" name="TextBox 86">
            <a:extLst>
              <a:ext uri="{FF2B5EF4-FFF2-40B4-BE49-F238E27FC236}">
                <a16:creationId xmlns:a16="http://schemas.microsoft.com/office/drawing/2014/main" id="{BB6719D5-C65D-9240-B1F8-B80D5DBA4A0C}"/>
              </a:ext>
            </a:extLst>
          </p:cNvPr>
          <p:cNvSpPr txBox="1"/>
          <p:nvPr/>
        </p:nvSpPr>
        <p:spPr>
          <a:xfrm>
            <a:off x="1946212" y="4002742"/>
            <a:ext cx="2081211" cy="400110"/>
          </a:xfrm>
          <a:prstGeom prst="rect">
            <a:avLst/>
          </a:prstGeom>
        </p:spPr>
        <p:txBody>
          <a:bodyPr wrap="none" rtlCol="0">
            <a:spAutoFit/>
          </a:bodyPr>
          <a:lstStyle/>
          <a:p>
            <a:r>
              <a:rPr lang="en-US" sz="2000" b="1"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Backward Pass</a:t>
            </a:r>
          </a:p>
        </p:txBody>
      </p:sp>
      <p:cxnSp>
        <p:nvCxnSpPr>
          <p:cNvPr id="3" name="Straight Arrow Connector 2">
            <a:extLst>
              <a:ext uri="{FF2B5EF4-FFF2-40B4-BE49-F238E27FC236}">
                <a16:creationId xmlns:a16="http://schemas.microsoft.com/office/drawing/2014/main" id="{042887AD-7BC7-5F48-99E5-B2AF7F533B89}"/>
              </a:ext>
            </a:extLst>
          </p:cNvPr>
          <p:cNvCxnSpPr>
            <a:cxnSpLocks/>
          </p:cNvCxnSpPr>
          <p:nvPr/>
        </p:nvCxnSpPr>
        <p:spPr>
          <a:xfrm>
            <a:off x="6318748" y="5032679"/>
            <a:ext cx="5438834" cy="0"/>
          </a:xfrm>
          <a:prstGeom prst="straightConnector1">
            <a:avLst/>
          </a:prstGeom>
          <a:ln w="38100">
            <a:solidFill>
              <a:schemeClr val="tx1">
                <a:lumMod val="65000"/>
                <a:lumOff val="35000"/>
              </a:schemeClr>
            </a:solidFill>
            <a:tailEnd type="triangle"/>
          </a:ln>
        </p:spPr>
        <p:style>
          <a:lnRef idx="3">
            <a:schemeClr val="dk1"/>
          </a:lnRef>
          <a:fillRef idx="0">
            <a:schemeClr val="dk1"/>
          </a:fillRef>
          <a:effectRef idx="2">
            <a:schemeClr val="dk1"/>
          </a:effectRef>
          <a:fontRef idx="minor">
            <a:schemeClr val="tx1"/>
          </a:fontRef>
        </p:style>
      </p:cxnSp>
      <p:sp>
        <p:nvSpPr>
          <p:cNvPr id="6" name="TextBox 5">
            <a:extLst>
              <a:ext uri="{FF2B5EF4-FFF2-40B4-BE49-F238E27FC236}">
                <a16:creationId xmlns:a16="http://schemas.microsoft.com/office/drawing/2014/main" id="{C05839C2-BFAD-4B47-971D-C4F6B0B257C3}"/>
              </a:ext>
            </a:extLst>
          </p:cNvPr>
          <p:cNvSpPr txBox="1"/>
          <p:nvPr/>
        </p:nvSpPr>
        <p:spPr>
          <a:xfrm>
            <a:off x="11081594" y="4591800"/>
            <a:ext cx="726481" cy="369332"/>
          </a:xfrm>
          <a:prstGeom prst="rect">
            <a:avLst/>
          </a:prstGeom>
        </p:spPr>
        <p:txBody>
          <a:bodyPr wrap="none" rtlCol="0">
            <a:spAutoFit/>
          </a:bodyPr>
          <a:lstStyle/>
          <a:p>
            <a:r>
              <a:rPr lang="en-US"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Time</a:t>
            </a:r>
          </a:p>
        </p:txBody>
      </p:sp>
      <p:cxnSp>
        <p:nvCxnSpPr>
          <p:cNvPr id="40" name="Straight Arrow Connector 39">
            <a:extLst>
              <a:ext uri="{FF2B5EF4-FFF2-40B4-BE49-F238E27FC236}">
                <a16:creationId xmlns:a16="http://schemas.microsoft.com/office/drawing/2014/main" id="{DA95FC98-6405-3F4D-8A90-FEA89A5B3925}"/>
              </a:ext>
            </a:extLst>
          </p:cNvPr>
          <p:cNvCxnSpPr>
            <a:cxnSpLocks/>
          </p:cNvCxnSpPr>
          <p:nvPr/>
        </p:nvCxnSpPr>
        <p:spPr>
          <a:xfrm flipV="1">
            <a:off x="6336854" y="1626510"/>
            <a:ext cx="0" cy="3415390"/>
          </a:xfrm>
          <a:prstGeom prst="straightConnector1">
            <a:avLst/>
          </a:prstGeom>
          <a:ln w="38100">
            <a:solidFill>
              <a:schemeClr val="tx1">
                <a:lumMod val="65000"/>
                <a:lumOff val="35000"/>
              </a:schemeClr>
            </a:solidFill>
            <a:tailEnd type="triangle"/>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193AD1ED-4E0F-B34E-B222-1AD19A561718}"/>
              </a:ext>
            </a:extLst>
          </p:cNvPr>
          <p:cNvSpPr txBox="1"/>
          <p:nvPr/>
        </p:nvSpPr>
        <p:spPr>
          <a:xfrm>
            <a:off x="5976819" y="996400"/>
            <a:ext cx="720069" cy="646331"/>
          </a:xfrm>
          <a:prstGeom prst="rect">
            <a:avLst/>
          </a:prstGeom>
        </p:spPr>
        <p:txBody>
          <a:bodyPr wrap="none" rtlCol="0">
            <a:spAutoFit/>
          </a:bodyPr>
          <a:lstStyle/>
          <a:p>
            <a:r>
              <a:rPr lang="en-US"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RAM</a:t>
            </a:r>
          </a:p>
          <a:p>
            <a:r>
              <a:rPr lang="en-US"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used</a:t>
            </a:r>
          </a:p>
        </p:txBody>
      </p:sp>
      <p:sp>
        <p:nvSpPr>
          <p:cNvPr id="53" name="Oval 52">
            <a:extLst>
              <a:ext uri="{FF2B5EF4-FFF2-40B4-BE49-F238E27FC236}">
                <a16:creationId xmlns:a16="http://schemas.microsoft.com/office/drawing/2014/main" id="{9E9C8497-05CE-AC49-9728-A0888E513D96}"/>
              </a:ext>
            </a:extLst>
          </p:cNvPr>
          <p:cNvSpPr/>
          <p:nvPr/>
        </p:nvSpPr>
        <p:spPr>
          <a:xfrm>
            <a:off x="6901595" y="3958536"/>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400" b="1" dirty="0">
                <a:latin typeface="Helvetica Neue" panose="02000503000000020004" pitchFamily="2" charset="0"/>
                <a:ea typeface="Helvetica Neue" panose="02000503000000020004" pitchFamily="2" charset="0"/>
                <a:cs typeface="Helvetica Neue" panose="02000503000000020004" pitchFamily="2" charset="0"/>
              </a:rPr>
              <a:t>B</a:t>
            </a:r>
          </a:p>
        </p:txBody>
      </p:sp>
      <p:sp>
        <p:nvSpPr>
          <p:cNvPr id="55" name="Oval 54">
            <a:extLst>
              <a:ext uri="{FF2B5EF4-FFF2-40B4-BE49-F238E27FC236}">
                <a16:creationId xmlns:a16="http://schemas.microsoft.com/office/drawing/2014/main" id="{3F2FE32C-64D1-BB42-BCEA-45D2CF39D529}"/>
              </a:ext>
            </a:extLst>
          </p:cNvPr>
          <p:cNvSpPr/>
          <p:nvPr/>
        </p:nvSpPr>
        <p:spPr>
          <a:xfrm>
            <a:off x="7310259" y="3462199"/>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400" b="1" dirty="0">
                <a:latin typeface="Helvetica Neue" panose="02000503000000020004" pitchFamily="2" charset="0"/>
                <a:ea typeface="Helvetica Neue" panose="02000503000000020004" pitchFamily="2" charset="0"/>
                <a:cs typeface="Helvetica Neue" panose="02000503000000020004" pitchFamily="2" charset="0"/>
              </a:rPr>
              <a:t>C</a:t>
            </a:r>
          </a:p>
        </p:txBody>
      </p:sp>
      <p:sp>
        <p:nvSpPr>
          <p:cNvPr id="56" name="Oval 55">
            <a:extLst>
              <a:ext uri="{FF2B5EF4-FFF2-40B4-BE49-F238E27FC236}">
                <a16:creationId xmlns:a16="http://schemas.microsoft.com/office/drawing/2014/main" id="{9CD62614-EF3C-214A-A1A3-0B92D235C062}"/>
              </a:ext>
            </a:extLst>
          </p:cNvPr>
          <p:cNvSpPr/>
          <p:nvPr/>
        </p:nvSpPr>
        <p:spPr>
          <a:xfrm>
            <a:off x="7718923" y="2965862"/>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400" b="1" dirty="0">
                <a:latin typeface="Helvetica Neue" panose="02000503000000020004" pitchFamily="2" charset="0"/>
                <a:ea typeface="Helvetica Neue" panose="02000503000000020004" pitchFamily="2" charset="0"/>
                <a:cs typeface="Helvetica Neue" panose="02000503000000020004" pitchFamily="2" charset="0"/>
              </a:rPr>
              <a:t>D</a:t>
            </a:r>
          </a:p>
        </p:txBody>
      </p:sp>
      <p:sp>
        <p:nvSpPr>
          <p:cNvPr id="57" name="Oval 56">
            <a:extLst>
              <a:ext uri="{FF2B5EF4-FFF2-40B4-BE49-F238E27FC236}">
                <a16:creationId xmlns:a16="http://schemas.microsoft.com/office/drawing/2014/main" id="{2CFFDF61-8690-CC4D-B2FF-7B0BCEC222FE}"/>
              </a:ext>
            </a:extLst>
          </p:cNvPr>
          <p:cNvSpPr/>
          <p:nvPr/>
        </p:nvSpPr>
        <p:spPr>
          <a:xfrm>
            <a:off x="8127587" y="2469525"/>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400" b="1" dirty="0">
                <a:latin typeface="Helvetica Neue" panose="02000503000000020004" pitchFamily="2" charset="0"/>
                <a:ea typeface="Helvetica Neue" panose="02000503000000020004" pitchFamily="2" charset="0"/>
                <a:cs typeface="Helvetica Neue" panose="02000503000000020004" pitchFamily="2" charset="0"/>
              </a:rPr>
              <a:t>E</a:t>
            </a:r>
          </a:p>
        </p:txBody>
      </p:sp>
      <p:sp>
        <p:nvSpPr>
          <p:cNvPr id="68" name="Regular Pentagon 67">
            <a:extLst>
              <a:ext uri="{FF2B5EF4-FFF2-40B4-BE49-F238E27FC236}">
                <a16:creationId xmlns:a16="http://schemas.microsoft.com/office/drawing/2014/main" id="{EC749116-84EA-BC41-8E09-2DF39688525C}"/>
              </a:ext>
            </a:extLst>
          </p:cNvPr>
          <p:cNvSpPr/>
          <p:nvPr/>
        </p:nvSpPr>
        <p:spPr>
          <a:xfrm>
            <a:off x="8536249" y="1953003"/>
            <a:ext cx="339612" cy="294037"/>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200" b="1" dirty="0">
                <a:latin typeface="Helvetica Neue" panose="02000503000000020004" pitchFamily="2" charset="0"/>
                <a:ea typeface="Helvetica Neue" panose="02000503000000020004" pitchFamily="2" charset="0"/>
                <a:cs typeface="Helvetica Neue" panose="02000503000000020004" pitchFamily="2" charset="0"/>
              </a:rPr>
              <a:t>∇E</a:t>
            </a:r>
          </a:p>
        </p:txBody>
      </p:sp>
      <p:cxnSp>
        <p:nvCxnSpPr>
          <p:cNvPr id="42" name="Straight Arrow Connector 41">
            <a:extLst>
              <a:ext uri="{FF2B5EF4-FFF2-40B4-BE49-F238E27FC236}">
                <a16:creationId xmlns:a16="http://schemas.microsoft.com/office/drawing/2014/main" id="{5BCE979F-77E4-D549-A1B7-7139AFAF9723}"/>
              </a:ext>
            </a:extLst>
          </p:cNvPr>
          <p:cNvCxnSpPr>
            <a:endCxn id="53" idx="3"/>
          </p:cNvCxnSpPr>
          <p:nvPr/>
        </p:nvCxnSpPr>
        <p:spPr>
          <a:xfrm flipV="1">
            <a:off x="6726678" y="4192283"/>
            <a:ext cx="215022" cy="302696"/>
          </a:xfrm>
          <a:prstGeom prst="straightConnector1">
            <a:avLst/>
          </a:prstGeom>
          <a:ln w="19050">
            <a:tailEnd type="triangle"/>
          </a:ln>
        </p:spPr>
        <p:style>
          <a:lnRef idx="1">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1D5E96B5-09F1-4B4E-B593-2E47CA01B29F}"/>
              </a:ext>
            </a:extLst>
          </p:cNvPr>
          <p:cNvCxnSpPr>
            <a:cxnSpLocks/>
            <a:stCxn id="53" idx="7"/>
            <a:endCxn id="55" idx="3"/>
          </p:cNvCxnSpPr>
          <p:nvPr/>
        </p:nvCxnSpPr>
        <p:spPr>
          <a:xfrm flipV="1">
            <a:off x="7135342" y="3695946"/>
            <a:ext cx="215022" cy="302695"/>
          </a:xfrm>
          <a:prstGeom prst="straightConnector1">
            <a:avLst/>
          </a:prstGeom>
          <a:ln w="19050">
            <a:tailEnd type="triangle"/>
          </a:ln>
        </p:spPr>
        <p:style>
          <a:lnRef idx="1">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0BF73ADD-99DE-534C-8BB2-9D6902185EBB}"/>
              </a:ext>
            </a:extLst>
          </p:cNvPr>
          <p:cNvCxnSpPr>
            <a:cxnSpLocks/>
            <a:stCxn id="55" idx="7"/>
            <a:endCxn id="56" idx="3"/>
          </p:cNvCxnSpPr>
          <p:nvPr/>
        </p:nvCxnSpPr>
        <p:spPr>
          <a:xfrm flipV="1">
            <a:off x="7544006" y="3199609"/>
            <a:ext cx="215022" cy="302695"/>
          </a:xfrm>
          <a:prstGeom prst="straightConnector1">
            <a:avLst/>
          </a:prstGeom>
          <a:ln w="19050">
            <a:tailEnd type="triangle"/>
          </a:ln>
        </p:spPr>
        <p:style>
          <a:lnRef idx="1">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FFD50F20-1523-A141-BFE0-1ED2A152BDA0}"/>
              </a:ext>
            </a:extLst>
          </p:cNvPr>
          <p:cNvCxnSpPr>
            <a:cxnSpLocks/>
            <a:stCxn id="56" idx="7"/>
            <a:endCxn id="57" idx="3"/>
          </p:cNvCxnSpPr>
          <p:nvPr/>
        </p:nvCxnSpPr>
        <p:spPr>
          <a:xfrm flipV="1">
            <a:off x="7952670" y="2703272"/>
            <a:ext cx="215022" cy="302695"/>
          </a:xfrm>
          <a:prstGeom prst="straightConnector1">
            <a:avLst/>
          </a:prstGeom>
          <a:ln w="19050">
            <a:tailEnd type="triangle"/>
          </a:ln>
        </p:spPr>
        <p:style>
          <a:lnRef idx="1">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41B3DA84-DFFC-3E4C-B083-112E4B353CAA}"/>
              </a:ext>
            </a:extLst>
          </p:cNvPr>
          <p:cNvCxnSpPr>
            <a:cxnSpLocks/>
            <a:stCxn id="57" idx="7"/>
            <a:endCxn id="68" idx="2"/>
          </p:cNvCxnSpPr>
          <p:nvPr/>
        </p:nvCxnSpPr>
        <p:spPr>
          <a:xfrm flipV="1">
            <a:off x="8361334" y="2247039"/>
            <a:ext cx="239775" cy="262591"/>
          </a:xfrm>
          <a:prstGeom prst="straightConnector1">
            <a:avLst/>
          </a:prstGeom>
          <a:ln w="19050">
            <a:tailEnd type="triangle"/>
          </a:ln>
        </p:spPr>
        <p:style>
          <a:lnRef idx="1">
            <a:schemeClr val="accent1"/>
          </a:lnRef>
          <a:fillRef idx="0">
            <a:schemeClr val="accent1"/>
          </a:fillRef>
          <a:effectRef idx="1">
            <a:schemeClr val="accent1"/>
          </a:effectRef>
          <a:fontRef idx="minor">
            <a:schemeClr val="tx1"/>
          </a:fontRef>
        </p:style>
      </p:cxnSp>
      <p:sp>
        <p:nvSpPr>
          <p:cNvPr id="2" name="Slide Number Placeholder 1">
            <a:extLst>
              <a:ext uri="{FF2B5EF4-FFF2-40B4-BE49-F238E27FC236}">
                <a16:creationId xmlns:a16="http://schemas.microsoft.com/office/drawing/2014/main" id="{EC190580-0E5D-1A47-AD8A-83B4FFEA76FB}"/>
              </a:ext>
            </a:extLst>
          </p:cNvPr>
          <p:cNvSpPr>
            <a:spLocks noGrp="1"/>
          </p:cNvSpPr>
          <p:nvPr>
            <p:ph type="sldNum" sz="quarter" idx="12"/>
          </p:nvPr>
        </p:nvSpPr>
        <p:spPr/>
        <p:txBody>
          <a:bodyPr/>
          <a:lstStyle/>
          <a:p>
            <a:fld id="{5C21FAA9-B8A2-DE42-8B6F-6CA326C19E94}" type="slidenum">
              <a:rPr lang="en-US" smtClean="0"/>
              <a:pPr/>
              <a:t>9</a:t>
            </a:fld>
            <a:endParaRPr lang="en-US" dirty="0"/>
          </a:p>
        </p:txBody>
      </p:sp>
      <p:sp>
        <p:nvSpPr>
          <p:cNvPr id="82" name="TextBox 81">
            <a:extLst>
              <a:ext uri="{FF2B5EF4-FFF2-40B4-BE49-F238E27FC236}">
                <a16:creationId xmlns:a16="http://schemas.microsoft.com/office/drawing/2014/main" id="{E6ECFF35-B7E5-244C-BBFF-2FD5EA5C27E8}"/>
              </a:ext>
            </a:extLst>
          </p:cNvPr>
          <p:cNvSpPr txBox="1"/>
          <p:nvPr/>
        </p:nvSpPr>
        <p:spPr>
          <a:xfrm>
            <a:off x="5198631" y="2681297"/>
            <a:ext cx="622286" cy="307777"/>
          </a:xfrm>
          <a:prstGeom prst="rect">
            <a:avLst/>
          </a:prstGeom>
        </p:spPr>
        <p:txBody>
          <a:bodyPr wrap="none" rtlCol="0">
            <a:spAutoFit/>
          </a:bodyPr>
          <a:lstStyle/>
          <a:p>
            <a:r>
              <a:rPr lang="en-US" sz="140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Label</a:t>
            </a:r>
          </a:p>
        </p:txBody>
      </p:sp>
      <p:cxnSp>
        <p:nvCxnSpPr>
          <p:cNvPr id="90" name="Straight Arrow Connector 89">
            <a:extLst>
              <a:ext uri="{FF2B5EF4-FFF2-40B4-BE49-F238E27FC236}">
                <a16:creationId xmlns:a16="http://schemas.microsoft.com/office/drawing/2014/main" id="{D1F3F1B1-2D81-024B-819E-22FFACD92345}"/>
              </a:ext>
            </a:extLst>
          </p:cNvPr>
          <p:cNvCxnSpPr>
            <a:cxnSpLocks/>
          </p:cNvCxnSpPr>
          <p:nvPr/>
        </p:nvCxnSpPr>
        <p:spPr>
          <a:xfrm>
            <a:off x="4908540" y="2812819"/>
            <a:ext cx="290091" cy="22367"/>
          </a:xfrm>
          <a:prstGeom prst="straightConnector1">
            <a:avLst/>
          </a:prstGeom>
          <a:ln w="57150">
            <a:solidFill>
              <a:schemeClr val="bg1">
                <a:lumMod val="65000"/>
              </a:schemeClr>
            </a:solidFill>
            <a:tailEnd type="triangle"/>
          </a:ln>
        </p:spPr>
        <p:style>
          <a:lnRef idx="1">
            <a:schemeClr val="accent1"/>
          </a:lnRef>
          <a:fillRef idx="0">
            <a:schemeClr val="accent1"/>
          </a:fillRef>
          <a:effectRef idx="1">
            <a:schemeClr val="accent1"/>
          </a:effectRef>
          <a:fontRef idx="minor">
            <a:schemeClr val="tx1"/>
          </a:fontRef>
        </p:style>
      </p:cxnSp>
      <p:cxnSp>
        <p:nvCxnSpPr>
          <p:cNvPr id="93" name="Straight Arrow Connector 92">
            <a:extLst>
              <a:ext uri="{FF2B5EF4-FFF2-40B4-BE49-F238E27FC236}">
                <a16:creationId xmlns:a16="http://schemas.microsoft.com/office/drawing/2014/main" id="{1C24473D-F2AA-FF42-B620-12DB7F8DC669}"/>
              </a:ext>
            </a:extLst>
          </p:cNvPr>
          <p:cNvCxnSpPr>
            <a:cxnSpLocks/>
          </p:cNvCxnSpPr>
          <p:nvPr/>
        </p:nvCxnSpPr>
        <p:spPr>
          <a:xfrm>
            <a:off x="4908177" y="2813719"/>
            <a:ext cx="290091" cy="22367"/>
          </a:xfrm>
          <a:prstGeom prst="straightConnector1">
            <a:avLst/>
          </a:prstGeom>
          <a:ln w="57150">
            <a:tailEnd type="triangle"/>
          </a:ln>
        </p:spPr>
        <p:style>
          <a:lnRef idx="1">
            <a:schemeClr val="accent1"/>
          </a:lnRef>
          <a:fillRef idx="0">
            <a:schemeClr val="accent1"/>
          </a:fillRef>
          <a:effectRef idx="1">
            <a:schemeClr val="accent1"/>
          </a:effectRef>
          <a:fontRef idx="minor">
            <a:schemeClr val="tx1"/>
          </a:fontRef>
        </p:style>
      </p:cxnSp>
      <p:sp>
        <p:nvSpPr>
          <p:cNvPr id="94" name="Rectangle 93">
            <a:extLst>
              <a:ext uri="{FF2B5EF4-FFF2-40B4-BE49-F238E27FC236}">
                <a16:creationId xmlns:a16="http://schemas.microsoft.com/office/drawing/2014/main" id="{90D3917C-3544-8C44-8E09-E04EAC8FC311}"/>
              </a:ext>
            </a:extLst>
          </p:cNvPr>
          <p:cNvSpPr/>
          <p:nvPr/>
        </p:nvSpPr>
        <p:spPr>
          <a:xfrm>
            <a:off x="328592" y="231627"/>
            <a:ext cx="7368364" cy="954107"/>
          </a:xfrm>
          <a:prstGeom prst="rect">
            <a:avLst/>
          </a:prstGeom>
        </p:spPr>
        <p:txBody>
          <a:bodyPr wrap="none">
            <a:spAutoFit/>
          </a:bodyPr>
          <a:lstStyle/>
          <a:p>
            <a:pPr lvl="0">
              <a:defRPr/>
            </a:pPr>
            <a:r>
              <a:rPr lang="en-US" sz="3200" b="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RAM-hungry backpropagation policy</a:t>
            </a:r>
            <a:endParaRPr lang="en-US" sz="3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a:p>
            <a:pPr lvl="0">
              <a:defRPr/>
            </a:pPr>
            <a:r>
              <a:rPr lang="en-US" sz="24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Keep all layers in RAM</a:t>
            </a:r>
          </a:p>
        </p:txBody>
      </p:sp>
      <p:sp>
        <p:nvSpPr>
          <p:cNvPr id="52" name="Oval 51">
            <a:extLst>
              <a:ext uri="{FF2B5EF4-FFF2-40B4-BE49-F238E27FC236}">
                <a16:creationId xmlns:a16="http://schemas.microsoft.com/office/drawing/2014/main" id="{143E374F-3050-CB44-8757-9D10895476E4}"/>
              </a:ext>
            </a:extLst>
          </p:cNvPr>
          <p:cNvSpPr/>
          <p:nvPr/>
        </p:nvSpPr>
        <p:spPr>
          <a:xfrm>
            <a:off x="6492931" y="4454874"/>
            <a:ext cx="273852" cy="273852"/>
          </a:xfrm>
          <a:prstGeom prst="ellipse">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US" sz="1400" b="1" dirty="0">
                <a:latin typeface="Helvetica Neue" panose="02000503000000020004" pitchFamily="2" charset="0"/>
                <a:ea typeface="Helvetica Neue" panose="02000503000000020004" pitchFamily="2" charset="0"/>
                <a:cs typeface="Helvetica Neue" panose="02000503000000020004" pitchFamily="2" charset="0"/>
              </a:rPr>
              <a:t>A</a:t>
            </a:r>
          </a:p>
        </p:txBody>
      </p:sp>
    </p:spTree>
    <p:extLst>
      <p:ext uri="{BB962C8B-B14F-4D97-AF65-F5344CB8AC3E}">
        <p14:creationId xmlns:p14="http://schemas.microsoft.com/office/powerpoint/2010/main" val="1619416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childTnLst>
                                </p:cTn>
                              </p:par>
                              <p:par>
                                <p:cTn id="8" presetID="7" presetClass="emph" presetSubtype="2" fill="hold" nodeType="withEffect">
                                  <p:stCondLst>
                                    <p:cond delay="0"/>
                                  </p:stCondLst>
                                  <p:childTnLst>
                                    <p:animClr clrSpc="rgb" dir="cw">
                                      <p:cBhvr>
                                        <p:cTn id="9" dur="1000" fill="hold"/>
                                        <p:tgtEl>
                                          <p:spTgt spid="29"/>
                                        </p:tgtEl>
                                        <p:attrNameLst>
                                          <p:attrName>stroke.color</p:attrName>
                                        </p:attrNameLst>
                                      </p:cBhvr>
                                      <p:to>
                                        <a:srgbClr val="4472C4"/>
                                      </p:to>
                                    </p:animClr>
                                    <p:set>
                                      <p:cBhvr>
                                        <p:cTn id="10" dur="1000" fill="hold"/>
                                        <p:tgtEl>
                                          <p:spTgt spid="29"/>
                                        </p:tgtEl>
                                        <p:attrNameLst>
                                          <p:attrName>stroke.on</p:attrName>
                                        </p:attrNameLst>
                                      </p:cBhvr>
                                      <p:to>
                                        <p:strVal val="true"/>
                                      </p:to>
                                    </p:set>
                                  </p:childTnLst>
                                </p:cTn>
                              </p:par>
                              <p:par>
                                <p:cTn id="11" presetID="7" presetClass="emph" presetSubtype="2" fill="hold" nodeType="withEffect">
                                  <p:stCondLst>
                                    <p:cond delay="0"/>
                                  </p:stCondLst>
                                  <p:childTnLst>
                                    <p:animClr clrSpc="rgb" dir="cw">
                                      <p:cBhvr>
                                        <p:cTn id="12" dur="1000" fill="hold"/>
                                        <p:tgtEl>
                                          <p:spTgt spid="10"/>
                                        </p:tgtEl>
                                        <p:attrNameLst>
                                          <p:attrName>stroke.color</p:attrName>
                                        </p:attrNameLst>
                                      </p:cBhvr>
                                      <p:to>
                                        <a:srgbClr val="4272C3"/>
                                      </p:to>
                                    </p:animClr>
                                    <p:set>
                                      <p:cBhvr>
                                        <p:cTn id="13" dur="1000" fill="hold"/>
                                        <p:tgtEl>
                                          <p:spTgt spid="10"/>
                                        </p:tgtEl>
                                        <p:attrNameLst>
                                          <p:attrName>stroke.on</p:attrName>
                                        </p:attrNameLst>
                                      </p:cBhvr>
                                      <p:to>
                                        <p:strVal val="true"/>
                                      </p:to>
                                    </p:set>
                                  </p:childTnLst>
                                </p:cTn>
                              </p:par>
                              <p:par>
                                <p:cTn id="14" presetID="1" presetClass="emph" presetSubtype="2" fill="hold" grpId="0" nodeType="withEffect">
                                  <p:stCondLst>
                                    <p:cond delay="0"/>
                                  </p:stCondLst>
                                  <p:childTnLst>
                                    <p:animClr clrSpc="rgb" dir="cw">
                                      <p:cBhvr>
                                        <p:cTn id="15" dur="1000" fill="hold"/>
                                        <p:tgtEl>
                                          <p:spTgt spid="10"/>
                                        </p:tgtEl>
                                        <p:attrNameLst>
                                          <p:attrName>fillcolor</p:attrName>
                                        </p:attrNameLst>
                                      </p:cBhvr>
                                      <p:to>
                                        <a:srgbClr val="4471C4"/>
                                      </p:to>
                                    </p:animClr>
                                    <p:set>
                                      <p:cBhvr>
                                        <p:cTn id="16" dur="1000" fill="hold"/>
                                        <p:tgtEl>
                                          <p:spTgt spid="10"/>
                                        </p:tgtEl>
                                        <p:attrNameLst>
                                          <p:attrName>fill.type</p:attrName>
                                        </p:attrNameLst>
                                      </p:cBhvr>
                                      <p:to>
                                        <p:strVal val="solid"/>
                                      </p:to>
                                    </p:set>
                                    <p:set>
                                      <p:cBhvr>
                                        <p:cTn id="17" dur="1000" fill="hold"/>
                                        <p:tgtEl>
                                          <p:spTgt spid="10"/>
                                        </p:tgtEl>
                                        <p:attrNameLst>
                                          <p:attrName>fill.on</p:attrName>
                                        </p:attrNameLst>
                                      </p:cBhvr>
                                      <p:to>
                                        <p:strVal val="true"/>
                                      </p:to>
                                    </p:se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childTnLst>
                                </p:cTn>
                              </p:par>
                              <p:par>
                                <p:cTn id="22" presetID="10" presetClass="entr" presetSubtype="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1000"/>
                                        <p:tgtEl>
                                          <p:spTgt spid="42"/>
                                        </p:tgtEl>
                                      </p:cBhvr>
                                    </p:animEffect>
                                  </p:childTnLst>
                                </p:cTn>
                              </p:par>
                              <p:par>
                                <p:cTn id="25" presetID="7" presetClass="emph" presetSubtype="2" fill="hold" nodeType="withEffect">
                                  <p:stCondLst>
                                    <p:cond delay="0"/>
                                  </p:stCondLst>
                                  <p:childTnLst>
                                    <p:animClr clrSpc="rgb" dir="cw">
                                      <p:cBhvr>
                                        <p:cTn id="26" dur="1000" fill="hold"/>
                                        <p:tgtEl>
                                          <p:spTgt spid="11"/>
                                        </p:tgtEl>
                                        <p:attrNameLst>
                                          <p:attrName>stroke.color</p:attrName>
                                        </p:attrNameLst>
                                      </p:cBhvr>
                                      <p:to>
                                        <a:srgbClr val="4472C4"/>
                                      </p:to>
                                    </p:animClr>
                                    <p:set>
                                      <p:cBhvr>
                                        <p:cTn id="27" dur="1000" fill="hold"/>
                                        <p:tgtEl>
                                          <p:spTgt spid="11"/>
                                        </p:tgtEl>
                                        <p:attrNameLst>
                                          <p:attrName>stroke.on</p:attrName>
                                        </p:attrNameLst>
                                      </p:cBhvr>
                                      <p:to>
                                        <p:strVal val="true"/>
                                      </p:to>
                                    </p:set>
                                  </p:childTnLst>
                                </p:cTn>
                              </p:par>
                              <p:par>
                                <p:cTn id="28" presetID="7" presetClass="emph" presetSubtype="2" fill="hold" nodeType="withEffect">
                                  <p:stCondLst>
                                    <p:cond delay="0"/>
                                  </p:stCondLst>
                                  <p:childTnLst>
                                    <p:animClr clrSpc="rgb" dir="cw">
                                      <p:cBhvr>
                                        <p:cTn id="29" dur="1000" fill="hold"/>
                                        <p:tgtEl>
                                          <p:spTgt spid="16"/>
                                        </p:tgtEl>
                                        <p:attrNameLst>
                                          <p:attrName>stroke.color</p:attrName>
                                        </p:attrNameLst>
                                      </p:cBhvr>
                                      <p:to>
                                        <a:srgbClr val="4472C4"/>
                                      </p:to>
                                    </p:animClr>
                                    <p:set>
                                      <p:cBhvr>
                                        <p:cTn id="30" dur="1000" fill="hold"/>
                                        <p:tgtEl>
                                          <p:spTgt spid="16"/>
                                        </p:tgtEl>
                                        <p:attrNameLst>
                                          <p:attrName>stroke.on</p:attrName>
                                        </p:attrNameLst>
                                      </p:cBhvr>
                                      <p:to>
                                        <p:strVal val="true"/>
                                      </p:to>
                                    </p:set>
                                  </p:childTnLst>
                                </p:cTn>
                              </p:par>
                              <p:par>
                                <p:cTn id="31" presetID="1" presetClass="emph" presetSubtype="2" fill="hold" nodeType="withEffect">
                                  <p:stCondLst>
                                    <p:cond delay="0"/>
                                  </p:stCondLst>
                                  <p:childTnLst>
                                    <p:animClr clrSpc="rgb" dir="cw">
                                      <p:cBhvr>
                                        <p:cTn id="32" dur="1000" fill="hold"/>
                                        <p:tgtEl>
                                          <p:spTgt spid="11"/>
                                        </p:tgtEl>
                                        <p:attrNameLst>
                                          <p:attrName>fillcolor</p:attrName>
                                        </p:attrNameLst>
                                      </p:cBhvr>
                                      <p:to>
                                        <a:srgbClr val="4472C4"/>
                                      </p:to>
                                    </p:animClr>
                                    <p:set>
                                      <p:cBhvr>
                                        <p:cTn id="33" dur="1000" fill="hold"/>
                                        <p:tgtEl>
                                          <p:spTgt spid="11"/>
                                        </p:tgtEl>
                                        <p:attrNameLst>
                                          <p:attrName>fill.type</p:attrName>
                                        </p:attrNameLst>
                                      </p:cBhvr>
                                      <p:to>
                                        <p:strVal val="solid"/>
                                      </p:to>
                                    </p:set>
                                    <p:set>
                                      <p:cBhvr>
                                        <p:cTn id="34" dur="1000" fill="hold"/>
                                        <p:tgtEl>
                                          <p:spTgt spid="11"/>
                                        </p:tgtEl>
                                        <p:attrNameLst>
                                          <p:attrName>fill.on</p:attrName>
                                        </p:attrNameLst>
                                      </p:cBhvr>
                                      <p:to>
                                        <p:strVal val="true"/>
                                      </p:to>
                                    </p:se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childTnLst>
                                </p:cTn>
                              </p:par>
                              <p:par>
                                <p:cTn id="39" presetID="10" presetClass="entr" presetSubtype="0" fill="hold" nodeType="withEffect">
                                  <p:stCondLst>
                                    <p:cond delay="0"/>
                                  </p:stCondLst>
                                  <p:childTnLst>
                                    <p:set>
                                      <p:cBhvr>
                                        <p:cTn id="40" dur="1" fill="hold">
                                          <p:stCondLst>
                                            <p:cond delay="0"/>
                                          </p:stCondLst>
                                        </p:cTn>
                                        <p:tgtEl>
                                          <p:spTgt spid="78"/>
                                        </p:tgtEl>
                                        <p:attrNameLst>
                                          <p:attrName>style.visibility</p:attrName>
                                        </p:attrNameLst>
                                      </p:cBhvr>
                                      <p:to>
                                        <p:strVal val="visible"/>
                                      </p:to>
                                    </p:set>
                                    <p:animEffect transition="in" filter="fade">
                                      <p:cBhvr>
                                        <p:cTn id="41" dur="1000"/>
                                        <p:tgtEl>
                                          <p:spTgt spid="78"/>
                                        </p:tgtEl>
                                      </p:cBhvr>
                                    </p:animEffect>
                                  </p:childTnLst>
                                </p:cTn>
                              </p:par>
                              <p:par>
                                <p:cTn id="42" presetID="7" presetClass="emph" presetSubtype="2" fill="hold" nodeType="withEffect">
                                  <p:stCondLst>
                                    <p:cond delay="0"/>
                                  </p:stCondLst>
                                  <p:childTnLst>
                                    <p:animClr clrSpc="rgb" dir="cw">
                                      <p:cBhvr>
                                        <p:cTn id="43" dur="1000" fill="hold"/>
                                        <p:tgtEl>
                                          <p:spTgt spid="18"/>
                                        </p:tgtEl>
                                        <p:attrNameLst>
                                          <p:attrName>stroke.color</p:attrName>
                                        </p:attrNameLst>
                                      </p:cBhvr>
                                      <p:to>
                                        <a:srgbClr val="4472C4"/>
                                      </p:to>
                                    </p:animClr>
                                    <p:set>
                                      <p:cBhvr>
                                        <p:cTn id="44" dur="1000" fill="hold"/>
                                        <p:tgtEl>
                                          <p:spTgt spid="18"/>
                                        </p:tgtEl>
                                        <p:attrNameLst>
                                          <p:attrName>stroke.on</p:attrName>
                                        </p:attrNameLst>
                                      </p:cBhvr>
                                      <p:to>
                                        <p:strVal val="true"/>
                                      </p:to>
                                    </p:set>
                                  </p:childTnLst>
                                </p:cTn>
                              </p:par>
                              <p:par>
                                <p:cTn id="45" presetID="7" presetClass="emph" presetSubtype="2" fill="hold" nodeType="withEffect">
                                  <p:stCondLst>
                                    <p:cond delay="0"/>
                                  </p:stCondLst>
                                  <p:childTnLst>
                                    <p:animClr clrSpc="rgb" dir="cw">
                                      <p:cBhvr>
                                        <p:cTn id="46" dur="1000" fill="hold"/>
                                        <p:tgtEl>
                                          <p:spTgt spid="12"/>
                                        </p:tgtEl>
                                        <p:attrNameLst>
                                          <p:attrName>stroke.color</p:attrName>
                                        </p:attrNameLst>
                                      </p:cBhvr>
                                      <p:to>
                                        <a:srgbClr val="4472C4"/>
                                      </p:to>
                                    </p:animClr>
                                    <p:set>
                                      <p:cBhvr>
                                        <p:cTn id="47" dur="1000" fill="hold"/>
                                        <p:tgtEl>
                                          <p:spTgt spid="12"/>
                                        </p:tgtEl>
                                        <p:attrNameLst>
                                          <p:attrName>stroke.on</p:attrName>
                                        </p:attrNameLst>
                                      </p:cBhvr>
                                      <p:to>
                                        <p:strVal val="true"/>
                                      </p:to>
                                    </p:set>
                                  </p:childTnLst>
                                </p:cTn>
                              </p:par>
                              <p:par>
                                <p:cTn id="48" presetID="1" presetClass="emph" presetSubtype="2" fill="hold" nodeType="withEffect">
                                  <p:stCondLst>
                                    <p:cond delay="0"/>
                                  </p:stCondLst>
                                  <p:childTnLst>
                                    <p:animClr clrSpc="rgb" dir="cw">
                                      <p:cBhvr>
                                        <p:cTn id="49" dur="1000" fill="hold"/>
                                        <p:tgtEl>
                                          <p:spTgt spid="12"/>
                                        </p:tgtEl>
                                        <p:attrNameLst>
                                          <p:attrName>fillcolor</p:attrName>
                                        </p:attrNameLst>
                                      </p:cBhvr>
                                      <p:to>
                                        <a:srgbClr val="4472C4"/>
                                      </p:to>
                                    </p:animClr>
                                    <p:set>
                                      <p:cBhvr>
                                        <p:cTn id="50" dur="1000" fill="hold"/>
                                        <p:tgtEl>
                                          <p:spTgt spid="12"/>
                                        </p:tgtEl>
                                        <p:attrNameLst>
                                          <p:attrName>fill.type</p:attrName>
                                        </p:attrNameLst>
                                      </p:cBhvr>
                                      <p:to>
                                        <p:strVal val="solid"/>
                                      </p:to>
                                    </p:set>
                                    <p:set>
                                      <p:cBhvr>
                                        <p:cTn id="51" dur="1000" fill="hold"/>
                                        <p:tgtEl>
                                          <p:spTgt spid="12"/>
                                        </p:tgtEl>
                                        <p:attrNameLst>
                                          <p:attrName>fill.on</p:attrName>
                                        </p:attrNameLst>
                                      </p:cBhvr>
                                      <p:to>
                                        <p:strVal val="true"/>
                                      </p:to>
                                    </p:se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childTnLst>
                                </p:cTn>
                              </p:par>
                              <p:par>
                                <p:cTn id="56" presetID="10" presetClass="entr" presetSubtype="0" fill="hold" nodeType="with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fade">
                                      <p:cBhvr>
                                        <p:cTn id="58" dur="1000"/>
                                        <p:tgtEl>
                                          <p:spTgt spid="81"/>
                                        </p:tgtEl>
                                      </p:cBhvr>
                                    </p:animEffect>
                                  </p:childTnLst>
                                </p:cTn>
                              </p:par>
                              <p:par>
                                <p:cTn id="59" presetID="7" presetClass="emph" presetSubtype="2" fill="hold" nodeType="withEffect">
                                  <p:stCondLst>
                                    <p:cond delay="0"/>
                                  </p:stCondLst>
                                  <p:childTnLst>
                                    <p:animClr clrSpc="rgb" dir="cw">
                                      <p:cBhvr>
                                        <p:cTn id="60" dur="1000" fill="hold"/>
                                        <p:tgtEl>
                                          <p:spTgt spid="21"/>
                                        </p:tgtEl>
                                        <p:attrNameLst>
                                          <p:attrName>stroke.color</p:attrName>
                                        </p:attrNameLst>
                                      </p:cBhvr>
                                      <p:to>
                                        <a:srgbClr val="4472C4"/>
                                      </p:to>
                                    </p:animClr>
                                    <p:set>
                                      <p:cBhvr>
                                        <p:cTn id="61" dur="1000" fill="hold"/>
                                        <p:tgtEl>
                                          <p:spTgt spid="21"/>
                                        </p:tgtEl>
                                        <p:attrNameLst>
                                          <p:attrName>stroke.on</p:attrName>
                                        </p:attrNameLst>
                                      </p:cBhvr>
                                      <p:to>
                                        <p:strVal val="true"/>
                                      </p:to>
                                    </p:set>
                                  </p:childTnLst>
                                </p:cTn>
                              </p:par>
                              <p:par>
                                <p:cTn id="62" presetID="7" presetClass="emph" presetSubtype="2" fill="hold" nodeType="withEffect">
                                  <p:stCondLst>
                                    <p:cond delay="0"/>
                                  </p:stCondLst>
                                  <p:childTnLst>
                                    <p:animClr clrSpc="rgb" dir="cw">
                                      <p:cBhvr>
                                        <p:cTn id="63" dur="1000" fill="hold"/>
                                        <p:tgtEl>
                                          <p:spTgt spid="13"/>
                                        </p:tgtEl>
                                        <p:attrNameLst>
                                          <p:attrName>stroke.color</p:attrName>
                                        </p:attrNameLst>
                                      </p:cBhvr>
                                      <p:to>
                                        <a:srgbClr val="4472C4"/>
                                      </p:to>
                                    </p:animClr>
                                    <p:set>
                                      <p:cBhvr>
                                        <p:cTn id="64" dur="1000" fill="hold"/>
                                        <p:tgtEl>
                                          <p:spTgt spid="13"/>
                                        </p:tgtEl>
                                        <p:attrNameLst>
                                          <p:attrName>stroke.on</p:attrName>
                                        </p:attrNameLst>
                                      </p:cBhvr>
                                      <p:to>
                                        <p:strVal val="true"/>
                                      </p:to>
                                    </p:set>
                                  </p:childTnLst>
                                </p:cTn>
                              </p:par>
                              <p:par>
                                <p:cTn id="65" presetID="1" presetClass="emph" presetSubtype="2" fill="hold" nodeType="withEffect">
                                  <p:stCondLst>
                                    <p:cond delay="0"/>
                                  </p:stCondLst>
                                  <p:childTnLst>
                                    <p:animClr clrSpc="rgb" dir="cw">
                                      <p:cBhvr>
                                        <p:cTn id="66" dur="1000" fill="hold"/>
                                        <p:tgtEl>
                                          <p:spTgt spid="13"/>
                                        </p:tgtEl>
                                        <p:attrNameLst>
                                          <p:attrName>fillcolor</p:attrName>
                                        </p:attrNameLst>
                                      </p:cBhvr>
                                      <p:to>
                                        <a:srgbClr val="4472C4"/>
                                      </p:to>
                                    </p:animClr>
                                    <p:set>
                                      <p:cBhvr>
                                        <p:cTn id="67" dur="1000" fill="hold"/>
                                        <p:tgtEl>
                                          <p:spTgt spid="13"/>
                                        </p:tgtEl>
                                        <p:attrNameLst>
                                          <p:attrName>fill.type</p:attrName>
                                        </p:attrNameLst>
                                      </p:cBhvr>
                                      <p:to>
                                        <p:strVal val="solid"/>
                                      </p:to>
                                    </p:set>
                                    <p:set>
                                      <p:cBhvr>
                                        <p:cTn id="68" dur="1000" fill="hold"/>
                                        <p:tgtEl>
                                          <p:spTgt spid="13"/>
                                        </p:tgtEl>
                                        <p:attrNameLst>
                                          <p:attrName>fill.on</p:attrName>
                                        </p:attrNameLst>
                                      </p:cBhvr>
                                      <p:to>
                                        <p:strVal val="true"/>
                                      </p:to>
                                    </p:set>
                                  </p:childTnLst>
                                </p:cTn>
                              </p:par>
                            </p:childTnLst>
                          </p:cTn>
                        </p:par>
                        <p:par>
                          <p:cTn id="69" fill="hold">
                            <p:stCondLst>
                              <p:cond delay="4000"/>
                            </p:stCondLst>
                            <p:childTnLst>
                              <p:par>
                                <p:cTn id="70" presetID="10" presetClass="entr" presetSubtype="0"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fade">
                                      <p:cBhvr>
                                        <p:cTn id="72" dur="1000"/>
                                        <p:tgtEl>
                                          <p:spTgt spid="57"/>
                                        </p:tgtEl>
                                      </p:cBhvr>
                                    </p:animEffect>
                                  </p:childTnLst>
                                </p:cTn>
                              </p:par>
                              <p:par>
                                <p:cTn id="73" presetID="10" presetClass="entr" presetSubtype="0" fill="hold" nodeType="with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fade">
                                      <p:cBhvr>
                                        <p:cTn id="75" dur="1000"/>
                                        <p:tgtEl>
                                          <p:spTgt spid="84"/>
                                        </p:tgtEl>
                                      </p:cBhvr>
                                    </p:animEffect>
                                  </p:childTnLst>
                                </p:cTn>
                              </p:par>
                              <p:par>
                                <p:cTn id="76" presetID="7" presetClass="emph" presetSubtype="2" fill="hold" nodeType="withEffect">
                                  <p:stCondLst>
                                    <p:cond delay="0"/>
                                  </p:stCondLst>
                                  <p:childTnLst>
                                    <p:animClr clrSpc="rgb" dir="cw">
                                      <p:cBhvr>
                                        <p:cTn id="77" dur="1000" fill="hold"/>
                                        <p:tgtEl>
                                          <p:spTgt spid="14"/>
                                        </p:tgtEl>
                                        <p:attrNameLst>
                                          <p:attrName>stroke.color</p:attrName>
                                        </p:attrNameLst>
                                      </p:cBhvr>
                                      <p:to>
                                        <a:srgbClr val="4472C4"/>
                                      </p:to>
                                    </p:animClr>
                                    <p:set>
                                      <p:cBhvr>
                                        <p:cTn id="78" dur="1000" fill="hold"/>
                                        <p:tgtEl>
                                          <p:spTgt spid="14"/>
                                        </p:tgtEl>
                                        <p:attrNameLst>
                                          <p:attrName>stroke.on</p:attrName>
                                        </p:attrNameLst>
                                      </p:cBhvr>
                                      <p:to>
                                        <p:strVal val="true"/>
                                      </p:to>
                                    </p:set>
                                  </p:childTnLst>
                                </p:cTn>
                              </p:par>
                              <p:par>
                                <p:cTn id="79" presetID="7" presetClass="emph" presetSubtype="2" fill="hold" nodeType="withEffect">
                                  <p:stCondLst>
                                    <p:cond delay="0"/>
                                  </p:stCondLst>
                                  <p:childTnLst>
                                    <p:animClr clrSpc="rgb" dir="cw">
                                      <p:cBhvr>
                                        <p:cTn id="80" dur="1000" fill="hold"/>
                                        <p:tgtEl>
                                          <p:spTgt spid="24"/>
                                        </p:tgtEl>
                                        <p:attrNameLst>
                                          <p:attrName>stroke.color</p:attrName>
                                        </p:attrNameLst>
                                      </p:cBhvr>
                                      <p:to>
                                        <a:srgbClr val="4472C4"/>
                                      </p:to>
                                    </p:animClr>
                                    <p:set>
                                      <p:cBhvr>
                                        <p:cTn id="81" dur="1000" fill="hold"/>
                                        <p:tgtEl>
                                          <p:spTgt spid="24"/>
                                        </p:tgtEl>
                                        <p:attrNameLst>
                                          <p:attrName>stroke.on</p:attrName>
                                        </p:attrNameLst>
                                      </p:cBhvr>
                                      <p:to>
                                        <p:strVal val="true"/>
                                      </p:to>
                                    </p:set>
                                  </p:childTnLst>
                                </p:cTn>
                              </p:par>
                              <p:par>
                                <p:cTn id="82" presetID="1" presetClass="emph" presetSubtype="2" fill="hold" nodeType="withEffect">
                                  <p:stCondLst>
                                    <p:cond delay="0"/>
                                  </p:stCondLst>
                                  <p:childTnLst>
                                    <p:animClr clrSpc="rgb" dir="cw">
                                      <p:cBhvr>
                                        <p:cTn id="83" dur="1000" fill="hold"/>
                                        <p:tgtEl>
                                          <p:spTgt spid="14"/>
                                        </p:tgtEl>
                                        <p:attrNameLst>
                                          <p:attrName>fillcolor</p:attrName>
                                        </p:attrNameLst>
                                      </p:cBhvr>
                                      <p:to>
                                        <a:srgbClr val="4472C4"/>
                                      </p:to>
                                    </p:animClr>
                                    <p:set>
                                      <p:cBhvr>
                                        <p:cTn id="84" dur="1000" fill="hold"/>
                                        <p:tgtEl>
                                          <p:spTgt spid="14"/>
                                        </p:tgtEl>
                                        <p:attrNameLst>
                                          <p:attrName>fill.type</p:attrName>
                                        </p:attrNameLst>
                                      </p:cBhvr>
                                      <p:to>
                                        <p:strVal val="solid"/>
                                      </p:to>
                                    </p:set>
                                    <p:set>
                                      <p:cBhvr>
                                        <p:cTn id="85" dur="1000" fill="hold"/>
                                        <p:tgtEl>
                                          <p:spTgt spid="14"/>
                                        </p:tgtEl>
                                        <p:attrNameLst>
                                          <p:attrName>fill.on</p:attrName>
                                        </p:attrNameLst>
                                      </p:cBhvr>
                                      <p:to>
                                        <p:strVal val="true"/>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68"/>
                                        </p:tgtEl>
                                        <p:attrNameLst>
                                          <p:attrName>style.visibility</p:attrName>
                                        </p:attrNameLst>
                                      </p:cBhvr>
                                      <p:to>
                                        <p:strVal val="visible"/>
                                      </p:to>
                                    </p:set>
                                    <p:animEffect transition="in" filter="fade">
                                      <p:cBhvr>
                                        <p:cTn id="90" dur="1000"/>
                                        <p:tgtEl>
                                          <p:spTgt spid="68"/>
                                        </p:tgtEl>
                                      </p:cBhvr>
                                    </p:animEffect>
                                  </p:childTnLst>
                                </p:cTn>
                              </p:par>
                              <p:par>
                                <p:cTn id="91" presetID="10" presetClass="entr" presetSubtype="0" fill="hold" nodeType="withEffect">
                                  <p:stCondLst>
                                    <p:cond delay="0"/>
                                  </p:stCondLst>
                                  <p:childTnLst>
                                    <p:set>
                                      <p:cBhvr>
                                        <p:cTn id="92" dur="1" fill="hold">
                                          <p:stCondLst>
                                            <p:cond delay="0"/>
                                          </p:stCondLst>
                                        </p:cTn>
                                        <p:tgtEl>
                                          <p:spTgt spid="88"/>
                                        </p:tgtEl>
                                        <p:attrNameLst>
                                          <p:attrName>style.visibility</p:attrName>
                                        </p:attrNameLst>
                                      </p:cBhvr>
                                      <p:to>
                                        <p:strVal val="visible"/>
                                      </p:to>
                                    </p:set>
                                    <p:animEffect transition="in" filter="fade">
                                      <p:cBhvr>
                                        <p:cTn id="93" dur="1000"/>
                                        <p:tgtEl>
                                          <p:spTgt spid="88"/>
                                        </p:tgtEl>
                                      </p:cBhvr>
                                    </p:animEffect>
                                  </p:childTnLst>
                                </p:cTn>
                              </p:par>
                              <p:par>
                                <p:cTn id="94" presetID="7" presetClass="emph" presetSubtype="2" fill="hold" nodeType="withEffect">
                                  <p:stCondLst>
                                    <p:cond delay="0"/>
                                  </p:stCondLst>
                                  <p:childTnLst>
                                    <p:animClr clrSpc="rgb" dir="cw">
                                      <p:cBhvr>
                                        <p:cTn id="95" dur="1000" fill="hold"/>
                                        <p:tgtEl>
                                          <p:spTgt spid="51"/>
                                        </p:tgtEl>
                                        <p:attrNameLst>
                                          <p:attrName>stroke.color</p:attrName>
                                        </p:attrNameLst>
                                      </p:cBhvr>
                                      <p:to>
                                        <a:srgbClr val="000000"/>
                                      </p:to>
                                    </p:animClr>
                                    <p:set>
                                      <p:cBhvr>
                                        <p:cTn id="96" dur="1000" fill="hold"/>
                                        <p:tgtEl>
                                          <p:spTgt spid="51"/>
                                        </p:tgtEl>
                                        <p:attrNameLst>
                                          <p:attrName>stroke.on</p:attrName>
                                        </p:attrNameLst>
                                      </p:cBhvr>
                                      <p:to>
                                        <p:strVal val="true"/>
                                      </p:to>
                                    </p:set>
                                  </p:childTnLst>
                                </p:cTn>
                              </p:par>
                              <p:par>
                                <p:cTn id="97" presetID="7" presetClass="emph" presetSubtype="2" fill="hold" nodeType="withEffect">
                                  <p:stCondLst>
                                    <p:cond delay="0"/>
                                  </p:stCondLst>
                                  <p:childTnLst>
                                    <p:animClr clrSpc="rgb" dir="cw">
                                      <p:cBhvr>
                                        <p:cTn id="98" dur="1000" fill="hold"/>
                                        <p:tgtEl>
                                          <p:spTgt spid="54"/>
                                        </p:tgtEl>
                                        <p:attrNameLst>
                                          <p:attrName>stroke.color</p:attrName>
                                        </p:attrNameLst>
                                      </p:cBhvr>
                                      <p:to>
                                        <a:srgbClr val="70AD47"/>
                                      </p:to>
                                    </p:animClr>
                                    <p:set>
                                      <p:cBhvr>
                                        <p:cTn id="99" dur="1000" fill="hold"/>
                                        <p:tgtEl>
                                          <p:spTgt spid="54"/>
                                        </p:tgtEl>
                                        <p:attrNameLst>
                                          <p:attrName>stroke.on</p:attrName>
                                        </p:attrNameLst>
                                      </p:cBhvr>
                                      <p:to>
                                        <p:strVal val="true"/>
                                      </p:to>
                                    </p:set>
                                  </p:childTnLst>
                                </p:cTn>
                              </p:par>
                              <p:par>
                                <p:cTn id="100" presetID="7" presetClass="emph" presetSubtype="2" fill="hold" nodeType="withEffect">
                                  <p:stCondLst>
                                    <p:cond delay="0"/>
                                  </p:stCondLst>
                                  <p:childTnLst>
                                    <p:animClr clrSpc="rgb" dir="cw">
                                      <p:cBhvr>
                                        <p:cTn id="101" dur="1000" fill="hold"/>
                                        <p:tgtEl>
                                          <p:spTgt spid="70"/>
                                        </p:tgtEl>
                                        <p:attrNameLst>
                                          <p:attrName>stroke.color</p:attrName>
                                        </p:attrNameLst>
                                      </p:cBhvr>
                                      <p:to>
                                        <a:srgbClr val="763AA5"/>
                                      </p:to>
                                    </p:animClr>
                                    <p:set>
                                      <p:cBhvr>
                                        <p:cTn id="102" dur="1000" fill="hold"/>
                                        <p:tgtEl>
                                          <p:spTgt spid="70"/>
                                        </p:tgtEl>
                                        <p:attrNameLst>
                                          <p:attrName>stroke.on</p:attrName>
                                        </p:attrNameLst>
                                      </p:cBhvr>
                                      <p:to>
                                        <p:strVal val="true"/>
                                      </p:to>
                                    </p:set>
                                  </p:childTnLst>
                                </p:cTn>
                              </p:par>
                              <p:par>
                                <p:cTn id="103" presetID="7" presetClass="emph" presetSubtype="2" fill="hold" nodeType="withEffect">
                                  <p:stCondLst>
                                    <p:cond delay="0"/>
                                  </p:stCondLst>
                                  <p:childTnLst>
                                    <p:animClr clrSpc="rgb" dir="cw">
                                      <p:cBhvr>
                                        <p:cTn id="104" dur="1000" fill="hold"/>
                                        <p:tgtEl>
                                          <p:spTgt spid="43"/>
                                        </p:tgtEl>
                                        <p:attrNameLst>
                                          <p:attrName>stroke.color</p:attrName>
                                        </p:attrNameLst>
                                      </p:cBhvr>
                                      <p:to>
                                        <a:srgbClr val="4F7E31"/>
                                      </p:to>
                                    </p:animClr>
                                    <p:set>
                                      <p:cBhvr>
                                        <p:cTn id="105" dur="1000" fill="hold"/>
                                        <p:tgtEl>
                                          <p:spTgt spid="43"/>
                                        </p:tgtEl>
                                        <p:attrNameLst>
                                          <p:attrName>stroke.on</p:attrName>
                                        </p:attrNameLst>
                                      </p:cBhvr>
                                      <p:to>
                                        <p:strVal val="true"/>
                                      </p:to>
                                    </p:set>
                                  </p:childTnLst>
                                </p:cTn>
                              </p:par>
                              <p:par>
                                <p:cTn id="106" presetID="1" presetClass="emph" presetSubtype="2" fill="hold" nodeType="withEffect">
                                  <p:stCondLst>
                                    <p:cond delay="0"/>
                                  </p:stCondLst>
                                  <p:childTnLst>
                                    <p:animClr clrSpc="rgb" dir="cw">
                                      <p:cBhvr>
                                        <p:cTn id="107" dur="1000" fill="hold"/>
                                        <p:tgtEl>
                                          <p:spTgt spid="43"/>
                                        </p:tgtEl>
                                        <p:attrNameLst>
                                          <p:attrName>fillcolor</p:attrName>
                                        </p:attrNameLst>
                                      </p:cBhvr>
                                      <p:to>
                                        <a:srgbClr val="70AD46"/>
                                      </p:to>
                                    </p:animClr>
                                    <p:set>
                                      <p:cBhvr>
                                        <p:cTn id="108" dur="1000" fill="hold"/>
                                        <p:tgtEl>
                                          <p:spTgt spid="43"/>
                                        </p:tgtEl>
                                        <p:attrNameLst>
                                          <p:attrName>fill.type</p:attrName>
                                        </p:attrNameLst>
                                      </p:cBhvr>
                                      <p:to>
                                        <p:strVal val="solid"/>
                                      </p:to>
                                    </p:set>
                                    <p:set>
                                      <p:cBhvr>
                                        <p:cTn id="109" dur="1000" fill="hold"/>
                                        <p:tgtEl>
                                          <p:spTgt spid="43"/>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1000" fill="hold"/>
                                        <p:tgtEl>
                                          <p:spTgt spid="49"/>
                                        </p:tgtEl>
                                        <p:attrNameLst>
                                          <p:attrName>fillcolor</p:attrName>
                                        </p:attrNameLst>
                                      </p:cBhvr>
                                      <p:to>
                                        <a:srgbClr val="000000"/>
                                      </p:to>
                                    </p:animClr>
                                    <p:set>
                                      <p:cBhvr>
                                        <p:cTn id="112" dur="1000" fill="hold"/>
                                        <p:tgtEl>
                                          <p:spTgt spid="49"/>
                                        </p:tgtEl>
                                        <p:attrNameLst>
                                          <p:attrName>fill.type</p:attrName>
                                        </p:attrNameLst>
                                      </p:cBhvr>
                                      <p:to>
                                        <p:strVal val="solid"/>
                                      </p:to>
                                    </p:set>
                                    <p:set>
                                      <p:cBhvr>
                                        <p:cTn id="113" dur="1000" fill="hold"/>
                                        <p:tgtEl>
                                          <p:spTgt spid="49"/>
                                        </p:tgtEl>
                                        <p:attrNameLst>
                                          <p:attrName>fill.on</p:attrName>
                                        </p:attrNameLst>
                                      </p:cBhvr>
                                      <p:to>
                                        <p:strVal val="true"/>
                                      </p:to>
                                    </p:set>
                                  </p:childTnLst>
                                </p:cTn>
                              </p:par>
                              <p:par>
                                <p:cTn id="114" presetID="7" presetClass="emph" presetSubtype="2" fill="hold" nodeType="withEffect">
                                  <p:stCondLst>
                                    <p:cond delay="0"/>
                                  </p:stCondLst>
                                  <p:childTnLst>
                                    <p:animClr clrSpc="rgb" dir="cw">
                                      <p:cBhvr>
                                        <p:cTn id="115" dur="1000" fill="hold"/>
                                        <p:tgtEl>
                                          <p:spTgt spid="49"/>
                                        </p:tgtEl>
                                        <p:attrNameLst>
                                          <p:attrName>stroke.color</p:attrName>
                                        </p:attrNameLst>
                                      </p:cBhvr>
                                      <p:to>
                                        <a:srgbClr val="000000"/>
                                      </p:to>
                                    </p:animClr>
                                    <p:set>
                                      <p:cBhvr>
                                        <p:cTn id="116" dur="1000" fill="hold"/>
                                        <p:tgtEl>
                                          <p:spTgt spid="49"/>
                                        </p:tgtEl>
                                        <p:attrNameLst>
                                          <p:attrName>stroke.on</p:attrName>
                                        </p:attrNameLst>
                                      </p:cBhvr>
                                      <p:to>
                                        <p:strVal val="true"/>
                                      </p:to>
                                    </p:set>
                                  </p:childTnLst>
                                </p:cTn>
                              </p:par>
                              <p:par>
                                <p:cTn id="117" presetID="3" presetClass="emph" presetSubtype="2" fill="hold" grpId="0" nodeType="withEffect">
                                  <p:stCondLst>
                                    <p:cond delay="0"/>
                                  </p:stCondLst>
                                  <p:childTnLst>
                                    <p:animClr clrSpc="rgb" dir="cw">
                                      <p:cBhvr override="childStyle">
                                        <p:cTn id="118" dur="1000" fill="hold"/>
                                        <p:tgtEl>
                                          <p:spTgt spid="82"/>
                                        </p:tgtEl>
                                        <p:attrNameLst>
                                          <p:attrName>style.color</p:attrName>
                                        </p:attrNameLst>
                                      </p:cBhvr>
                                      <p:to>
                                        <a:srgbClr val="000000"/>
                                      </p:to>
                                    </p:animClr>
                                  </p:childTnLst>
                                </p:cTn>
                              </p:par>
                              <p:par>
                                <p:cTn id="119" presetID="10" presetClass="entr" presetSubtype="0" fill="hold" nodeType="withEffect">
                                  <p:stCondLst>
                                    <p:cond delay="0"/>
                                  </p:stCondLst>
                                  <p:childTnLst>
                                    <p:set>
                                      <p:cBhvr>
                                        <p:cTn id="120" dur="1" fill="hold">
                                          <p:stCondLst>
                                            <p:cond delay="0"/>
                                          </p:stCondLst>
                                        </p:cTn>
                                        <p:tgtEl>
                                          <p:spTgt spid="93"/>
                                        </p:tgtEl>
                                        <p:attrNameLst>
                                          <p:attrName>style.visibility</p:attrName>
                                        </p:attrNameLst>
                                      </p:cBhvr>
                                      <p:to>
                                        <p:strVal val="visible"/>
                                      </p:to>
                                    </p:set>
                                    <p:animEffect transition="in" filter="fade">
                                      <p:cBhvr>
                                        <p:cTn id="121"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3" grpId="0" animBg="1"/>
      <p:bldP spid="55" grpId="0" animBg="1"/>
      <p:bldP spid="56" grpId="0" animBg="1"/>
      <p:bldP spid="57" grpId="0" animBg="1"/>
      <p:bldP spid="68" grpId="0" animBg="1"/>
      <p:bldP spid="82" grpId="0"/>
      <p:bldP spid="5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12900</TotalTime>
  <Words>2562</Words>
  <Application>Microsoft Macintosh PowerPoint</Application>
  <PresentationFormat>Widescreen</PresentationFormat>
  <Paragraphs>522</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Cambria Math</vt:lpstr>
      <vt:lpstr>Consolas</vt:lpstr>
      <vt:lpstr>Helvetica Neue</vt:lpstr>
      <vt:lpstr>Helvetica Neue Medium</vt:lpstr>
      <vt:lpstr>Office Theme</vt:lpstr>
      <vt:lpstr>Training DNNs with up to 5x less memory via optimal tensor rematerialization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Checkmate:  Scaling deep learning training over the DRAM wall</dc:title>
  <dc:creator>Paras Jain</dc:creator>
  <cp:lastModifiedBy>Ajay Jain</cp:lastModifiedBy>
  <cp:revision>765</cp:revision>
  <cp:lastPrinted>2020-01-13T04:49:27Z</cp:lastPrinted>
  <dcterms:created xsi:type="dcterms:W3CDTF">2020-01-06T21:54:54Z</dcterms:created>
  <dcterms:modified xsi:type="dcterms:W3CDTF">2020-01-25T19:30:43Z</dcterms:modified>
</cp:coreProperties>
</file>